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application/octet-stream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</Types>
</file>

<file path=_rels/.rels><?xml version="1.0" encoding="UTF-8" standalone="yes" ?>
<Relationships xmlns="http://schemas.openxmlformats.org/package/2006/relationships">
	<Relationship Id="rId1" Type="http://schemas.openxmlformats.org/package/2006/relationships/metadata/core-properties" Target="docProps/core.xml"/>
	<Relationship Id="rId2" Type="http://schemas.openxmlformats.org/officeDocument/2006/relationships/extended-properties" Target="docProps/app.xml"/>
	<Relationship Id="rId3" Type="http://schemas.openxmlformats.org/officeDocument/2006/relationships/officeDocument" Target="ppt/presentation.xml"/>
</Relationships>
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0693400" cy="75565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
<Relationships xmlns="http://schemas.openxmlformats.org/package/2006/relationships">
	<Relationship Id="rId1" Type="http://schemas.openxmlformats.org/officeDocument/2006/relationships/viewProps" Target="viewProps.xml"/>
	<Relationship Id="rId2" Type="http://schemas.openxmlformats.org/officeDocument/2006/relationships/presProps" Target="presProps.xml"/>
	<Relationship Id="rId3" Type="http://schemas.openxmlformats.org/officeDocument/2006/relationships/tableStyles" Target="tableStyles.xml"/>
	<Relationship Id="rId4" Type="http://schemas.openxmlformats.org/officeDocument/2006/relationships/slideMaster" Target="slideMasters/slideMaster1.xml"/>
	<Relationship Id="rId5" Type="http://schemas.openxmlformats.org/officeDocument/2006/relationships/theme" Target="theme/theme1.xml"/>
	<Relationship Id="rId6" Type="http://schemas.openxmlformats.org/officeDocument/2006/relationships/slide" Target="slides/slide1.xml"/>
	<Relationship Id="rId7" Type="http://schemas.openxmlformats.org/officeDocument/2006/relationships/slide" Target="slides/slide2.xml"/>
	<Relationship Id="rId8" Type="http://schemas.openxmlformats.org/officeDocument/2006/relationships/slide" Target="slides/slide3.xml"/>
	<Relationship Id="rId9" Type="http://schemas.openxmlformats.org/officeDocument/2006/relationships/slide" Target="slides/slide4.xml"/>
	<Relationship Id="rId10" Type="http://schemas.openxmlformats.org/officeDocument/2006/relationships/slide" Target="slides/slide5.xml"/>
	<Relationship Id="rId11" Type="http://schemas.openxmlformats.org/officeDocument/2006/relationships/slide" Target="slides/slide6.xml"/>
	<Relationship Id="rId12" Type="http://schemas.openxmlformats.org/officeDocument/2006/relationships/slide" Target="slides/slide7.xml"/>
	<Relationship Id="rId13" Type="http://schemas.openxmlformats.org/officeDocument/2006/relationships/slide" Target="slides/slide8.xml"/>
	<Relationship Id="rId14" Type="http://schemas.openxmlformats.org/officeDocument/2006/relationships/slide" Target="slides/slide9.xml"/>
	<Relationship Id="rId15" Type="http://schemas.openxmlformats.org/officeDocument/2006/relationships/slide" Target="slides/slide10.xml"/>
	<Relationship Id="rId16" Type="http://schemas.openxmlformats.org/officeDocument/2006/relationships/slide" Target="slides/slide11.xml"/>
	<Relationship Id="rId17" Type="http://schemas.openxmlformats.org/officeDocument/2006/relationships/slide" Target="slides/slide12.xml"/>
	<Relationship Id="rId18" Type="http://schemas.openxmlformats.org/officeDocument/2006/relationships/slide" Target="slides/slide13.xml"/>
	<Relationship Id="rId19" Type="http://schemas.openxmlformats.org/officeDocument/2006/relationships/slide" Target="slides/slide14.xml"/>
</Relationships>


</file>

<file path=ppt/slideLayouts/_rels/slideLayout1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10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11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2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3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4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5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6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7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8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_rels/slideLayout9.xml.rels>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2017/10/23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10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11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12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13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14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2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3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image" Target="../media/image1.jpg"/>
	<Relationship Id="rId3" Type="http://schemas.openxmlformats.org/officeDocument/2006/relationships/image" Target="../media/image2.jpg"/>
</Relationships>


</file>

<file path=ppt/slides/_rels/slide4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5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6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image" Target="../media/image3.jpg"/>
	<Relationship Id="rId3" Type="http://schemas.openxmlformats.org/officeDocument/2006/relationships/image" Target="../media/image4.jpg"/>
</Relationships>


</file>

<file path=ppt/slides/_rels/slide7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image" Target="../media/image5.jpg"/>
	<Relationship Id="rId3" Type="http://schemas.openxmlformats.org/officeDocument/2006/relationships/image" Target="../media/image6.jpg"/>
</Relationships>


</file>

<file path=ppt/slides/_rels/slide8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_rels/slide9.xml.rels>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</Relationships>
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ath1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" name="Text Box2"/>
          <p:cNvSpPr txBox="1"/>
          <p:nvPr/>
        </p:nvSpPr>
        <p:spPr>
          <a:xfrm>
            <a:off x="2031736" y="2367324"/>
            <a:ext cx="6667118" cy="14163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 marL="91269" indent="-91269">
              <a:lnSpc>
                <a:spcPts val="5576"/>
              </a:lnSpc>
            </a:pPr>
            <a:r>
              <a:rPr lang="en-US" altLang="zh-CN" dirty="0" sz="5250" spc="-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AIoT</a:t>
            </a:r>
            <a:r>
              <a:rPr lang="en-US" altLang="zh-CN" dirty="0" sz="5250" spc="5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人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工</a:t>
            </a:r>
            <a:r>
              <a:rPr lang="en-US" altLang="zh-CN" dirty="0" sz="52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智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能</a:t>
            </a:r>
            <a:r>
              <a:rPr lang="en-US" altLang="zh-CN" dirty="0" sz="5250" spc="5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项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目</a:t>
            </a:r>
            <a:r>
              <a:rPr lang="en-US" altLang="zh-CN" dirty="0" sz="52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实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战</a:t>
            </a:r>
            <a:r>
              <a:rPr lang="en-US" altLang="zh-CN" dirty="0" sz="525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5250" spc="-4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-Linux</a:t>
            </a:r>
            <a:r>
              <a:rPr lang="en-US" altLang="zh-CN" dirty="0" sz="52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基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础</a:t>
            </a:r>
            <a:r>
              <a:rPr lang="en-US" altLang="zh-CN" dirty="0" sz="5250" spc="5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知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识</a:t>
            </a:r>
            <a:r>
              <a:rPr lang="en-US" altLang="zh-CN" dirty="0" sz="52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和</a:t>
            </a:r>
            <a:r>
              <a:rPr lang="en-US" altLang="zh-CN" dirty="0" sz="52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使</a:t>
            </a:r>
            <a:r>
              <a:rPr lang="en-US" altLang="zh-CN" dirty="0" sz="5250" spc="5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用</a:t>
            </a:r>
            <a:endParaRPr lang="en-US" altLang="zh-CN" sz="5250">
              <a:latin typeface="DengXian"/>
              <a:ea typeface="DengXian"/>
              <a:cs typeface="DengXian"/>
            </a:endParaRPr>
          </a:p>
        </p:txBody>
      </p:sp>
      <p:sp>
        <p:nvSpPr>
          <p:cNvPr id="3" name="Text Box3"/>
          <p:cNvSpPr txBox="1"/>
          <p:nvPr/>
        </p:nvSpPr>
        <p:spPr>
          <a:xfrm>
            <a:off x="6867769" y="4502833"/>
            <a:ext cx="571549" cy="2774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185"/>
              </a:lnSpc>
            </a:pP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辛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慧</a:t>
            </a:r>
            <a:endParaRPr lang="en-US" altLang="zh-CN" sz="2100">
              <a:latin typeface="DengXian"/>
              <a:ea typeface="DengXian"/>
              <a:cs typeface="DengXian"/>
            </a:endParaRPr>
          </a:p>
        </p:txBody>
      </p:sp>
      <p:sp>
        <p:nvSpPr>
          <p:cNvPr id="4" name="Text Box4"/>
          <p:cNvSpPr txBox="1"/>
          <p:nvPr/>
        </p:nvSpPr>
        <p:spPr>
          <a:xfrm>
            <a:off x="6867769" y="4902017"/>
            <a:ext cx="1581635" cy="27748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185"/>
              </a:lnSpc>
            </a:pPr>
            <a:r>
              <a:rPr lang="en-US" altLang="zh-CN" dirty="0" sz="2100" spc="-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15309220868</a:t>
            </a:r>
            <a:endParaRPr lang="en-US" altLang="zh-CN" sz="210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ath61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2" name="Text Box62"/>
          <p:cNvSpPr txBox="1"/>
          <p:nvPr/>
        </p:nvSpPr>
        <p:spPr>
          <a:xfrm>
            <a:off x="815484" y="1409159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令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③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63" name="Text Box63"/>
          <p:cNvSpPr txBox="1"/>
          <p:nvPr/>
        </p:nvSpPr>
        <p:spPr>
          <a:xfrm>
            <a:off x="1800015" y="2254307"/>
            <a:ext cx="7132993" cy="242642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</p:txBody>
      </p:sp>
      <p:graphicFrame>
        <p:nvGraphicFramePr>
          <p:cNvPr id="64" name="Table64"/>
          <p:cNvGraphicFramePr>
            <a:graphicFrameLocks noGrp="1"/>
          </p:cNvGraphicFramePr>
          <p:nvPr/>
        </p:nvGraphicFramePr>
        <p:xfrm>
          <a:off x="1800015" y="2254307"/>
          <a:ext cx="7094893" cy="2426428"/>
        </p:xfrm>
        <a:graphic xmlns:a="http://schemas.openxmlformats.org/drawingml/2006/main"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284732"/>
                <a:gridCol w="5809489"/>
              </a:tblGrid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2635976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说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明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50778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su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消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情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况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换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户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身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份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65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sudo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5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另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一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个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户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身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执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行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某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个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20623"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free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看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当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系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统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内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存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使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情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况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3">
                <a:tc>
                  <a:txBody>
                    <a:bodyPr/>
                    <a:lstStyle/>
                    <a:p>
                      <a:pPr algn="l">
                        <a:lnSpc>
                          <a:spcPts val="678"/>
                        </a:lnSpc>
                      </a:pPr>
                      <a:endParaRPr/>
                    </a:p>
                    <a:p>
                      <a:pPr rtl="0" algn="l" marL="50778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ps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04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示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当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系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统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进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程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>
                        <a:lnSpc>
                          <a:spcPts val="680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kill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0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杀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死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定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进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程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ath65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6" name="Text Box66"/>
          <p:cNvSpPr txBox="1"/>
          <p:nvPr/>
        </p:nvSpPr>
        <p:spPr>
          <a:xfrm>
            <a:off x="815484" y="1409159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令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④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67" name="Text Box67"/>
          <p:cNvSpPr txBox="1"/>
          <p:nvPr/>
        </p:nvSpPr>
        <p:spPr>
          <a:xfrm>
            <a:off x="1800015" y="2254307"/>
            <a:ext cx="7132993" cy="200450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</p:txBody>
      </p:sp>
      <p:graphicFrame>
        <p:nvGraphicFramePr>
          <p:cNvPr id="68" name="Table68"/>
          <p:cNvGraphicFramePr>
            <a:graphicFrameLocks noGrp="1"/>
          </p:cNvGraphicFramePr>
          <p:nvPr/>
        </p:nvGraphicFramePr>
        <p:xfrm>
          <a:off x="1800015" y="2254307"/>
          <a:ext cx="7094893" cy="2004506"/>
        </p:xfrm>
        <a:graphic xmlns:a="http://schemas.openxmlformats.org/drawingml/2006/main"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11224"/>
                <a:gridCol w="5682996"/>
              </a:tblGrid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81"/>
                        </a:lnSpc>
                      </a:pPr>
                      <a:endParaRPr/>
                    </a:p>
                    <a:p>
                      <a:pPr rtl="0" algn="l" marL="436936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1"/>
                        </a:lnSpc>
                      </a:pPr>
                      <a:endParaRPr/>
                    </a:p>
                    <a:p>
                      <a:pPr rtl="0" algn="l" marL="2573027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说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明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79566">
                        <a:lnSpc>
                          <a:spcPts val="2097"/>
                        </a:lnSpc>
                      </a:pPr>
                      <a:r>
                        <a:rPr lang="en-US" altLang="zh-CN" dirty="0" sz="2100" spc="3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shutdown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关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机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或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启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65"/>
                        </a:lnSpc>
                      </a:pPr>
                      <a:endParaRPr/>
                    </a:p>
                    <a:p>
                      <a:pPr rtl="0" algn="l" marL="79566">
                        <a:lnSpc>
                          <a:spcPts val="2097"/>
                        </a:lnSpc>
                      </a:pPr>
                      <a:r>
                        <a:rPr lang="en-US" altLang="zh-CN" dirty="0" sz="2100" spc="4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reboot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5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启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79566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halt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关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机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78"/>
                        </a:lnSpc>
                      </a:pPr>
                      <a:endParaRPr/>
                    </a:p>
                    <a:p>
                      <a:pPr rtl="0" algn="l" marL="79566">
                        <a:lnSpc>
                          <a:spcPts val="2097"/>
                        </a:lnSpc>
                      </a:pPr>
                      <a:r>
                        <a:rPr lang="en-US" altLang="zh-CN" dirty="0" sz="2100" spc="3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poweroff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78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关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闭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电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源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ath69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0" name="Text Box70"/>
          <p:cNvSpPr txBox="1"/>
          <p:nvPr/>
        </p:nvSpPr>
        <p:spPr>
          <a:xfrm>
            <a:off x="815484" y="1409159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令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⑤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71" name="Text Box71"/>
          <p:cNvSpPr txBox="1"/>
          <p:nvPr/>
        </p:nvSpPr>
        <p:spPr>
          <a:xfrm>
            <a:off x="1800015" y="2254307"/>
            <a:ext cx="7132993" cy="200450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</p:txBody>
      </p:sp>
      <p:graphicFrame>
        <p:nvGraphicFramePr>
          <p:cNvPr id="72" name="Table72"/>
          <p:cNvGraphicFramePr>
            <a:graphicFrameLocks noGrp="1"/>
          </p:cNvGraphicFramePr>
          <p:nvPr/>
        </p:nvGraphicFramePr>
        <p:xfrm>
          <a:off x="1800015" y="2254307"/>
          <a:ext cx="7094893" cy="2004506"/>
        </p:xfrm>
        <a:graphic xmlns:a="http://schemas.openxmlformats.org/drawingml/2006/main"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411224"/>
                <a:gridCol w="5682996"/>
              </a:tblGrid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436936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2573027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说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明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l">
                        <a:lnSpc>
                          <a:spcPts val="615"/>
                        </a:lnSpc>
                      </a:pPr>
                      <a:endParaRPr/>
                    </a:p>
                    <a:p>
                      <a:pPr rtl="0" algn="l" marL="79300">
                        <a:lnSpc>
                          <a:spcPts val="2185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DengXian"/>
                          <a:ea typeface="DengXian"/>
                          <a:cs typeface="DengXian"/>
                        </a:rPr>
                        <a:t>ifconfig</a:t>
                      </a:r>
                      <a:endParaRPr lang="en-US" altLang="zh-CN" sz="210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看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和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置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网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络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备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03"/>
                        </a:lnSpc>
                      </a:pPr>
                      <a:endParaRPr/>
                    </a:p>
                    <a:p>
                      <a:pPr rtl="0" algn="l" marL="79300">
                        <a:lnSpc>
                          <a:spcPts val="2185"/>
                        </a:lnSpc>
                      </a:pPr>
                      <a:r>
                        <a:rPr lang="en-US" altLang="zh-CN" dirty="0" sz="2100" spc="-4">
                          <a:solidFill>
                            <a:srgbClr val="000000"/>
                          </a:solidFill>
                          <a:latin typeface="DengXian"/>
                          <a:ea typeface="DengXian"/>
                          <a:cs typeface="DengXian"/>
                        </a:rPr>
                        <a:t>ping</a:t>
                      </a:r>
                      <a:endParaRPr lang="en-US" altLang="zh-CN" sz="210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5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测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试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与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主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机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连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通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性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02"/>
                        </a:lnSpc>
                      </a:pPr>
                      <a:endParaRPr/>
                    </a:p>
                    <a:p>
                      <a:pPr rtl="0" algn="l" marL="79300">
                        <a:lnSpc>
                          <a:spcPts val="2185"/>
                        </a:lnSpc>
                      </a:pPr>
                      <a:r>
                        <a:rPr lang="en-US" altLang="zh-CN" dirty="0" sz="2100" spc="1">
                          <a:solidFill>
                            <a:srgbClr val="000000"/>
                          </a:solidFill>
                          <a:latin typeface="DengXian"/>
                          <a:ea typeface="DengXian"/>
                          <a:cs typeface="DengXian"/>
                        </a:rPr>
                        <a:t>netstat</a:t>
                      </a:r>
                      <a:endParaRPr lang="en-US" altLang="zh-CN" sz="210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于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示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网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络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状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态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15"/>
                        </a:lnSpc>
                      </a:pPr>
                      <a:endParaRPr/>
                    </a:p>
                    <a:p>
                      <a:pPr rtl="0" algn="l" marL="79300">
                        <a:lnSpc>
                          <a:spcPts val="2185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DengXian"/>
                          <a:ea typeface="DengXian"/>
                          <a:cs typeface="DengXian"/>
                        </a:rPr>
                        <a:t>route</a:t>
                      </a:r>
                      <a:endParaRPr lang="en-US" altLang="zh-CN" sz="2100">
                        <a:latin typeface="DengXian"/>
                        <a:ea typeface="DengXian"/>
                        <a:cs typeface="DengXia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78"/>
                        </a:lnSpc>
                      </a:pPr>
                      <a:endParaRPr/>
                    </a:p>
                    <a:p>
                      <a:pPr rtl="0" algn="l" marL="78935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于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示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和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操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作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I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P</a:t>
                      </a:r>
                      <a:r>
                        <a:rPr lang="en-US" altLang="zh-CN" dirty="0" sz="2100" spc="18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路</a:t>
                      </a:r>
                      <a:r>
                        <a:rPr lang="en-US" altLang="zh-CN" dirty="0" sz="2100" spc="-18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由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表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ath73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74" name="Text Box74"/>
          <p:cNvSpPr txBox="1"/>
          <p:nvPr/>
        </p:nvSpPr>
        <p:spPr>
          <a:xfrm>
            <a:off x="815484" y="1651518"/>
            <a:ext cx="4023200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1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gedit</a:t>
            </a:r>
            <a:r>
              <a:rPr lang="en-US" altLang="zh-CN" dirty="0" sz="3850" spc="7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3850" spc="-1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3850" spc="65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器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3850" spc="25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使</a:t>
            </a:r>
            <a:r>
              <a:rPr lang="en-US" altLang="zh-CN" dirty="0" sz="3850" spc="39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75" name="Text Box75"/>
          <p:cNvSpPr txBox="1"/>
          <p:nvPr/>
        </p:nvSpPr>
        <p:spPr>
          <a:xfrm>
            <a:off x="815454" y="3026197"/>
            <a:ext cx="7755264" cy="76607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3016"/>
              </a:lnSpc>
            </a:pPr>
            <a:r>
              <a:rPr lang="en-US" altLang="zh-CN" dirty="0" sz="1750" spc="2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gedit</a:t>
            </a:r>
            <a:r>
              <a:rPr lang="en-US" altLang="zh-CN" dirty="0" sz="1750" spc="2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1750" spc="-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U</a:t>
            </a:r>
            <a:r>
              <a:rPr lang="en-US" altLang="zh-CN" dirty="0" sz="1750" spc="2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nix/Linux</a:t>
            </a:r>
            <a:r>
              <a:rPr lang="en-US" altLang="zh-CN" dirty="0" sz="1750" spc="3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1750" spc="2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1750" spc="3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下</a:t>
            </a:r>
            <a:r>
              <a:rPr lang="en-US" altLang="zh-CN" dirty="0" sz="1750" spc="2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1750" spc="3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另</a:t>
            </a:r>
            <a:r>
              <a:rPr lang="en-US" altLang="zh-CN" dirty="0" sz="1750" spc="2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一</a:t>
            </a:r>
            <a:r>
              <a:rPr lang="en-US" altLang="zh-CN" dirty="0" sz="1750" spc="3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种</a:t>
            </a:r>
            <a:r>
              <a:rPr lang="en-US" altLang="zh-CN" dirty="0" sz="1750" spc="2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文</a:t>
            </a:r>
            <a:r>
              <a:rPr lang="en-US" altLang="zh-CN" dirty="0" sz="1750" spc="3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本</a:t>
            </a:r>
            <a:r>
              <a:rPr lang="en-US" altLang="zh-CN" dirty="0" sz="1750" spc="2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1750" spc="3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1750" spc="1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器</a:t>
            </a:r>
            <a:r>
              <a:rPr lang="en-US" altLang="zh-CN" dirty="0" sz="1750" spc="3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1750" spc="1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支</a:t>
            </a:r>
            <a:r>
              <a:rPr lang="en-US" altLang="zh-CN" dirty="0" sz="1750" spc="3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持</a:t>
            </a:r>
            <a:r>
              <a:rPr lang="en-US" altLang="zh-CN" dirty="0" sz="1750" spc="1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窗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口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模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式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更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加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方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便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快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捷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。</a:t>
            </a:r>
            <a:r>
              <a:rPr lang="en-US" altLang="zh-CN" dirty="0" sz="1750" spc="-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1750" spc="5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启</a:t>
            </a:r>
            <a:r>
              <a:rPr lang="en-US" altLang="zh-CN" dirty="0" sz="1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动</a:t>
            </a:r>
            <a:r>
              <a:rPr lang="en-US" altLang="zh-CN" dirty="0" sz="1750" spc="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</a:t>
            </a:r>
            <a:r>
              <a:rPr lang="en-US" altLang="zh-CN" dirty="0" sz="1750" spc="1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edit</a:t>
            </a:r>
            <a:r>
              <a:rPr lang="en-US" altLang="zh-CN" dirty="0" sz="1750" spc="3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：</a:t>
            </a:r>
            <a:endParaRPr lang="en-US" altLang="zh-CN" sz="1750">
              <a:latin typeface="DengXian"/>
              <a:ea typeface="DengXian"/>
              <a:cs typeface="DengXian"/>
            </a:endParaRPr>
          </a:p>
        </p:txBody>
      </p:sp>
      <p:sp>
        <p:nvSpPr>
          <p:cNvPr id="76" name="Text Box76"/>
          <p:cNvSpPr txBox="1"/>
          <p:nvPr/>
        </p:nvSpPr>
        <p:spPr>
          <a:xfrm>
            <a:off x="815454" y="4093923"/>
            <a:ext cx="529435" cy="2315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823"/>
              </a:lnSpc>
            </a:pPr>
            <a:r>
              <a:rPr lang="en-US" altLang="zh-CN" dirty="0" sz="1750" spc="2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gedit</a:t>
            </a:r>
            <a:endParaRPr lang="en-US" altLang="zh-CN" sz="1750">
              <a:latin typeface="DengXian"/>
              <a:ea typeface="DengXian"/>
              <a:cs typeface="DengXian"/>
            </a:endParaRPr>
          </a:p>
        </p:txBody>
      </p:sp>
      <p:sp>
        <p:nvSpPr>
          <p:cNvPr id="77" name="Text Box77"/>
          <p:cNvSpPr txBox="1"/>
          <p:nvPr/>
        </p:nvSpPr>
        <p:spPr>
          <a:xfrm>
            <a:off x="815454" y="4628493"/>
            <a:ext cx="1467600" cy="2315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823"/>
              </a:lnSpc>
            </a:pPr>
            <a:r>
              <a:rPr lang="en-US" altLang="zh-CN" dirty="0" sz="1750" spc="2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gedit</a:t>
            </a:r>
            <a:r>
              <a:rPr lang="en-US" altLang="zh-CN" dirty="0" sz="1750" spc="47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1750" spc="2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filename</a:t>
            </a:r>
            <a:endParaRPr lang="en-US" altLang="zh-CN" sz="1750">
              <a:latin typeface="DengXian"/>
              <a:ea typeface="DengXian"/>
              <a:cs typeface="DengXian"/>
            </a:endParaRPr>
          </a:p>
        </p:txBody>
      </p:sp>
      <p:sp>
        <p:nvSpPr>
          <p:cNvPr id="78" name="Text Box78"/>
          <p:cNvSpPr txBox="1"/>
          <p:nvPr/>
        </p:nvSpPr>
        <p:spPr>
          <a:xfrm>
            <a:off x="2775899" y="4093923"/>
            <a:ext cx="4757853" cy="2315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823"/>
              </a:lnSpc>
            </a:pPr>
            <a:r>
              <a:rPr lang="en-US" altLang="zh-CN" dirty="0" sz="1750" spc="5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进</a:t>
            </a:r>
            <a:r>
              <a:rPr lang="en-US" altLang="zh-CN" dirty="0" sz="1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入</a:t>
            </a:r>
            <a:r>
              <a:rPr lang="en-US" altLang="zh-CN" dirty="0" sz="1750" spc="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edit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器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界</a:t>
            </a:r>
            <a:r>
              <a:rPr lang="en-US" altLang="zh-CN" dirty="0" sz="1750" spc="3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面</a:t>
            </a:r>
            <a:r>
              <a:rPr lang="en-US" altLang="zh-CN" dirty="0" sz="17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没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有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为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所</a:t>
            </a:r>
            <a:r>
              <a:rPr lang="en-US" altLang="zh-CN" dirty="0" sz="1750" spc="3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1750" spc="1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1750" spc="3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1750" spc="1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文</a:t>
            </a:r>
            <a:r>
              <a:rPr lang="en-US" altLang="zh-CN" dirty="0" sz="1750" spc="3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1750" spc="1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1750" spc="3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名</a:t>
            </a:r>
            <a:endParaRPr lang="en-US" altLang="zh-CN" sz="1750">
              <a:latin typeface="DengXian"/>
              <a:ea typeface="DengXian"/>
              <a:cs typeface="DengXian"/>
            </a:endParaRPr>
          </a:p>
        </p:txBody>
      </p:sp>
      <p:sp>
        <p:nvSpPr>
          <p:cNvPr id="79" name="Text Box79"/>
          <p:cNvSpPr txBox="1"/>
          <p:nvPr/>
        </p:nvSpPr>
        <p:spPr>
          <a:xfrm>
            <a:off x="2733618" y="4628493"/>
            <a:ext cx="5573184" cy="231502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823"/>
              </a:lnSpc>
            </a:pPr>
            <a:r>
              <a:rPr lang="en-US" altLang="zh-CN" dirty="0" sz="1750" spc="5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进</a:t>
            </a:r>
            <a:r>
              <a:rPr lang="en-US" altLang="zh-CN" dirty="0" sz="1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入</a:t>
            </a:r>
            <a:r>
              <a:rPr lang="en-US" altLang="zh-CN" dirty="0" sz="1750" spc="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</a:t>
            </a:r>
            <a:r>
              <a:rPr lang="en-US" altLang="zh-CN" dirty="0" sz="1750" spc="1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edit</a:t>
            </a:r>
            <a:r>
              <a:rPr lang="en-US" altLang="zh-CN" dirty="0" sz="1750" spc="3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1750" spc="1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1750" spc="3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器</a:t>
            </a:r>
            <a:r>
              <a:rPr lang="en-US" altLang="zh-CN" dirty="0" sz="1750" spc="1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界</a:t>
            </a:r>
            <a:r>
              <a:rPr lang="en-US" altLang="zh-CN" dirty="0" sz="1750" spc="3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面</a:t>
            </a:r>
            <a:r>
              <a:rPr lang="en-US" altLang="zh-CN" dirty="0" sz="1750" spc="1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1750" spc="4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并</a:t>
            </a:r>
            <a:r>
              <a:rPr lang="en-US" altLang="zh-CN" dirty="0" sz="1750" spc="1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将</a:t>
            </a:r>
            <a:r>
              <a:rPr lang="en-US" altLang="zh-CN" dirty="0" sz="1750" spc="4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所</a:t>
            </a:r>
            <a:r>
              <a:rPr lang="en-US" altLang="zh-CN" dirty="0" sz="1750" spc="1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编</a:t>
            </a:r>
            <a:r>
              <a:rPr lang="en-US" altLang="zh-CN" dirty="0" sz="1750" spc="4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辑</a:t>
            </a:r>
            <a:r>
              <a:rPr lang="en-US" altLang="zh-CN" dirty="0" sz="1750" spc="1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1750" spc="4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文</a:t>
            </a:r>
            <a:r>
              <a:rPr lang="en-US" altLang="zh-CN" dirty="0" sz="1750" spc="1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1750" spc="4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1750" spc="1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名</a:t>
            </a:r>
            <a:r>
              <a:rPr lang="en-US" altLang="zh-CN" dirty="0" sz="1750" spc="4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为</a:t>
            </a:r>
            <a:r>
              <a:rPr lang="en-US" altLang="zh-CN" dirty="0" sz="1750" spc="-3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f</a:t>
            </a:r>
            <a:r>
              <a:rPr lang="en-US" altLang="zh-CN" dirty="0" sz="1750" spc="2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ilename</a:t>
            </a:r>
            <a:endParaRPr lang="en-US" altLang="zh-CN" sz="175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ath80"/>
          <p:cNvSpPr/>
          <p:nvPr/>
        </p:nvSpPr>
        <p:spPr>
          <a:xfrm>
            <a:off x="0" y="772253"/>
            <a:ext cx="10693400" cy="6010471"/>
          </a:xfrm>
          <a:custGeom>
            <a:avLst/>
            <a:gdLst/>
            <a:ahLst/>
            <a:cxnLst/>
            <a:rect l="l" t="t" r="r" b="b"/>
            <a:pathLst>
              <a:path w="10693400" h="6010471">
                <a:moveTo>
                  <a:pt x="0" y="0"/>
                </a:moveTo>
                <a:lnTo>
                  <a:pt x="10693400" y="0"/>
                </a:lnTo>
                <a:lnTo>
                  <a:pt x="10693400" y="6010471"/>
                </a:lnTo>
                <a:lnTo>
                  <a:pt x="0" y="60104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0" cap="sq">
            <a:solidFill>
              <a:srgbClr val="FFFFFF"/>
            </a:solidFill>
            <a:prstDash val="solid"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81" name="Text Box81"/>
          <p:cNvSpPr txBox="1"/>
          <p:nvPr/>
        </p:nvSpPr>
        <p:spPr>
          <a:xfrm rot="0">
            <a:off x="0" y="2737156"/>
            <a:ext cx="10693400" cy="1882651"/>
          </a:xfrm>
          <a:prstGeom prst="rect">
            <a:avLst/>
          </a:prstGeom>
          <a:solidFill>
            <a:srgbClr val="EDEDED"/>
          </a:solidFill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2304"/>
              </a:lnSpc>
            </a:pPr>
            <a:endParaRPr/>
          </a:p>
          <a:p>
            <a:pPr rtl="0" algn="l" marL="4741629">
              <a:lnSpc>
                <a:spcPts val="4932"/>
              </a:lnSpc>
            </a:pPr>
            <a:r>
              <a:rPr lang="en-US" altLang="zh-CN" dirty="0" sz="4750" spc="4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感</a:t>
            </a:r>
            <a:r>
              <a:rPr lang="en-US" altLang="zh-CN" dirty="0" sz="4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谢</a:t>
            </a:r>
            <a:endParaRPr lang="en-US" altLang="zh-CN" sz="4750">
              <a:latin typeface="DengXian"/>
              <a:ea typeface="DengXian"/>
              <a:cs typeface="DengXian"/>
            </a:endParaRPr>
          </a:p>
          <a:p>
            <a:pPr rtl="0" algn="l" marL="4139592">
              <a:lnSpc>
                <a:spcPts val="4932"/>
              </a:lnSpc>
              <a:spcBef>
                <a:spcPts val="740"/>
              </a:spcBef>
            </a:pPr>
            <a:r>
              <a:rPr lang="en-US" altLang="zh-CN" dirty="0" sz="4750" spc="4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欢</a:t>
            </a:r>
            <a:r>
              <a:rPr lang="en-US" altLang="zh-CN" dirty="0" sz="4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迎</a:t>
            </a:r>
            <a:r>
              <a:rPr lang="en-US" altLang="zh-CN" dirty="0" sz="4750" spc="4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提</a:t>
            </a:r>
            <a:r>
              <a:rPr lang="en-US" altLang="zh-CN" dirty="0" sz="47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问</a:t>
            </a:r>
            <a:endParaRPr lang="en-US" altLang="zh-CN" sz="475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ath5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6" name="Text Box6"/>
          <p:cNvSpPr txBox="1"/>
          <p:nvPr/>
        </p:nvSpPr>
        <p:spPr>
          <a:xfrm>
            <a:off x="815345" y="1435533"/>
            <a:ext cx="928200" cy="46300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3646"/>
              </a:lnSpc>
            </a:pPr>
            <a:r>
              <a:rPr lang="en-US" altLang="zh-CN" dirty="0" sz="350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目</a:t>
            </a:r>
            <a:r>
              <a:rPr lang="en-US" altLang="zh-CN" dirty="0" sz="3500" spc="9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录</a:t>
            </a:r>
            <a:endParaRPr lang="en-US" altLang="zh-CN" sz="3500">
              <a:latin typeface="DengXian"/>
              <a:ea typeface="DengXian"/>
              <a:cs typeface="DengXian"/>
            </a:endParaRPr>
          </a:p>
        </p:txBody>
      </p:sp>
      <p:sp>
        <p:nvSpPr>
          <p:cNvPr id="7" name="Text Box7"/>
          <p:cNvSpPr txBox="1"/>
          <p:nvPr/>
        </p:nvSpPr>
        <p:spPr>
          <a:xfrm>
            <a:off x="815454" y="2692862"/>
            <a:ext cx="2161178" cy="35253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76"/>
              </a:lnSpc>
            </a:pPr>
            <a:r>
              <a:rPr lang="en-US" altLang="zh-CN" dirty="0" sz="2450" spc="285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</a:t>
            </a:r>
            <a:r>
              <a:rPr lang="en-US" altLang="zh-CN" dirty="0" sz="2450" spc="-22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2450" spc="6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450" spc="6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概</a:t>
            </a:r>
            <a:r>
              <a:rPr lang="en-US" altLang="zh-CN" dirty="0" sz="2450" spc="5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述</a:t>
            </a:r>
            <a:endParaRPr lang="en-US" altLang="zh-CN" sz="2450">
              <a:latin typeface="DengXian"/>
              <a:ea typeface="DengXian"/>
              <a:cs typeface="DengXian"/>
            </a:endParaRPr>
          </a:p>
        </p:txBody>
      </p:sp>
      <p:sp>
        <p:nvSpPr>
          <p:cNvPr id="8" name="Text Box8"/>
          <p:cNvSpPr txBox="1"/>
          <p:nvPr/>
        </p:nvSpPr>
        <p:spPr>
          <a:xfrm>
            <a:off x="815454" y="3551864"/>
            <a:ext cx="2233042" cy="35253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76"/>
              </a:lnSpc>
            </a:pPr>
            <a:r>
              <a:rPr lang="en-US" altLang="zh-CN" dirty="0" sz="2450" spc="285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</a:t>
            </a:r>
            <a:r>
              <a:rPr lang="en-US" altLang="zh-CN" dirty="0" sz="2450" spc="-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6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4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简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介</a:t>
            </a:r>
            <a:endParaRPr lang="en-US" altLang="zh-CN" sz="2450">
              <a:latin typeface="DengXian"/>
              <a:ea typeface="DengXian"/>
              <a:cs typeface="DengXian"/>
            </a:endParaRPr>
          </a:p>
        </p:txBody>
      </p:sp>
      <p:sp>
        <p:nvSpPr>
          <p:cNvPr id="9" name="Text Box9"/>
          <p:cNvSpPr txBox="1"/>
          <p:nvPr/>
        </p:nvSpPr>
        <p:spPr>
          <a:xfrm>
            <a:off x="815454" y="4411018"/>
            <a:ext cx="2233042" cy="352533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76"/>
              </a:lnSpc>
            </a:pPr>
            <a:r>
              <a:rPr lang="en-US" altLang="zh-CN" dirty="0" sz="2450" spc="285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</a:t>
            </a:r>
            <a:r>
              <a:rPr lang="en-US" altLang="zh-CN" dirty="0" sz="2450" spc="-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6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24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令</a:t>
            </a:r>
            <a:endParaRPr lang="en-US" altLang="zh-CN" sz="2450">
              <a:latin typeface="DengXian"/>
              <a:ea typeface="DengXian"/>
              <a:cs typeface="DengXian"/>
            </a:endParaRPr>
          </a:p>
        </p:txBody>
      </p:sp>
      <p:sp>
        <p:nvSpPr>
          <p:cNvPr id="10" name="Text Box10"/>
          <p:cNvSpPr txBox="1"/>
          <p:nvPr/>
        </p:nvSpPr>
        <p:spPr>
          <a:xfrm>
            <a:off x="815454" y="5270019"/>
            <a:ext cx="2233042" cy="352533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76"/>
              </a:lnSpc>
            </a:pPr>
            <a:r>
              <a:rPr lang="en-US" altLang="zh-CN" dirty="0" sz="2450" spc="285">
                <a:solidFill>
                  <a:srgbClr val="000000"/>
                </a:solidFill>
                <a:latin typeface="Wingdings"/>
                <a:ea typeface="Wingdings"/>
                <a:cs typeface="Wingdings"/>
              </a:rPr>
              <a:t></a:t>
            </a:r>
            <a:r>
              <a:rPr lang="en-US" altLang="zh-CN" dirty="0" sz="2450" spc="-3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6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应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2450" spc="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endParaRPr lang="en-US" altLang="zh-CN" sz="245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253"/>
            <a:ext cx="10692386" cy="6010470"/>
          </a:xfrm>
          <a:prstGeom prst="rect">
            <a:avLst/>
          </a:prstGeom>
          <a:noFill/>
        </p:spPr>
      </p:pic>
      <p:pic>
        <p:nvPicPr>
          <p:cNvPr id="12" name="Image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162" y="2254307"/>
            <a:ext cx="3601554" cy="3701329"/>
          </a:xfrm>
          <a:prstGeom prst="rect">
            <a:avLst/>
          </a:prstGeom>
          <a:noFill/>
        </p:spPr>
      </p:pic>
      <p:sp>
        <p:nvSpPr>
          <p:cNvPr id="13" name="Text Box13"/>
          <p:cNvSpPr txBox="1"/>
          <p:nvPr/>
        </p:nvSpPr>
        <p:spPr>
          <a:xfrm>
            <a:off x="815484" y="1409159"/>
            <a:ext cx="2982756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64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3850" spc="65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3850" spc="64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概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述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14" name="Text Box14"/>
          <p:cNvSpPr txBox="1"/>
          <p:nvPr/>
        </p:nvSpPr>
        <p:spPr>
          <a:xfrm>
            <a:off x="4416975" y="2327825"/>
            <a:ext cx="5375261" cy="59727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351"/>
              </a:lnSpc>
            </a:pP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计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算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本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。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中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所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有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核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心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。</a:t>
            </a:r>
            <a:endParaRPr lang="en-US" altLang="zh-CN" sz="2100">
              <a:latin typeface="DengXian"/>
              <a:ea typeface="DengXian"/>
              <a:cs typeface="DengXian"/>
            </a:endParaRPr>
          </a:p>
        </p:txBody>
      </p:sp>
      <p:sp>
        <p:nvSpPr>
          <p:cNvPr id="15" name="Text Box15"/>
          <p:cNvSpPr txBox="1"/>
          <p:nvPr/>
        </p:nvSpPr>
        <p:spPr>
          <a:xfrm>
            <a:off x="4416975" y="3288884"/>
            <a:ext cx="5375261" cy="123867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just">
              <a:lnSpc>
                <a:spcPts val="2438"/>
              </a:lnSpc>
            </a:pP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责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控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、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管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理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计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算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所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有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、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硬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源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一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直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接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硬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打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交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道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整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个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础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部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分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同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还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计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算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户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提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供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好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面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。</a:t>
            </a:r>
            <a:endParaRPr lang="en-US" altLang="zh-CN" sz="2100">
              <a:latin typeface="DengXian"/>
              <a:ea typeface="DengXian"/>
              <a:cs typeface="DengXian"/>
            </a:endParaRPr>
          </a:p>
        </p:txBody>
      </p:sp>
      <p:sp>
        <p:nvSpPr>
          <p:cNvPr id="16" name="Text Box16"/>
          <p:cNvSpPr txBox="1"/>
          <p:nvPr/>
        </p:nvSpPr>
        <p:spPr>
          <a:xfrm>
            <a:off x="4416975" y="4891343"/>
            <a:ext cx="5375261" cy="91875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just">
              <a:lnSpc>
                <a:spcPts val="2411"/>
              </a:lnSpc>
            </a:pP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因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此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直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接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面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对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所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有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硬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、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户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，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它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协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调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计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算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成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部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分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之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间</a:t>
            </a:r>
            <a:r>
              <a:rPr lang="en-US" altLang="zh-CN" dirty="0" sz="2100" spc="-55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、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机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之</a:t>
            </a:r>
            <a:r>
              <a:rPr lang="en-US" altLang="zh-CN" dirty="0" sz="210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间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关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的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重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要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软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件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210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。</a:t>
            </a:r>
            <a:endParaRPr lang="en-US" altLang="zh-CN" sz="210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ath17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18" name="Text Box18"/>
          <p:cNvSpPr txBox="1"/>
          <p:nvPr/>
        </p:nvSpPr>
        <p:spPr>
          <a:xfrm>
            <a:off x="815484" y="1409159"/>
            <a:ext cx="4037923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简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介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19" name="Text Box19"/>
          <p:cNvSpPr txBox="1"/>
          <p:nvPr/>
        </p:nvSpPr>
        <p:spPr>
          <a:xfrm>
            <a:off x="815454" y="2389097"/>
            <a:ext cx="9044986" cy="170115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just" marL="201079" indent="-201079">
              <a:lnSpc>
                <a:spcPts val="2679"/>
              </a:lnSpc>
            </a:pPr>
            <a:r>
              <a:rPr lang="en-US" altLang="zh-CN" dirty="0" sz="2450" spc="21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lang="en-US" altLang="zh-CN" dirty="0" sz="2450" spc="34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altLang="zh-CN" dirty="0" sz="2450" spc="2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24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两</a:t>
            </a:r>
            <a:r>
              <a:rPr lang="en-US" altLang="zh-CN" dirty="0" sz="2450" spc="1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种</a:t>
            </a:r>
            <a:r>
              <a:rPr lang="en-US" altLang="zh-CN" dirty="0" sz="2450" spc="4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不</a:t>
            </a:r>
            <a:r>
              <a:rPr lang="en-US" altLang="zh-CN" dirty="0" sz="2450" spc="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同</a:t>
            </a:r>
            <a:r>
              <a:rPr lang="en-US" altLang="zh-CN" dirty="0" sz="2450" spc="4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含</a:t>
            </a:r>
            <a:r>
              <a:rPr lang="en-US" altLang="zh-CN" dirty="0" sz="24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义</a:t>
            </a:r>
            <a:r>
              <a:rPr lang="en-US" altLang="zh-CN" dirty="0" sz="2450" spc="3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r>
              <a:rPr lang="en-US" altLang="zh-CN" dirty="0" sz="24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从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技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术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角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度</a:t>
            </a:r>
            <a:r>
              <a:rPr lang="en-US" altLang="zh-CN" dirty="0" sz="2450" spc="5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1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4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最</a:t>
            </a:r>
            <a:r>
              <a:rPr lang="en-US" altLang="zh-CN" dirty="0" sz="2450" spc="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早</a:t>
            </a:r>
            <a:r>
              <a:rPr lang="en-US" altLang="zh-CN" dirty="0" sz="2450" spc="4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由</a:t>
            </a:r>
            <a:r>
              <a:rPr lang="en-US" altLang="zh-CN" dirty="0" sz="2450" spc="2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</a:t>
            </a:r>
            <a:r>
              <a:rPr lang="en-US" altLang="zh-CN" dirty="0" sz="24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inus</a:t>
            </a:r>
            <a:r>
              <a:rPr lang="en-US" altLang="zh-CN" dirty="0" sz="2450" spc="-19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450" spc="2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Torvalds</a:t>
            </a:r>
            <a:r>
              <a:rPr lang="en-US" altLang="zh-CN" dirty="0" sz="2450" spc="2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开</a:t>
            </a:r>
            <a:r>
              <a:rPr lang="en-US" altLang="zh-CN" dirty="0" sz="24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发</a:t>
            </a:r>
            <a:r>
              <a:rPr lang="en-US" altLang="zh-CN" dirty="0" sz="2450" spc="2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维</a:t>
            </a:r>
            <a:r>
              <a:rPr lang="en-US" altLang="zh-CN" dirty="0" sz="2450" spc="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护</a:t>
            </a:r>
            <a:r>
              <a:rPr lang="en-US" altLang="zh-CN" dirty="0" sz="2450" spc="5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开</a:t>
            </a:r>
            <a:r>
              <a:rPr lang="en-US" altLang="zh-CN" dirty="0" sz="2450" spc="5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放</a:t>
            </a:r>
            <a:r>
              <a:rPr lang="en-US" altLang="zh-CN" dirty="0" sz="2450" spc="-1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源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代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码</a:t>
            </a:r>
            <a:r>
              <a:rPr lang="en-US" altLang="zh-CN" dirty="0" sz="2450" spc="4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U</a:t>
            </a:r>
            <a:r>
              <a:rPr lang="en-US" altLang="zh-CN" dirty="0" sz="2450" spc="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NIX</a:t>
            </a:r>
            <a:r>
              <a:rPr lang="en-US" altLang="zh-CN" dirty="0" sz="2450" spc="5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类</a:t>
            </a:r>
            <a:r>
              <a:rPr lang="en-US" altLang="zh-CN" dirty="0" sz="2450" spc="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操</a:t>
            </a:r>
            <a:r>
              <a:rPr lang="en-US" altLang="zh-CN" dirty="0" sz="2450" spc="5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作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4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4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内</a:t>
            </a:r>
            <a:r>
              <a:rPr lang="en-US" altLang="zh-CN" dirty="0" sz="2450" spc="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核</a:t>
            </a:r>
            <a:r>
              <a:rPr lang="en-US" altLang="zh-CN" dirty="0" sz="2450" spc="1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r>
              <a:rPr lang="en-US" altLang="zh-CN" dirty="0" sz="2450" spc="4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然</a:t>
            </a:r>
            <a:r>
              <a:rPr lang="en-US" altLang="zh-CN" dirty="0" sz="2450" spc="1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而</a:t>
            </a:r>
            <a:r>
              <a:rPr lang="en-US" altLang="zh-CN" dirty="0" sz="2450" spc="4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-4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 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目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前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大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多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数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人</a:t>
            </a:r>
            <a:r>
              <a:rPr lang="en-US" altLang="zh-CN" dirty="0" sz="2450" spc="6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它</a:t>
            </a:r>
            <a:r>
              <a:rPr lang="en-US" altLang="zh-CN" dirty="0" sz="2450" spc="5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来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表</a:t>
            </a:r>
            <a:r>
              <a:rPr lang="en-US" altLang="zh-CN" dirty="0" sz="2450" spc="3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示</a:t>
            </a:r>
            <a:r>
              <a:rPr lang="en-US" altLang="zh-CN" dirty="0" sz="2450" spc="2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</a:t>
            </a:r>
            <a:r>
              <a:rPr lang="en-US" altLang="zh-CN" dirty="0" sz="2450" spc="22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inux</a:t>
            </a:r>
            <a:r>
              <a:rPr lang="en-US" altLang="zh-CN" dirty="0" sz="2450" spc="4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内</a:t>
            </a:r>
            <a:r>
              <a:rPr lang="en-US" altLang="zh-CN" dirty="0" sz="2450" spc="-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核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为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基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础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整</a:t>
            </a:r>
            <a:r>
              <a:rPr lang="en-US" altLang="zh-CN" dirty="0" sz="24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个</a:t>
            </a:r>
            <a:r>
              <a:rPr lang="en-US" altLang="zh-CN" dirty="0" sz="24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操</a:t>
            </a:r>
            <a:r>
              <a:rPr lang="en-US" altLang="zh-CN" dirty="0" sz="24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作</a:t>
            </a:r>
            <a:r>
              <a:rPr lang="en-US" altLang="zh-CN" dirty="0" sz="2450" spc="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4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1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r>
              <a:rPr lang="en-US" altLang="zh-CN" dirty="0" sz="2450" spc="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从</a:t>
            </a:r>
            <a:r>
              <a:rPr lang="en-US" altLang="zh-CN" dirty="0" sz="2450" spc="-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 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这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种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意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义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讲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24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3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指</a:t>
            </a:r>
            <a:r>
              <a:rPr lang="en-US" altLang="zh-CN" dirty="0" sz="24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开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放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源</a:t>
            </a:r>
            <a:r>
              <a:rPr lang="en-US" altLang="zh-CN" dirty="0" sz="2450" spc="6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代</a:t>
            </a:r>
            <a:r>
              <a:rPr lang="en-US" altLang="zh-CN" dirty="0" sz="2450" spc="-2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码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包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含</a:t>
            </a:r>
            <a:r>
              <a:rPr lang="en-US" altLang="zh-CN" dirty="0" sz="24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内</a:t>
            </a:r>
            <a:r>
              <a:rPr lang="en-US" altLang="zh-CN" dirty="0" sz="24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核</a:t>
            </a:r>
            <a:r>
              <a:rPr lang="en-US" altLang="zh-CN" dirty="0" sz="2450" spc="3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、</a:t>
            </a:r>
            <a:r>
              <a:rPr lang="en-US" altLang="zh-CN" dirty="0" sz="2450" spc="2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工</a:t>
            </a:r>
            <a:r>
              <a:rPr lang="en-US" altLang="zh-CN" dirty="0" sz="2450" spc="1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2450" spc="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、</a:t>
            </a:r>
            <a:r>
              <a:rPr lang="en-US" altLang="zh-CN" dirty="0" sz="2450" spc="-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 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完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整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开</a:t>
            </a: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发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环</a:t>
            </a:r>
            <a:r>
              <a:rPr lang="en-US" altLang="zh-CN" dirty="0" sz="2450" spc="6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境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和</a:t>
            </a:r>
            <a:r>
              <a:rPr lang="en-US" altLang="zh-CN" dirty="0" sz="2450" spc="5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应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2450" spc="3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U</a:t>
            </a:r>
            <a:r>
              <a:rPr lang="en-US" altLang="zh-CN" dirty="0" sz="2450" spc="2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NIX</a:t>
            </a:r>
            <a:r>
              <a:rPr lang="en-US" altLang="zh-CN" dirty="0" sz="2450" spc="3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类</a:t>
            </a:r>
            <a:r>
              <a:rPr lang="en-US" altLang="zh-CN" dirty="0" sz="24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操</a:t>
            </a:r>
            <a:r>
              <a:rPr lang="en-US" altLang="zh-CN" dirty="0" sz="2450" spc="3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作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endParaRPr lang="en-US" altLang="zh-CN" sz="2450">
              <a:latin typeface="SimSun"/>
              <a:ea typeface="SimSun"/>
              <a:cs typeface="SimSun"/>
            </a:endParaRPr>
          </a:p>
        </p:txBody>
      </p:sp>
      <p:sp>
        <p:nvSpPr>
          <p:cNvPr id="20" name="Text Box20"/>
          <p:cNvSpPr txBox="1"/>
          <p:nvPr/>
        </p:nvSpPr>
        <p:spPr>
          <a:xfrm>
            <a:off x="815454" y="4631282"/>
            <a:ext cx="8392316" cy="354719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93"/>
              </a:lnSpc>
            </a:pPr>
            <a:r>
              <a:rPr lang="en-US" altLang="zh-CN" dirty="0" sz="2450" spc="21">
                <a:solidFill>
                  <a:srgbClr val="000000"/>
                </a:solidFill>
                <a:latin typeface="Arial"/>
                <a:ea typeface="Arial"/>
                <a:cs typeface="Arial"/>
              </a:rPr>
              <a:t>•</a:t>
            </a:r>
            <a:r>
              <a:rPr lang="en-US" altLang="zh-CN" dirty="0" sz="2450" spc="34">
                <a:solidFill>
                  <a:srgbClr val="000000"/>
                </a:solidFill>
                <a:latin typeface="Arial"/>
                <a:ea typeface="Arial"/>
                <a:cs typeface="Arial"/>
              </a:rPr>
              <a:t> </a:t>
            </a:r>
            <a:r>
              <a:rPr lang="en-US" altLang="zh-CN" dirty="0" sz="2450" spc="2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24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一</a:t>
            </a:r>
            <a:r>
              <a:rPr lang="en-US" altLang="zh-CN" dirty="0" sz="24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个</a:t>
            </a:r>
            <a:r>
              <a:rPr lang="en-US" altLang="zh-CN" dirty="0" sz="2450" spc="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U</a:t>
            </a:r>
            <a:r>
              <a:rPr lang="en-US" altLang="zh-CN" dirty="0" sz="2450" spc="2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NIX</a:t>
            </a:r>
            <a:r>
              <a:rPr lang="en-US" altLang="zh-CN" dirty="0" sz="2450" spc="3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操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作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克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隆</a:t>
            </a:r>
            <a:r>
              <a:rPr lang="en-US" altLang="zh-CN" dirty="0" sz="24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可</a:t>
            </a:r>
            <a:r>
              <a:rPr lang="en-US" altLang="zh-CN" dirty="0" sz="24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2450" spc="1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免</a:t>
            </a:r>
            <a:r>
              <a:rPr lang="en-US" altLang="zh-CN" dirty="0" sz="2450" spc="4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费</a:t>
            </a:r>
            <a:r>
              <a:rPr lang="en-US" altLang="zh-CN" dirty="0" sz="24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使</a:t>
            </a:r>
            <a:r>
              <a:rPr lang="en-US" altLang="zh-CN" dirty="0" sz="2450" spc="4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24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遵</a:t>
            </a:r>
            <a:r>
              <a:rPr lang="en-US" altLang="zh-CN" dirty="0" sz="24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循</a:t>
            </a:r>
            <a:r>
              <a:rPr lang="en-US" altLang="zh-CN" dirty="0" sz="24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</a:t>
            </a:r>
            <a:r>
              <a:rPr lang="en-US" altLang="zh-CN" dirty="0" sz="2450" spc="2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PL</a:t>
            </a:r>
            <a:endParaRPr lang="en-US" altLang="zh-CN" sz="2450">
              <a:latin typeface="DengXian"/>
              <a:ea typeface="DengXian"/>
              <a:cs typeface="DengXian"/>
            </a:endParaRPr>
          </a:p>
        </p:txBody>
      </p:sp>
      <p:sp>
        <p:nvSpPr>
          <p:cNvPr id="21" name="Text Box21"/>
          <p:cNvSpPr txBox="1"/>
          <p:nvPr/>
        </p:nvSpPr>
        <p:spPr>
          <a:xfrm>
            <a:off x="1016682" y="4982732"/>
            <a:ext cx="9027518" cy="34386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708"/>
              </a:lnSpc>
            </a:pPr>
            <a:r>
              <a:rPr lang="en-US" altLang="zh-CN" dirty="0" sz="2450" spc="5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（</a:t>
            </a:r>
            <a:r>
              <a:rPr lang="en-US" altLang="zh-CN" dirty="0" sz="2450" spc="1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the</a:t>
            </a:r>
            <a:r>
              <a:rPr lang="en-US" altLang="zh-CN" dirty="0" sz="2450" spc="-1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450" spc="3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GNU</a:t>
            </a:r>
            <a:r>
              <a:rPr lang="en-US" altLang="zh-CN" dirty="0" sz="2450" spc="-2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i="1" sz="2600" spc="-6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General</a:t>
            </a:r>
            <a:r>
              <a:rPr lang="en-US" altLang="zh-CN" dirty="0" i="1" sz="2600" spc="-5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i="1" sz="2600" spc="-61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Public</a:t>
            </a:r>
            <a:r>
              <a:rPr lang="en-US" altLang="zh-CN" dirty="0" i="1" sz="2600" spc="-33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i="1" sz="2600" spc="-6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License</a:t>
            </a:r>
            <a:r>
              <a:rPr lang="en-US" altLang="zh-CN" dirty="0" i="1" sz="2600" spc="-57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 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）</a:t>
            </a:r>
            <a:r>
              <a:rPr lang="en-US" altLang="zh-CN" dirty="0" sz="2450" spc="-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声</a:t>
            </a:r>
            <a:r>
              <a:rPr lang="en-US" altLang="zh-CN" dirty="0" sz="2450" spc="6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明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2450" spc="6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可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2450" spc="3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自</a:t>
            </a:r>
            <a:r>
              <a:rPr lang="en-US" altLang="zh-CN" dirty="0" sz="2450" spc="2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由</a:t>
            </a:r>
            <a:r>
              <a:rPr lang="en-US" altLang="zh-CN" dirty="0" sz="24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修</a:t>
            </a:r>
            <a:r>
              <a:rPr lang="en-US" altLang="zh-CN" dirty="0" sz="2450" spc="2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改</a:t>
            </a:r>
            <a:r>
              <a:rPr lang="en-US" altLang="zh-CN" dirty="0" sz="24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和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传</a:t>
            </a:r>
            <a:r>
              <a:rPr lang="en-US" altLang="zh-CN" dirty="0" sz="2450" spc="6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播</a:t>
            </a:r>
            <a:r>
              <a:rPr lang="en-US" altLang="zh-CN" dirty="0" sz="24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endParaRPr lang="en-US" altLang="zh-CN" sz="2450">
              <a:latin typeface="SimSun"/>
              <a:ea typeface="SimSun"/>
              <a:cs typeface="SimSu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ath22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23" name="Text Box23"/>
          <p:cNvSpPr txBox="1"/>
          <p:nvPr/>
        </p:nvSpPr>
        <p:spPr>
          <a:xfrm>
            <a:off x="815484" y="1409159"/>
            <a:ext cx="5014567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操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作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基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本</a:t>
            </a:r>
            <a:r>
              <a:rPr lang="en-US" altLang="zh-CN" dirty="0" sz="3850" spc="2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特</a:t>
            </a:r>
            <a:r>
              <a:rPr lang="en-US" altLang="zh-CN" dirty="0" sz="3850" spc="4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征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24" name="Text Box24"/>
          <p:cNvSpPr txBox="1"/>
          <p:nvPr/>
        </p:nvSpPr>
        <p:spPr>
          <a:xfrm>
            <a:off x="815359" y="2367909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25" name="Text Box25"/>
          <p:cNvSpPr txBox="1"/>
          <p:nvPr/>
        </p:nvSpPr>
        <p:spPr>
          <a:xfrm>
            <a:off x="815359" y="2684746"/>
            <a:ext cx="136500" cy="2552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26" name="Text Box26"/>
          <p:cNvSpPr txBox="1"/>
          <p:nvPr/>
        </p:nvSpPr>
        <p:spPr>
          <a:xfrm>
            <a:off x="815359" y="3001582"/>
            <a:ext cx="136500" cy="2552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27" name="Text Box27"/>
          <p:cNvSpPr txBox="1"/>
          <p:nvPr/>
        </p:nvSpPr>
        <p:spPr>
          <a:xfrm>
            <a:off x="815359" y="3318420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28" name="Text Box28"/>
          <p:cNvSpPr txBox="1"/>
          <p:nvPr/>
        </p:nvSpPr>
        <p:spPr>
          <a:xfrm>
            <a:off x="815359" y="3636693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29" name="Text Box29"/>
          <p:cNvSpPr txBox="1"/>
          <p:nvPr/>
        </p:nvSpPr>
        <p:spPr>
          <a:xfrm>
            <a:off x="815359" y="3953530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0" name="Text Box30"/>
          <p:cNvSpPr txBox="1"/>
          <p:nvPr/>
        </p:nvSpPr>
        <p:spPr>
          <a:xfrm>
            <a:off x="815359" y="4270367"/>
            <a:ext cx="136500" cy="2552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1" name="Text Box31"/>
          <p:cNvSpPr txBox="1"/>
          <p:nvPr/>
        </p:nvSpPr>
        <p:spPr>
          <a:xfrm>
            <a:off x="815359" y="4587203"/>
            <a:ext cx="136500" cy="2552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2" name="Text Box32"/>
          <p:cNvSpPr txBox="1"/>
          <p:nvPr/>
        </p:nvSpPr>
        <p:spPr>
          <a:xfrm>
            <a:off x="815359" y="4904041"/>
            <a:ext cx="136500" cy="2552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3" name="Text Box33"/>
          <p:cNvSpPr txBox="1"/>
          <p:nvPr/>
        </p:nvSpPr>
        <p:spPr>
          <a:xfrm>
            <a:off x="815359" y="5220878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4" name="Text Box34"/>
          <p:cNvSpPr txBox="1"/>
          <p:nvPr/>
        </p:nvSpPr>
        <p:spPr>
          <a:xfrm>
            <a:off x="815359" y="5537595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5" name="Text Box35"/>
          <p:cNvSpPr txBox="1"/>
          <p:nvPr/>
        </p:nvSpPr>
        <p:spPr>
          <a:xfrm>
            <a:off x="815359" y="5854432"/>
            <a:ext cx="136500" cy="25528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010"/>
              </a:lnSpc>
            </a:pPr>
            <a:r>
              <a:rPr lang="en-US" altLang="zh-CN" dirty="0" sz="1950" spc="13">
                <a:solidFill>
                  <a:srgbClr val="FFCC00"/>
                </a:solidFill>
                <a:latin typeface="DengXian"/>
                <a:ea typeface="DengXian"/>
                <a:cs typeface="DengXian"/>
              </a:rPr>
              <a:t>•</a:t>
            </a:r>
            <a:endParaRPr lang="en-US" altLang="zh-CN" sz="1950">
              <a:latin typeface="DengXian"/>
              <a:ea typeface="DengXian"/>
              <a:cs typeface="DengXian"/>
            </a:endParaRPr>
          </a:p>
        </p:txBody>
      </p:sp>
      <p:sp>
        <p:nvSpPr>
          <p:cNvPr id="36" name="Text Box36"/>
          <p:cNvSpPr txBox="1"/>
          <p:nvPr/>
        </p:nvSpPr>
        <p:spPr>
          <a:xfrm>
            <a:off x="1084113" y="2355661"/>
            <a:ext cx="3961841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真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正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多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、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多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任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务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操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作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1950" spc="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37" name="Text Box37"/>
          <p:cNvSpPr txBox="1"/>
          <p:nvPr/>
        </p:nvSpPr>
        <p:spPr>
          <a:xfrm>
            <a:off x="1084113" y="2672738"/>
            <a:ext cx="2893065" cy="26729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105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符</a:t>
            </a:r>
            <a:r>
              <a:rPr lang="en-US" altLang="zh-CN" dirty="0" sz="1950" spc="2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合</a:t>
            </a:r>
            <a:r>
              <a:rPr lang="en-US" altLang="zh-CN" dirty="0" sz="1950" spc="-1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P</a:t>
            </a:r>
            <a:r>
              <a:rPr lang="en-US" altLang="zh-CN" dirty="0" sz="1950" spc="18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OSIX</a:t>
            </a:r>
            <a:r>
              <a:rPr lang="en-US" altLang="zh-CN" dirty="0" sz="1950" spc="-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标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准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38" name="Text Box38"/>
          <p:cNvSpPr txBox="1"/>
          <p:nvPr/>
        </p:nvSpPr>
        <p:spPr>
          <a:xfrm>
            <a:off x="1084113" y="2989815"/>
            <a:ext cx="4695549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提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供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内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置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安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全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措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施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分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层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文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件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39" name="Text Box39"/>
          <p:cNvSpPr txBox="1"/>
          <p:nvPr/>
        </p:nvSpPr>
        <p:spPr>
          <a:xfrm>
            <a:off x="1084113" y="3305934"/>
            <a:ext cx="3941712" cy="267771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108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提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供</a:t>
            </a:r>
            <a:r>
              <a:rPr lang="en-US" altLang="zh-CN" dirty="0" sz="1950" spc="0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s</a:t>
            </a:r>
            <a:r>
              <a:rPr lang="en-US" altLang="zh-CN" dirty="0" sz="1950" spc="16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hell</a:t>
            </a:r>
            <a:r>
              <a:rPr lang="en-US" altLang="zh-CN" dirty="0" sz="1950" spc="1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命</a:t>
            </a:r>
            <a:r>
              <a:rPr lang="en-US" altLang="zh-CN" dirty="0" sz="1950" spc="1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令</a:t>
            </a:r>
            <a:r>
              <a:rPr lang="en-US" altLang="zh-CN" dirty="0" sz="1950" spc="1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解</a:t>
            </a:r>
            <a:r>
              <a:rPr lang="en-US" altLang="zh-CN" dirty="0" sz="1950" spc="1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释</a:t>
            </a:r>
            <a:r>
              <a:rPr lang="en-US" altLang="zh-CN" dirty="0" sz="1950" spc="1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程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序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和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编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程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语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言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0" name="Text Box40"/>
          <p:cNvSpPr txBox="1"/>
          <p:nvPr/>
        </p:nvSpPr>
        <p:spPr>
          <a:xfrm>
            <a:off x="1084113" y="3624927"/>
            <a:ext cx="4695549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提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供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强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大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管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理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功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能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包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括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远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程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管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理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功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能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1" name="Text Box41"/>
          <p:cNvSpPr txBox="1"/>
          <p:nvPr/>
        </p:nvSpPr>
        <p:spPr>
          <a:xfrm>
            <a:off x="1084113" y="3942005"/>
            <a:ext cx="2491972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内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核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编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程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接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口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>
              <a:latin typeface="SimSun"/>
              <a:ea typeface="SimSun"/>
              <a:cs typeface="SimSun"/>
            </a:endParaRPr>
          </a:p>
        </p:txBody>
      </p:sp>
      <p:sp>
        <p:nvSpPr>
          <p:cNvPr id="42" name="Text Box42"/>
          <p:cNvSpPr txBox="1"/>
          <p:nvPr/>
        </p:nvSpPr>
        <p:spPr>
          <a:xfrm>
            <a:off x="1084113" y="4258124"/>
            <a:ext cx="2246585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图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形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户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接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口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3" name="Text Box43"/>
          <p:cNvSpPr txBox="1"/>
          <p:nvPr/>
        </p:nvSpPr>
        <p:spPr>
          <a:xfrm>
            <a:off x="1084113" y="4575202"/>
            <a:ext cx="4940937" cy="244986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大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量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实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程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序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和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通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信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、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联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网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工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；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4" name="Text Box44"/>
          <p:cNvSpPr txBox="1"/>
          <p:nvPr/>
        </p:nvSpPr>
        <p:spPr>
          <a:xfrm>
            <a:off x="1084113" y="4892279"/>
            <a:ext cx="2982746" cy="244987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1929"/>
              </a:lnSpc>
            </a:pP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具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有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面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向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屏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幕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编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缉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软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件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5" name="Text Box45"/>
          <p:cNvSpPr txBox="1"/>
          <p:nvPr/>
        </p:nvSpPr>
        <p:spPr>
          <a:xfrm>
            <a:off x="1016652" y="5208398"/>
            <a:ext cx="7447776" cy="26776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2108"/>
              </a:lnSpc>
            </a:pPr>
            <a:r>
              <a:rPr lang="en-US" altLang="zh-CN" dirty="0" sz="1950" spc="1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1950" spc="2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1950" spc="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1950" spc="2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成</a:t>
            </a:r>
            <a:r>
              <a:rPr lang="en-US" altLang="zh-CN" dirty="0" sz="1950" spc="3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部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分</a:t>
            </a:r>
            <a:r>
              <a:rPr lang="en-US" altLang="zh-CN" dirty="0" sz="1950" spc="2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源</a:t>
            </a:r>
            <a:r>
              <a:rPr lang="en-US" altLang="zh-CN" dirty="0" sz="1950" spc="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代</a:t>
            </a:r>
            <a:r>
              <a:rPr lang="en-US" altLang="zh-CN" dirty="0" sz="19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码</a:t>
            </a:r>
            <a:r>
              <a:rPr lang="en-US" altLang="zh-CN" dirty="0" sz="1950" spc="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是</a:t>
            </a:r>
            <a:r>
              <a:rPr lang="en-US" altLang="zh-CN" dirty="0" sz="19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开</a:t>
            </a:r>
            <a:r>
              <a:rPr lang="en-US" altLang="zh-CN" dirty="0" sz="1950" spc="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放</a:t>
            </a:r>
            <a:r>
              <a:rPr lang="en-US" altLang="zh-CN" dirty="0" sz="1950" spc="2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任</a:t>
            </a:r>
            <a:r>
              <a:rPr lang="en-US" altLang="zh-CN" dirty="0" sz="1950" spc="36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何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人</a:t>
            </a:r>
            <a:r>
              <a:rPr lang="en-US" altLang="zh-CN" dirty="0" sz="1950" spc="2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都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能</a:t>
            </a:r>
            <a:r>
              <a:rPr lang="en-US" altLang="zh-CN" dirty="0" sz="1950" spc="3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修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改</a:t>
            </a:r>
            <a:r>
              <a:rPr lang="en-US" altLang="zh-CN" dirty="0" sz="1950" spc="1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和</a:t>
            </a:r>
            <a:r>
              <a:rPr lang="en-US" altLang="zh-CN" dirty="0" sz="1950" spc="2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重</a:t>
            </a:r>
            <a:r>
              <a:rPr lang="en-US" altLang="zh-CN" dirty="0" sz="1950" spc="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新</a:t>
            </a:r>
            <a:r>
              <a:rPr lang="en-US" altLang="zh-CN" dirty="0" sz="1950" spc="2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发</a:t>
            </a:r>
            <a:r>
              <a:rPr lang="en-US" altLang="zh-CN" dirty="0" sz="1950" spc="-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布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它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  <p:sp>
        <p:nvSpPr>
          <p:cNvPr id="46" name="Text Box46"/>
          <p:cNvSpPr txBox="1"/>
          <p:nvPr/>
        </p:nvSpPr>
        <p:spPr>
          <a:xfrm>
            <a:off x="1016652" y="5525476"/>
            <a:ext cx="8912738" cy="562064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 marL="363" indent="-363">
              <a:lnSpc>
                <a:spcPts val="2213"/>
              </a:lnSpc>
            </a:pPr>
            <a:r>
              <a:rPr lang="en-US" altLang="zh-CN" dirty="0" sz="1950" spc="15">
                <a:solidFill>
                  <a:srgbClr val="0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1950" spc="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系</a:t>
            </a:r>
            <a:r>
              <a:rPr lang="en-US" altLang="zh-CN" dirty="0" sz="19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统</a:t>
            </a:r>
            <a:r>
              <a:rPr lang="en-US" altLang="zh-CN" dirty="0" sz="1950" spc="7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不</a:t>
            </a:r>
            <a:r>
              <a:rPr lang="en-US" altLang="zh-CN" dirty="0" sz="1950" spc="25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仅</a:t>
            </a:r>
            <a:r>
              <a:rPr lang="en-US" altLang="zh-CN" dirty="0" sz="1950" spc="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可</a:t>
            </a:r>
            <a:r>
              <a:rPr lang="en-US" altLang="zh-CN" dirty="0" sz="19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1950" spc="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运</a:t>
            </a:r>
            <a:r>
              <a:rPr lang="en-US" altLang="zh-CN" dirty="0" sz="1950" spc="24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行</a:t>
            </a:r>
            <a:r>
              <a:rPr lang="en-US" altLang="zh-CN" dirty="0" sz="1950" spc="-1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自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由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发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布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应</a:t>
            </a:r>
            <a:r>
              <a:rPr lang="en-US" altLang="zh-CN" dirty="0" sz="1950" spc="-1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软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件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，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还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可</a:t>
            </a:r>
            <a:r>
              <a:rPr lang="en-US" altLang="zh-CN" dirty="0" sz="1950" spc="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1950" spc="-8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运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行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许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多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商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业</a:t>
            </a:r>
            <a:r>
              <a:rPr lang="en-US" altLang="zh-CN" dirty="0" sz="1950" spc="-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化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的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应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用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软</a:t>
            </a:r>
            <a:r>
              <a:rPr lang="en-US" altLang="zh-CN" dirty="0" sz="1950" spc="1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件</a:t>
            </a:r>
            <a:r>
              <a:rPr lang="en-US" altLang="zh-CN" dirty="0" sz="1950" spc="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r>
              <a:rPr lang="en-US" altLang="zh-CN" dirty="0" sz="1950" spc="-2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 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它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可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以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运</a:t>
            </a:r>
            <a:r>
              <a:rPr lang="en-US" altLang="zh-CN" dirty="0" sz="1950" spc="31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行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在</a:t>
            </a:r>
            <a:r>
              <a:rPr lang="en-US" altLang="zh-CN" dirty="0" sz="1950" spc="3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许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多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硬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件</a:t>
            </a:r>
            <a:r>
              <a:rPr lang="en-US" altLang="zh-CN" dirty="0" sz="1950" spc="32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平</a:t>
            </a:r>
            <a:r>
              <a:rPr lang="en-US" altLang="zh-CN" dirty="0" sz="1950" spc="0">
                <a:solidFill>
                  <a:srgbClr val="000000"/>
                </a:solidFill>
                <a:latin typeface="SimSun"/>
                <a:ea typeface="SimSun"/>
                <a:cs typeface="SimSun"/>
              </a:rPr>
              <a:t>台</a:t>
            </a:r>
            <a:r>
              <a:rPr lang="en-US" altLang="zh-CN" dirty="0" sz="1950" spc="13">
                <a:solidFill>
                  <a:srgbClr val="000000"/>
                </a:solidFill>
                <a:latin typeface="SimSun"/>
                <a:ea typeface="SimSun"/>
                <a:cs typeface="SimSun"/>
              </a:rPr>
              <a:t>上</a:t>
            </a:r>
            <a:r>
              <a:rPr lang="en-US" altLang="zh-CN" dirty="0" sz="1950" spc="19">
                <a:solidFill>
                  <a:srgbClr val="000000"/>
                </a:solidFill>
                <a:latin typeface="SimSun"/>
                <a:ea typeface="SimSun"/>
                <a:cs typeface="SimSun"/>
              </a:rPr>
              <a:t>。</a:t>
            </a:r>
            <a:endParaRPr lang="en-US" altLang="zh-CN" sz="1950">
              <a:latin typeface="SimSun"/>
              <a:ea typeface="SimSun"/>
              <a:cs typeface="SimSu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Image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253"/>
            <a:ext cx="10692386" cy="6010470"/>
          </a:xfrm>
          <a:prstGeom prst="rect">
            <a:avLst/>
          </a:prstGeom>
          <a:noFill/>
        </p:spPr>
      </p:pic>
      <p:pic>
        <p:nvPicPr>
          <p:cNvPr id="48" name="Image4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6946" y="2367022"/>
            <a:ext cx="3821030" cy="3823185"/>
          </a:xfrm>
          <a:prstGeom prst="rect">
            <a:avLst/>
          </a:prstGeom>
          <a:noFill/>
        </p:spPr>
      </p:pic>
      <p:sp>
        <p:nvSpPr>
          <p:cNvPr id="49" name="Text Box49"/>
          <p:cNvSpPr txBox="1"/>
          <p:nvPr/>
        </p:nvSpPr>
        <p:spPr>
          <a:xfrm>
            <a:off x="816922" y="1410836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系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统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结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构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图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Image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253"/>
            <a:ext cx="10692386" cy="6010470"/>
          </a:xfrm>
          <a:prstGeom prst="rect">
            <a:avLst/>
          </a:prstGeom>
          <a:noFill/>
        </p:spPr>
      </p:pic>
      <p:pic>
        <p:nvPicPr>
          <p:cNvPr id="51" name="Image5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063" y="1960334"/>
            <a:ext cx="6593449" cy="4368482"/>
          </a:xfrm>
          <a:prstGeom prst="rect">
            <a:avLst/>
          </a:prstGeom>
          <a:noFill/>
        </p:spPr>
      </p:pic>
      <p:sp>
        <p:nvSpPr>
          <p:cNvPr id="52" name="Text Box52"/>
          <p:cNvSpPr txBox="1"/>
          <p:nvPr/>
        </p:nvSpPr>
        <p:spPr>
          <a:xfrm>
            <a:off x="815484" y="1409159"/>
            <a:ext cx="3056372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目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录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结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构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ath53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4" name="Text Box54"/>
          <p:cNvSpPr txBox="1"/>
          <p:nvPr/>
        </p:nvSpPr>
        <p:spPr>
          <a:xfrm>
            <a:off x="815484" y="1409159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令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①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55" name="Text Box55"/>
          <p:cNvSpPr txBox="1"/>
          <p:nvPr/>
        </p:nvSpPr>
        <p:spPr>
          <a:xfrm>
            <a:off x="1790870" y="2254307"/>
            <a:ext cx="7149758" cy="382013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</p:txBody>
      </p:sp>
      <p:graphicFrame>
        <p:nvGraphicFramePr>
          <p:cNvPr id="56" name="Table56"/>
          <p:cNvGraphicFramePr>
            <a:graphicFrameLocks noGrp="1"/>
          </p:cNvGraphicFramePr>
          <p:nvPr/>
        </p:nvGraphicFramePr>
        <p:xfrm>
          <a:off x="1790870" y="2254307"/>
          <a:ext cx="7111658" cy="3820138"/>
        </p:xfrm>
        <a:graphic xmlns:a="http://schemas.openxmlformats.org/drawingml/2006/main"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914400"/>
                <a:gridCol w="6196583"/>
              </a:tblGrid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234458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2873700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说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明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7"/>
                        </a:lnSpc>
                      </a:pPr>
                      <a:endParaRPr/>
                    </a:p>
                    <a:p>
                      <a:pPr rtl="0" algn="l" marL="345721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ls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7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显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示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定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工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作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下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内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容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9"/>
                        </a:lnSpc>
                      </a:pPr>
                      <a:endParaRPr/>
                    </a:p>
                    <a:p>
                      <a:pPr rtl="0" algn="l" marL="345721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cd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9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变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换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工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作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20"/>
                        </a:lnSpc>
                      </a:pPr>
                      <a:endParaRPr/>
                    </a:p>
                    <a:p>
                      <a:pPr rtl="0" algn="l" marL="289220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pwd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20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显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示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当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前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活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动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绝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对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路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径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22"/>
                        </a:lnSpc>
                      </a:pPr>
                      <a:endParaRPr/>
                    </a:p>
                    <a:p>
                      <a:pPr rtl="0" algn="l" marL="345721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rm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22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删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除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345721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mv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移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动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或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者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给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改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名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8"/>
                        </a:lnSpc>
                      </a:pPr>
                      <a:endParaRPr/>
                    </a:p>
                    <a:p>
                      <a:pPr rtl="0" algn="l" marL="345721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cp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8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复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制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或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者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9"/>
                        </a:lnSpc>
                      </a:pPr>
                      <a:endParaRPr/>
                    </a:p>
                    <a:p>
                      <a:pPr rtl="0" algn="l" marL="289220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cat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9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看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用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于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连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接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并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打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印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到</a:t>
                      </a: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准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输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设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备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上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21"/>
                        </a:lnSpc>
                      </a:pPr>
                      <a:endParaRPr/>
                    </a:p>
                    <a:p>
                      <a:pPr rtl="0" algn="l" marL="234458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file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21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看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类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型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177957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mkdir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6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创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建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新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>
                        <a:lnSpc>
                          <a:spcPts val="617"/>
                        </a:lnSpc>
                      </a:pPr>
                      <a:endParaRPr/>
                    </a:p>
                    <a:p>
                      <a:pPr rtl="0" algn="l" marL="177957">
                        <a:lnSpc>
                          <a:spcPts val="1749"/>
                        </a:lnSpc>
                      </a:pPr>
                      <a:r>
                        <a:rPr lang="en-US" altLang="zh-CN" dirty="0" sz="1750" spc="26">
                          <a:solidFill>
                            <a:srgbClr val="44546A"/>
                          </a:solidFill>
                          <a:latin typeface="SimHei"/>
                          <a:ea typeface="SimHei"/>
                          <a:cs typeface="SimHei"/>
                        </a:rPr>
                        <a:t>rmdir</a:t>
                      </a:r>
                      <a:endParaRPr lang="en-US" altLang="zh-CN" sz="175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17"/>
                        </a:lnSpc>
                      </a:pPr>
                      <a:endParaRPr/>
                    </a:p>
                    <a:p>
                      <a:pPr rtl="0" algn="l" marL="79686">
                        <a:lnSpc>
                          <a:spcPts val="1749"/>
                        </a:lnSpc>
                      </a:pPr>
                      <a:r>
                        <a:rPr lang="en-US" altLang="zh-CN" dirty="0" sz="1750" spc="52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删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除</a:t>
                      </a:r>
                      <a:r>
                        <a:rPr lang="en-US" altLang="zh-CN" dirty="0" sz="1750" spc="53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空</a:t>
                      </a:r>
                      <a:r>
                        <a:rPr lang="en-US" altLang="zh-CN" dirty="0" sz="175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1750" spc="51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endParaRPr lang="en-US" altLang="zh-CN" sz="175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ath57"/>
          <p:cNvSpPr/>
          <p:nvPr/>
        </p:nvSpPr>
        <p:spPr>
          <a:xfrm/>
          <a:custGeom>
            <a:avLst/>
            <a:gdLst/>
            <a:ahLst/>
            <a:cxnLst/>
            <a:rect l="l" t="t" r="r" b="b"/>
            <a:pathLst>
              <a:path/>
            </a:pathLst>
          </a:custGeom>
          <a:solidFill/>
          <a:ln>
            <a:solidFill/>
            <a:prstDash/>
          </a:ln>
        </p:spPr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58" name="Text Box58"/>
          <p:cNvSpPr txBox="1"/>
          <p:nvPr/>
        </p:nvSpPr>
        <p:spPr>
          <a:xfrm>
            <a:off x="815484" y="1409159"/>
            <a:ext cx="3547148" cy="510575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  <a:p>
            <a:pPr rtl="0" algn="l">
              <a:lnSpc>
                <a:spcPts val="4020"/>
              </a:lnSpc>
            </a:pPr>
            <a:r>
              <a:rPr lang="en-US" altLang="zh-CN" dirty="0" sz="3850" spc="-33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Linux</a:t>
            </a:r>
            <a:r>
              <a:rPr lang="en-US" altLang="zh-CN" dirty="0" sz="3850" spc="66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常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用</a:t>
            </a:r>
            <a:r>
              <a:rPr lang="en-US" altLang="zh-CN" dirty="0" sz="3850" spc="62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命</a:t>
            </a:r>
            <a:r>
              <a:rPr lang="en-US" altLang="zh-CN" dirty="0" sz="3850" spc="0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令</a:t>
            </a:r>
            <a:r>
              <a:rPr lang="en-US" altLang="zh-CN" dirty="0" sz="3850" spc="67">
                <a:solidFill>
                  <a:srgbClr val="C00000"/>
                </a:solidFill>
                <a:latin typeface="DengXian"/>
                <a:ea typeface="DengXian"/>
                <a:cs typeface="DengXian"/>
              </a:rPr>
              <a:t>②</a:t>
            </a:r>
            <a:endParaRPr lang="en-US" altLang="zh-CN" sz="3850">
              <a:latin typeface="DengXian"/>
              <a:ea typeface="DengXian"/>
              <a:cs typeface="DengXian"/>
            </a:endParaRPr>
          </a:p>
        </p:txBody>
      </p:sp>
      <p:sp>
        <p:nvSpPr>
          <p:cNvPr id="59" name="Text Box59"/>
          <p:cNvSpPr txBox="1"/>
          <p:nvPr/>
        </p:nvSpPr>
        <p:spPr>
          <a:xfrm>
            <a:off x="1800015" y="2254307"/>
            <a:ext cx="7132993" cy="1923778"/>
          </a:xfrm>
          <a:prstGeom prst="rect">
            <a:avLst/>
          </a:prstGeom>
        </p:spPr>
        <p:txBody>
          <a:bodyPr wrap="square" lIns="0" tIns="0" rIns="0" rtlCol="0">
            <a:spAutoFit/>
          </a:bodyPr>
          <a:lstStyle/>
          <a:p>
            <a:pPr algn="l">
              <a:lnSpc>
                <a:spcPts val="0"/>
              </a:lnSpc>
            </a:pPr>
            <a:endParaRPr/>
          </a:p>
        </p:txBody>
      </p:sp>
      <p:graphicFrame>
        <p:nvGraphicFramePr>
          <p:cNvPr id="60" name="Table60"/>
          <p:cNvGraphicFramePr>
            <a:graphicFrameLocks noGrp="1"/>
          </p:cNvGraphicFramePr>
          <p:nvPr/>
        </p:nvGraphicFramePr>
        <p:xfrm>
          <a:off x="1800015" y="2254307"/>
          <a:ext cx="7094893" cy="1923778"/>
        </p:xfrm>
        <a:graphic xmlns:a="http://schemas.openxmlformats.org/drawingml/2006/main"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284732"/>
                <a:gridCol w="5809489"/>
              </a:tblGrid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07"/>
                        </a:lnSpc>
                      </a:pPr>
                      <a:endParaRPr/>
                    </a:p>
                    <a:p>
                      <a:pPr rtl="0" algn="l" marL="2635976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说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明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0812"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find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83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在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定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路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上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搜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索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定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和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目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录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402337">
                <a:tc>
                  <a:txBody>
                    <a:bodyPr/>
                    <a:lstStyle/>
                    <a:p>
                      <a:pPr algn="l">
                        <a:lnSpc>
                          <a:spcPts val="677"/>
                        </a:lnSpc>
                      </a:pPr>
                      <a:endParaRPr/>
                    </a:p>
                    <a:p>
                      <a:pPr rtl="0" algn="l" marL="172295">
                        <a:lnSpc>
                          <a:spcPts val="2097"/>
                        </a:lnSpc>
                      </a:pPr>
                      <a:r>
                        <a:rPr lang="en-US" altLang="zh-CN" dirty="0" sz="2100" spc="3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whereis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77"/>
                        </a:lnSpc>
                      </a:pPr>
                      <a:endParaRPr/>
                    </a:p>
                    <a:p>
                      <a:pPr rtl="0" algn="l" marL="79371">
                        <a:lnSpc>
                          <a:spcPts val="209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命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令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路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、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帮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助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信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息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路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径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  <a:tr h="720851">
                <a:tc>
                  <a:txBody>
                    <a:bodyPr/>
                    <a:lstStyle/>
                    <a:p>
                      <a:pPr algn="l">
                        <a:lnSpc>
                          <a:spcPts val="1938"/>
                        </a:lnSpc>
                      </a:pPr>
                      <a:endParaRPr/>
                    </a:p>
                    <a:p>
                      <a:pPr rtl="0" algn="l" marL="373381">
                        <a:lnSpc>
                          <a:spcPts val="2097"/>
                        </a:lnSpc>
                      </a:pPr>
                      <a:r>
                        <a:rPr lang="en-US" altLang="zh-CN" dirty="0" sz="2100" spc="5">
                          <a:solidFill>
                            <a:srgbClr val="000000"/>
                          </a:solidFill>
                          <a:latin typeface="SimHei"/>
                          <a:ea typeface="SimHei"/>
                          <a:cs typeface="SimHei"/>
                        </a:rPr>
                        <a:t>grep</a:t>
                      </a:r>
                      <a:endParaRPr lang="en-US" altLang="zh-CN" sz="2100">
                        <a:latin typeface="SimHei"/>
                        <a:ea typeface="SimHei"/>
                        <a:cs typeface="SimHei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667"/>
                        </a:lnSpc>
                      </a:pPr>
                      <a:endParaRPr/>
                    </a:p>
                    <a:p>
                      <a:pPr rtl="0" algn="l" marL="79371" marR="125718">
                        <a:lnSpc>
                          <a:spcPts val="2307"/>
                        </a:lnSpc>
                      </a:pP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滤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、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找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中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内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容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，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或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定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输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入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、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输</a:t>
                      </a:r>
                      <a:r>
                        <a:rPr lang="en-US" altLang="zh-CN" dirty="0" sz="2100" spc="25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出</a:t>
                      </a:r>
                      <a:r>
                        <a:rPr lang="en-US" altLang="zh-CN" dirty="0" sz="2100" spc="-25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 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文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件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中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的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内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容</a:t>
                      </a:r>
                      <a:r>
                        <a:rPr lang="en-US" altLang="zh-CN" dirty="0" sz="2100" spc="0">
                          <a:solidFill>
                            <a:srgbClr val="000000"/>
                          </a:solidFill>
                          <a:latin typeface="SimSun"/>
                          <a:ea typeface="SimSun"/>
                          <a:cs typeface="SimSun"/>
                        </a:rPr>
                        <a:t>。</a:t>
                      </a:r>
                      <a:endParaRPr lang="en-US" altLang="zh-CN" sz="2100"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0" marR="0" marT="0" marB="0">
                    <a:lnL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L>
                    <a:lnR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R>
                    <a:lnT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T>
                    <a:lnB w="3175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baseType="variant" size="6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baseType="lpstr" size="5">
      <vt:lpstr>等线</vt:lpstr>
      <vt:lpstr>等线 Light</vt:lpstr>
      <vt:lpstr>Arial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ws</dc:creator>
  <cp:lastModifiedBy>ws</cp:lastModifiedBy>
  <cp:revision>1</cp:revision>
  <dcterms:created xsi:type="dcterms:W3CDTF">2017-10-23T09:06:44Z</dcterms:created>
  <dcterms:modified xsi:type="dcterms:W3CDTF">2017-10-23T09:06:44Z</dcterms:modified>
</cp:coreProperties>
</file>