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74515" y="2229069"/>
            <a:ext cx="6744369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2677" y="2026381"/>
            <a:ext cx="9088045" cy="4354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74515" y="2229069"/>
            <a:ext cx="6741159" cy="15487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6515">
              <a:lnSpc>
                <a:spcPts val="5995"/>
              </a:lnSpc>
              <a:spcBef>
                <a:spcPts val="105"/>
              </a:spcBef>
            </a:pPr>
            <a:r>
              <a:rPr dirty="0" sz="5250" spc="-95">
                <a:latin typeface="宋体"/>
                <a:cs typeface="宋体"/>
              </a:rPr>
              <a:t>AIoT</a:t>
            </a:r>
            <a:r>
              <a:rPr dirty="0" sz="5250" spc="5">
                <a:latin typeface="宋体"/>
                <a:cs typeface="宋体"/>
              </a:rPr>
              <a:t>人工智能项目实战</a:t>
            </a:r>
            <a:endParaRPr sz="5250">
              <a:latin typeface="宋体"/>
              <a:cs typeface="宋体"/>
            </a:endParaRPr>
          </a:p>
          <a:p>
            <a:pPr marL="12700">
              <a:lnSpc>
                <a:spcPts val="5995"/>
              </a:lnSpc>
            </a:pPr>
            <a:r>
              <a:rPr dirty="0" sz="5250" spc="-40">
                <a:latin typeface="宋体"/>
                <a:cs typeface="宋体"/>
              </a:rPr>
              <a:t>-</a:t>
            </a:r>
            <a:r>
              <a:rPr dirty="0" sz="4200" spc="-40">
                <a:latin typeface="宋体"/>
                <a:cs typeface="宋体"/>
              </a:rPr>
              <a:t>Python</a:t>
            </a:r>
            <a:r>
              <a:rPr dirty="0" sz="4200" spc="10">
                <a:latin typeface="宋体"/>
                <a:cs typeface="宋体"/>
              </a:rPr>
              <a:t>中文处理和编程规范</a:t>
            </a:r>
            <a:endParaRPr sz="420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185468"/>
            <a:ext cx="4640580" cy="675005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550" spc="30">
                <a:latin typeface="宋体"/>
                <a:cs typeface="宋体"/>
              </a:rPr>
              <a:t>命名约定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550" spc="30">
                <a:latin typeface="宋体"/>
                <a:cs typeface="宋体"/>
              </a:rPr>
              <a:t>常量名所有字</a:t>
            </a:r>
            <a:r>
              <a:rPr dirty="0" sz="1550" spc="10">
                <a:latin typeface="宋体"/>
                <a:cs typeface="宋体"/>
              </a:rPr>
              <a:t>母</a:t>
            </a:r>
            <a:r>
              <a:rPr dirty="0" sz="1550" spc="30">
                <a:latin typeface="宋体"/>
                <a:cs typeface="宋体"/>
              </a:rPr>
              <a:t>大写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由下划</a:t>
            </a:r>
            <a:r>
              <a:rPr dirty="0" sz="1550" spc="10">
                <a:latin typeface="宋体"/>
                <a:cs typeface="宋体"/>
              </a:rPr>
              <a:t>线</a:t>
            </a:r>
            <a:r>
              <a:rPr dirty="0" sz="1550" spc="30">
                <a:latin typeface="宋体"/>
                <a:cs typeface="宋体"/>
              </a:rPr>
              <a:t>连</a:t>
            </a:r>
            <a:r>
              <a:rPr dirty="0" sz="1550" spc="10">
                <a:latin typeface="宋体"/>
                <a:cs typeface="宋体"/>
              </a:rPr>
              <a:t>接</a:t>
            </a:r>
            <a:r>
              <a:rPr dirty="0" sz="1550" spc="30">
                <a:latin typeface="宋体"/>
                <a:cs typeface="宋体"/>
              </a:rPr>
              <a:t>各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单词，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3023616"/>
            <a:ext cx="7711439" cy="719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6091" y="4186428"/>
            <a:ext cx="7711439" cy="717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02677" y="3809484"/>
            <a:ext cx="423989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变量名全部小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，由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划线连</a:t>
            </a:r>
            <a:r>
              <a:rPr dirty="0" sz="1550" spc="10">
                <a:latin typeface="宋体"/>
                <a:cs typeface="宋体"/>
              </a:rPr>
              <a:t>接</a:t>
            </a:r>
            <a:r>
              <a:rPr dirty="0" sz="1550" spc="30">
                <a:latin typeface="宋体"/>
                <a:cs typeface="宋体"/>
              </a:rPr>
              <a:t>各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单</a:t>
            </a:r>
            <a:r>
              <a:rPr dirty="0" sz="1550" spc="10">
                <a:latin typeface="宋体"/>
                <a:cs typeface="宋体"/>
              </a:rPr>
              <a:t>词</a:t>
            </a:r>
            <a:r>
              <a:rPr dirty="0" sz="1550" spc="30">
                <a:latin typeface="宋体"/>
                <a:cs typeface="宋体"/>
              </a:rPr>
              <a:t>，例如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2677" y="4917478"/>
            <a:ext cx="3437254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函数名的命名</a:t>
            </a:r>
            <a:r>
              <a:rPr dirty="0" sz="1550" spc="10">
                <a:latin typeface="宋体"/>
                <a:cs typeface="宋体"/>
              </a:rPr>
              <a:t>规</a:t>
            </a:r>
            <a:r>
              <a:rPr dirty="0" sz="1550" spc="30">
                <a:latin typeface="宋体"/>
                <a:cs typeface="宋体"/>
              </a:rPr>
              <a:t>则与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量名相</a:t>
            </a:r>
            <a:r>
              <a:rPr dirty="0" sz="1550" spc="10">
                <a:latin typeface="宋体"/>
                <a:cs typeface="宋体"/>
              </a:rPr>
              <a:t>同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36091" y="5305044"/>
            <a:ext cx="7711439" cy="717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64261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对于条件和循</a:t>
            </a:r>
            <a:r>
              <a:rPr dirty="0" sz="1550" spc="10">
                <a:latin typeface="宋体"/>
                <a:cs typeface="宋体"/>
              </a:rPr>
              <a:t>环</a:t>
            </a:r>
            <a:r>
              <a:rPr dirty="0" sz="1550" spc="30">
                <a:latin typeface="宋体"/>
                <a:cs typeface="宋体"/>
              </a:rPr>
              <a:t>语句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不要写</a:t>
            </a:r>
            <a:r>
              <a:rPr dirty="0" sz="1550" spc="10">
                <a:latin typeface="宋体"/>
                <a:cs typeface="宋体"/>
              </a:rPr>
              <a:t>成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否</a:t>
            </a:r>
            <a:r>
              <a:rPr dirty="0" sz="1550" spc="30">
                <a:latin typeface="宋体"/>
                <a:cs typeface="宋体"/>
              </a:rPr>
              <a:t>则不是</a:t>
            </a:r>
            <a:r>
              <a:rPr dirty="0" sz="1550" spc="10">
                <a:latin typeface="宋体"/>
                <a:cs typeface="宋体"/>
              </a:rPr>
              <a:t>好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例如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633472"/>
            <a:ext cx="7537703" cy="1569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026381"/>
            <a:ext cx="8744585" cy="43541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导入格式</a:t>
            </a:r>
            <a:endParaRPr sz="1550">
              <a:latin typeface="宋体"/>
              <a:cs typeface="宋体"/>
            </a:endParaRPr>
          </a:p>
          <a:p>
            <a:pPr marL="12700" marR="6713855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每个导入应该</a:t>
            </a:r>
            <a:r>
              <a:rPr dirty="0" sz="1550" spc="10">
                <a:latin typeface="宋体"/>
                <a:cs typeface="宋体"/>
              </a:rPr>
              <a:t>独</a:t>
            </a:r>
            <a:r>
              <a:rPr dirty="0" sz="1550" spc="25">
                <a:latin typeface="宋体"/>
                <a:cs typeface="宋体"/>
              </a:rPr>
              <a:t>占一行  </a:t>
            </a:r>
            <a:r>
              <a:rPr dirty="0" sz="1550" spc="-110">
                <a:latin typeface="宋体"/>
                <a:cs typeface="宋体"/>
              </a:rPr>
              <a:t>Yes: </a:t>
            </a:r>
            <a:r>
              <a:rPr dirty="0" sz="1550" spc="-15">
                <a:latin typeface="宋体"/>
                <a:cs typeface="宋体"/>
              </a:rPr>
              <a:t>import</a:t>
            </a:r>
            <a:r>
              <a:rPr dirty="0" sz="1550" spc="-640">
                <a:latin typeface="宋体"/>
                <a:cs typeface="宋体"/>
              </a:rPr>
              <a:t> </a:t>
            </a:r>
            <a:r>
              <a:rPr dirty="0" sz="1550" spc="5">
                <a:latin typeface="宋体"/>
                <a:cs typeface="宋体"/>
              </a:rPr>
              <a:t>os</a:t>
            </a:r>
            <a:endParaRPr sz="1550">
              <a:latin typeface="宋体"/>
              <a:cs typeface="宋体"/>
            </a:endParaRPr>
          </a:p>
          <a:p>
            <a:pPr marL="446405">
              <a:lnSpc>
                <a:spcPts val="1820"/>
              </a:lnSpc>
            </a:pPr>
            <a:r>
              <a:rPr dirty="0" sz="1550" spc="-20">
                <a:latin typeface="宋体"/>
                <a:cs typeface="宋体"/>
              </a:rPr>
              <a:t>import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100">
                <a:latin typeface="宋体"/>
                <a:cs typeface="宋体"/>
              </a:rPr>
              <a:t>sys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25">
                <a:latin typeface="宋体"/>
                <a:cs typeface="宋体"/>
              </a:rPr>
              <a:t>No: </a:t>
            </a:r>
            <a:r>
              <a:rPr dirty="0" sz="1550" spc="-20">
                <a:latin typeface="宋体"/>
                <a:cs typeface="宋体"/>
              </a:rPr>
              <a:t>import </a:t>
            </a:r>
            <a:r>
              <a:rPr dirty="0" sz="1550" spc="-145">
                <a:latin typeface="宋体"/>
                <a:cs typeface="宋体"/>
              </a:rPr>
              <a:t>os,</a:t>
            </a:r>
            <a:r>
              <a:rPr dirty="0" sz="1550" spc="-640">
                <a:latin typeface="宋体"/>
                <a:cs typeface="宋体"/>
              </a:rPr>
              <a:t> </a:t>
            </a:r>
            <a:r>
              <a:rPr dirty="0" sz="1550" spc="-100">
                <a:latin typeface="宋体"/>
                <a:cs typeface="宋体"/>
              </a:rPr>
              <a:t>sys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299"/>
              </a:lnSpc>
              <a:spcBef>
                <a:spcPts val="15"/>
              </a:spcBef>
            </a:pPr>
            <a:r>
              <a:rPr dirty="0" sz="1550" spc="30">
                <a:latin typeface="宋体"/>
                <a:cs typeface="宋体"/>
              </a:rPr>
              <a:t>导入总应该放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文件</a:t>
            </a:r>
            <a:r>
              <a:rPr dirty="0" sz="1550" spc="10">
                <a:latin typeface="宋体"/>
                <a:cs typeface="宋体"/>
              </a:rPr>
              <a:t>顶</a:t>
            </a:r>
            <a:r>
              <a:rPr dirty="0" sz="1550" spc="30">
                <a:latin typeface="宋体"/>
                <a:cs typeface="宋体"/>
              </a:rPr>
              <a:t>部</a:t>
            </a:r>
            <a:r>
              <a:rPr dirty="0" sz="1550" spc="-430">
                <a:latin typeface="宋体"/>
                <a:cs typeface="宋体"/>
              </a:rPr>
              <a:t>,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位于模块注释和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档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符</a:t>
            </a:r>
            <a:r>
              <a:rPr dirty="0" sz="1550" spc="10">
                <a:latin typeface="宋体"/>
                <a:cs typeface="宋体"/>
              </a:rPr>
              <a:t>串</a:t>
            </a:r>
            <a:r>
              <a:rPr dirty="0" sz="1550" spc="30">
                <a:latin typeface="宋体"/>
                <a:cs typeface="宋体"/>
              </a:rPr>
              <a:t>之后</a:t>
            </a:r>
            <a:r>
              <a:rPr dirty="0" sz="1550" spc="-430">
                <a:latin typeface="宋体"/>
                <a:cs typeface="宋体"/>
              </a:rPr>
              <a:t>,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模块全局变量和</a:t>
            </a:r>
            <a:r>
              <a:rPr dirty="0" sz="1550" spc="10">
                <a:latin typeface="宋体"/>
                <a:cs typeface="宋体"/>
              </a:rPr>
              <a:t>常</a:t>
            </a:r>
            <a:r>
              <a:rPr dirty="0" sz="1550" spc="30">
                <a:latin typeface="宋体"/>
                <a:cs typeface="宋体"/>
              </a:rPr>
              <a:t>量</a:t>
            </a:r>
            <a:r>
              <a:rPr dirty="0" sz="1550" spc="10">
                <a:latin typeface="宋体"/>
                <a:cs typeface="宋体"/>
              </a:rPr>
              <a:t>之</a:t>
            </a:r>
            <a:r>
              <a:rPr dirty="0" sz="1550" spc="30">
                <a:latin typeface="宋体"/>
                <a:cs typeface="宋体"/>
              </a:rPr>
              <a:t>前</a:t>
            </a:r>
            <a:r>
              <a:rPr dirty="0" sz="1550" spc="-430">
                <a:latin typeface="宋体"/>
                <a:cs typeface="宋体"/>
              </a:rPr>
              <a:t>.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导入应该按照 从最通用到最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通用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顺序分</a:t>
            </a:r>
            <a:r>
              <a:rPr dirty="0" sz="1550" spc="10">
                <a:latin typeface="宋体"/>
                <a:cs typeface="宋体"/>
              </a:rPr>
              <a:t>组</a:t>
            </a:r>
            <a:r>
              <a:rPr dirty="0" sz="1550" spc="-430">
                <a:latin typeface="宋体"/>
                <a:cs typeface="宋体"/>
              </a:rPr>
              <a:t>: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7516495">
              <a:lnSpc>
                <a:spcPct val="102000"/>
              </a:lnSpc>
            </a:pPr>
            <a:r>
              <a:rPr dirty="0" sz="1550" spc="30">
                <a:latin typeface="宋体"/>
                <a:cs typeface="宋体"/>
              </a:rPr>
              <a:t>标准库导入 </a:t>
            </a:r>
            <a:r>
              <a:rPr dirty="0" sz="1550" spc="30">
                <a:latin typeface="宋体"/>
                <a:cs typeface="宋体"/>
              </a:rPr>
              <a:t>第三方库导入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应用程序指定</a:t>
            </a:r>
            <a:r>
              <a:rPr dirty="0" sz="1550" spc="10">
                <a:latin typeface="宋体"/>
                <a:cs typeface="宋体"/>
              </a:rPr>
              <a:t>导</a:t>
            </a:r>
            <a:r>
              <a:rPr dirty="0" sz="1550" spc="30">
                <a:latin typeface="宋体"/>
                <a:cs typeface="宋体"/>
              </a:rPr>
              <a:t>入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每种分组中</a:t>
            </a:r>
            <a:r>
              <a:rPr dirty="0" sz="1550" spc="-430">
                <a:latin typeface="宋体"/>
                <a:cs typeface="宋体"/>
              </a:rPr>
              <a:t>,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应该根据每个模</a:t>
            </a:r>
            <a:r>
              <a:rPr dirty="0" sz="1550" spc="10">
                <a:latin typeface="宋体"/>
                <a:cs typeface="宋体"/>
              </a:rPr>
              <a:t>块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完</a:t>
            </a:r>
            <a:r>
              <a:rPr dirty="0" sz="1550" spc="30">
                <a:latin typeface="宋体"/>
                <a:cs typeface="宋体"/>
              </a:rPr>
              <a:t>整包路</a:t>
            </a:r>
            <a:r>
              <a:rPr dirty="0" sz="1550" spc="10">
                <a:latin typeface="宋体"/>
                <a:cs typeface="宋体"/>
              </a:rPr>
              <a:t>径</a:t>
            </a:r>
            <a:r>
              <a:rPr dirty="0" sz="1550" spc="30">
                <a:latin typeface="宋体"/>
                <a:cs typeface="宋体"/>
              </a:rPr>
              <a:t>按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典</a:t>
            </a:r>
            <a:r>
              <a:rPr dirty="0" sz="1550" spc="10">
                <a:latin typeface="宋体"/>
                <a:cs typeface="宋体"/>
              </a:rPr>
              <a:t>序</a:t>
            </a:r>
            <a:r>
              <a:rPr dirty="0" sz="1550" spc="30">
                <a:latin typeface="宋体"/>
                <a:cs typeface="宋体"/>
              </a:rPr>
              <a:t>排序</a:t>
            </a:r>
            <a:r>
              <a:rPr dirty="0" sz="1550" spc="-430">
                <a:latin typeface="宋体"/>
                <a:cs typeface="宋体"/>
              </a:rPr>
              <a:t>,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忽略大小写</a:t>
            </a:r>
            <a:r>
              <a:rPr dirty="0" sz="1550" spc="-430">
                <a:latin typeface="宋体"/>
                <a:cs typeface="宋体"/>
              </a:rPr>
              <a:t>.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-20">
                <a:latin typeface="宋体"/>
                <a:cs typeface="宋体"/>
              </a:rPr>
              <a:t>import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15">
                <a:latin typeface="宋体"/>
                <a:cs typeface="宋体"/>
              </a:rPr>
              <a:t>foo</a:t>
            </a:r>
            <a:endParaRPr sz="1550">
              <a:latin typeface="宋体"/>
              <a:cs typeface="宋体"/>
            </a:endParaRPr>
          </a:p>
          <a:p>
            <a:pPr marL="12700" marR="6492240">
              <a:lnSpc>
                <a:spcPct val="101699"/>
              </a:lnSpc>
              <a:spcBef>
                <a:spcPts val="5"/>
              </a:spcBef>
            </a:pPr>
            <a:r>
              <a:rPr dirty="0" sz="1550" spc="35">
                <a:latin typeface="宋体"/>
                <a:cs typeface="宋体"/>
              </a:rPr>
              <a:t>from </a:t>
            </a:r>
            <a:r>
              <a:rPr dirty="0" sz="1550" spc="-15">
                <a:latin typeface="宋体"/>
                <a:cs typeface="宋体"/>
              </a:rPr>
              <a:t>foo </a:t>
            </a:r>
            <a:r>
              <a:rPr dirty="0" sz="1550" spc="-20">
                <a:latin typeface="宋体"/>
                <a:cs typeface="宋体"/>
              </a:rPr>
              <a:t>import </a:t>
            </a:r>
            <a:r>
              <a:rPr dirty="0" sz="1550" spc="-30">
                <a:latin typeface="宋体"/>
                <a:cs typeface="宋体"/>
              </a:rPr>
              <a:t>bar  </a:t>
            </a:r>
            <a:r>
              <a:rPr dirty="0" sz="1550" spc="35">
                <a:latin typeface="宋体"/>
                <a:cs typeface="宋体"/>
              </a:rPr>
              <a:t>from </a:t>
            </a:r>
            <a:r>
              <a:rPr dirty="0" sz="1550" spc="-80">
                <a:latin typeface="宋体"/>
                <a:cs typeface="宋体"/>
              </a:rPr>
              <a:t>foo.bar </a:t>
            </a:r>
            <a:r>
              <a:rPr dirty="0" sz="1550" spc="-20">
                <a:latin typeface="宋体"/>
                <a:cs typeface="宋体"/>
              </a:rPr>
              <a:t>import </a:t>
            </a:r>
            <a:r>
              <a:rPr dirty="0" sz="1550" spc="30">
                <a:latin typeface="宋体"/>
                <a:cs typeface="宋体"/>
              </a:rPr>
              <a:t>baz  </a:t>
            </a:r>
            <a:r>
              <a:rPr dirty="0" sz="1550" spc="35">
                <a:latin typeface="宋体"/>
                <a:cs typeface="宋体"/>
              </a:rPr>
              <a:t>from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-80">
                <a:latin typeface="宋体"/>
                <a:cs typeface="宋体"/>
              </a:rPr>
              <a:t>foo.bar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20">
                <a:latin typeface="宋体"/>
                <a:cs typeface="宋体"/>
              </a:rPr>
              <a:t>import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130">
                <a:latin typeface="宋体"/>
                <a:cs typeface="宋体"/>
              </a:rPr>
              <a:t>Quux  </a:t>
            </a:r>
            <a:r>
              <a:rPr dirty="0" sz="1550" spc="35">
                <a:latin typeface="宋体"/>
                <a:cs typeface="宋体"/>
              </a:rPr>
              <a:t>from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95">
                <a:latin typeface="宋体"/>
                <a:cs typeface="宋体"/>
              </a:rPr>
              <a:t>Foob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20">
                <a:latin typeface="宋体"/>
                <a:cs typeface="宋体"/>
              </a:rPr>
              <a:t>import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114">
                <a:latin typeface="宋体"/>
                <a:cs typeface="宋体"/>
              </a:rPr>
              <a:t>ar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2807970" cy="1205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中文处</a:t>
            </a:r>
            <a:r>
              <a:rPr dirty="0" sz="2800" spc="-1425">
                <a:latin typeface="宋体"/>
                <a:cs typeface="宋体"/>
              </a:rPr>
              <a:t>理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编程规</a:t>
            </a:r>
            <a:r>
              <a:rPr dirty="0" sz="2800" spc="-1425">
                <a:latin typeface="宋体"/>
                <a:cs typeface="宋体"/>
              </a:rPr>
              <a:t>范</a:t>
            </a:r>
            <a:endParaRPr sz="28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中文处理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082790" cy="747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05"/>
              </a:spcBef>
            </a:pPr>
            <a:r>
              <a:rPr dirty="0" sz="1550" spc="30">
                <a:latin typeface="宋体"/>
                <a:cs typeface="宋体"/>
              </a:rPr>
              <a:t>前面章节中我</a:t>
            </a:r>
            <a:r>
              <a:rPr dirty="0" sz="1550" spc="10">
                <a:latin typeface="宋体"/>
                <a:cs typeface="宋体"/>
              </a:rPr>
              <a:t>们</a:t>
            </a:r>
            <a:r>
              <a:rPr dirty="0" sz="1550" spc="30">
                <a:latin typeface="宋体"/>
                <a:cs typeface="宋体"/>
              </a:rPr>
              <a:t>已经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会了如</a:t>
            </a:r>
            <a:r>
              <a:rPr dirty="0" sz="1550" spc="10">
                <a:latin typeface="宋体"/>
                <a:cs typeface="宋体"/>
              </a:rPr>
              <a:t>何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-395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输出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140">
                <a:latin typeface="宋体"/>
                <a:cs typeface="宋体"/>
              </a:rPr>
              <a:t>"Hello,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25">
                <a:latin typeface="宋体"/>
                <a:cs typeface="宋体"/>
              </a:rPr>
              <a:t>World!"，</a:t>
            </a:r>
            <a:r>
              <a:rPr dirty="0" sz="1550" spc="10">
                <a:latin typeface="宋体"/>
                <a:cs typeface="宋体"/>
              </a:rPr>
              <a:t>英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没</a:t>
            </a:r>
            <a:r>
              <a:rPr dirty="0" sz="1550" spc="30">
                <a:latin typeface="宋体"/>
                <a:cs typeface="宋体"/>
              </a:rPr>
              <a:t>有问题。 但是如果你输</a:t>
            </a:r>
            <a:r>
              <a:rPr dirty="0" sz="1550" spc="10">
                <a:latin typeface="宋体"/>
                <a:cs typeface="宋体"/>
              </a:rPr>
              <a:t>出</a:t>
            </a:r>
            <a:r>
              <a:rPr dirty="0" sz="1550" spc="30">
                <a:latin typeface="宋体"/>
                <a:cs typeface="宋体"/>
              </a:rPr>
              <a:t>中文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符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204">
                <a:latin typeface="宋体"/>
                <a:cs typeface="宋体"/>
              </a:rPr>
              <a:t>"</a:t>
            </a:r>
            <a:r>
              <a:rPr dirty="0" sz="1550" spc="30">
                <a:latin typeface="宋体"/>
                <a:cs typeface="宋体"/>
              </a:rPr>
              <a:t>你好，世界</a:t>
            </a:r>
            <a:r>
              <a:rPr dirty="0" sz="1550" spc="-200">
                <a:latin typeface="宋体"/>
                <a:cs typeface="宋体"/>
              </a:rPr>
              <a:t>"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就有可能会碰到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编</a:t>
            </a:r>
            <a:r>
              <a:rPr dirty="0" sz="1550" spc="30">
                <a:latin typeface="宋体"/>
                <a:cs typeface="宋体"/>
              </a:rPr>
              <a:t>码</a:t>
            </a:r>
            <a:r>
              <a:rPr dirty="0" sz="1550" spc="10">
                <a:latin typeface="宋体"/>
                <a:cs typeface="宋体"/>
              </a:rPr>
              <a:t>问</a:t>
            </a:r>
            <a:r>
              <a:rPr dirty="0" sz="1550" spc="30">
                <a:latin typeface="宋体"/>
                <a:cs typeface="宋体"/>
              </a:rPr>
              <a:t>题。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果</a:t>
            </a:r>
            <a:r>
              <a:rPr dirty="0" sz="1550" spc="10">
                <a:latin typeface="宋体"/>
                <a:cs typeface="宋体"/>
              </a:rPr>
              <a:t>未</a:t>
            </a:r>
            <a:r>
              <a:rPr dirty="0" sz="1550" spc="30">
                <a:latin typeface="宋体"/>
                <a:cs typeface="宋体"/>
              </a:rPr>
              <a:t>指</a:t>
            </a:r>
            <a:r>
              <a:rPr dirty="0" sz="1550" spc="10">
                <a:latin typeface="宋体"/>
                <a:cs typeface="宋体"/>
              </a:rPr>
              <a:t>定</a:t>
            </a:r>
            <a:r>
              <a:rPr dirty="0" sz="1550" spc="30">
                <a:latin typeface="宋体"/>
                <a:cs typeface="宋体"/>
              </a:rPr>
              <a:t>编码，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过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会出现</a:t>
            </a:r>
            <a:r>
              <a:rPr dirty="0" sz="1550" spc="10">
                <a:latin typeface="宋体"/>
                <a:cs typeface="宋体"/>
              </a:rPr>
              <a:t>报</a:t>
            </a:r>
            <a:r>
              <a:rPr dirty="0" sz="1550" spc="30">
                <a:latin typeface="宋体"/>
                <a:cs typeface="宋体"/>
              </a:rPr>
              <a:t>错：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957" y="4364266"/>
            <a:ext cx="243586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以上程序执行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出结</a:t>
            </a:r>
            <a:r>
              <a:rPr dirty="0" sz="1550" spc="10">
                <a:latin typeface="宋体"/>
                <a:cs typeface="宋体"/>
              </a:rPr>
              <a:t>果</a:t>
            </a:r>
            <a:r>
              <a:rPr dirty="0" sz="1550" spc="30">
                <a:latin typeface="宋体"/>
                <a:cs typeface="宋体"/>
              </a:rPr>
              <a:t>为：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6643" y="5516364"/>
            <a:ext cx="680910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默</a:t>
            </a:r>
            <a:r>
              <a:rPr dirty="0" sz="1550" spc="30">
                <a:latin typeface="宋体"/>
                <a:cs typeface="宋体"/>
              </a:rPr>
              <a:t>认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编</a:t>
            </a:r>
            <a:r>
              <a:rPr dirty="0" sz="1550" spc="10">
                <a:latin typeface="宋体"/>
                <a:cs typeface="宋体"/>
              </a:rPr>
              <a:t>码</a:t>
            </a:r>
            <a:r>
              <a:rPr dirty="0" sz="1550" spc="30">
                <a:latin typeface="宋体"/>
                <a:cs typeface="宋体"/>
              </a:rPr>
              <a:t>格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60">
                <a:latin typeface="宋体"/>
                <a:cs typeface="宋体"/>
              </a:rPr>
              <a:t>ASCII</a:t>
            </a:r>
            <a:r>
              <a:rPr dirty="0" sz="1550" spc="-34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格式，在没有</a:t>
            </a:r>
            <a:r>
              <a:rPr dirty="0" sz="1550" spc="10">
                <a:latin typeface="宋体"/>
                <a:cs typeface="宋体"/>
              </a:rPr>
              <a:t>修</a:t>
            </a:r>
            <a:r>
              <a:rPr dirty="0" sz="1550" spc="30">
                <a:latin typeface="宋体"/>
                <a:cs typeface="宋体"/>
              </a:rPr>
              <a:t>改</a:t>
            </a:r>
            <a:r>
              <a:rPr dirty="0" sz="1550" spc="10">
                <a:latin typeface="宋体"/>
                <a:cs typeface="宋体"/>
              </a:rPr>
              <a:t>编</a:t>
            </a:r>
            <a:r>
              <a:rPr dirty="0" sz="1550" spc="30">
                <a:latin typeface="宋体"/>
                <a:cs typeface="宋体"/>
              </a:rPr>
              <a:t>码</a:t>
            </a:r>
            <a:r>
              <a:rPr dirty="0" sz="1550" spc="10">
                <a:latin typeface="宋体"/>
                <a:cs typeface="宋体"/>
              </a:rPr>
              <a:t>格</a:t>
            </a:r>
            <a:r>
              <a:rPr dirty="0" sz="1550" spc="30">
                <a:latin typeface="宋体"/>
                <a:cs typeface="宋体"/>
              </a:rPr>
              <a:t>式</a:t>
            </a:r>
            <a:r>
              <a:rPr dirty="0" sz="1550" spc="10">
                <a:latin typeface="宋体"/>
                <a:cs typeface="宋体"/>
              </a:rPr>
              <a:t>时</a:t>
            </a:r>
            <a:r>
              <a:rPr dirty="0" sz="1550" spc="30">
                <a:latin typeface="宋体"/>
                <a:cs typeface="宋体"/>
              </a:rPr>
              <a:t>无法正</a:t>
            </a:r>
            <a:r>
              <a:rPr dirty="0" sz="1550" spc="10">
                <a:latin typeface="宋体"/>
                <a:cs typeface="宋体"/>
              </a:rPr>
              <a:t>确</a:t>
            </a:r>
            <a:r>
              <a:rPr dirty="0" sz="1550" spc="30">
                <a:latin typeface="宋体"/>
                <a:cs typeface="宋体"/>
              </a:rPr>
              <a:t>打印 汉字，所以在</a:t>
            </a:r>
            <a:r>
              <a:rPr dirty="0" sz="1550" spc="10">
                <a:latin typeface="宋体"/>
                <a:cs typeface="宋体"/>
              </a:rPr>
              <a:t>读</a:t>
            </a:r>
            <a:r>
              <a:rPr dirty="0" sz="1550" spc="30">
                <a:latin typeface="宋体"/>
                <a:cs typeface="宋体"/>
              </a:rPr>
              <a:t>取中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时会报</a:t>
            </a:r>
            <a:r>
              <a:rPr dirty="0" sz="1550" spc="10">
                <a:latin typeface="宋体"/>
                <a:cs typeface="宋体"/>
              </a:rPr>
              <a:t>错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02436" y="3008376"/>
            <a:ext cx="5861303" cy="1229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02436" y="4789932"/>
            <a:ext cx="5861303" cy="757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中文处理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6466840" cy="7473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解决方法：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只要在文件开</a:t>
            </a:r>
            <a:r>
              <a:rPr dirty="0" sz="1550" spc="10">
                <a:latin typeface="宋体"/>
                <a:cs typeface="宋体"/>
              </a:rPr>
              <a:t>头</a:t>
            </a:r>
            <a:r>
              <a:rPr dirty="0" sz="1550" spc="30">
                <a:latin typeface="宋体"/>
                <a:cs typeface="宋体"/>
              </a:rPr>
              <a:t>加入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170">
                <a:latin typeface="宋体"/>
                <a:cs typeface="宋体"/>
              </a:rPr>
              <a:t>#</a:t>
            </a:r>
            <a:r>
              <a:rPr dirty="0" sz="1550" spc="-335">
                <a:latin typeface="宋体"/>
                <a:cs typeface="宋体"/>
              </a:rPr>
              <a:t> </a:t>
            </a:r>
            <a:r>
              <a:rPr dirty="0" sz="1550" spc="-35">
                <a:latin typeface="宋体"/>
                <a:cs typeface="宋体"/>
              </a:rPr>
              <a:t>-*-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60">
                <a:latin typeface="宋体"/>
                <a:cs typeface="宋体"/>
              </a:rPr>
              <a:t>coding: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70">
                <a:latin typeface="宋体"/>
                <a:cs typeface="宋体"/>
              </a:rPr>
              <a:t>UTF-8</a:t>
            </a:r>
            <a:r>
              <a:rPr dirty="0" sz="1550" spc="-340">
                <a:latin typeface="宋体"/>
                <a:cs typeface="宋体"/>
              </a:rPr>
              <a:t> </a:t>
            </a:r>
            <a:r>
              <a:rPr dirty="0" sz="1550" spc="-35">
                <a:latin typeface="宋体"/>
                <a:cs typeface="宋体"/>
              </a:rPr>
              <a:t>-*-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或者</a:t>
            </a:r>
            <a:r>
              <a:rPr dirty="0" sz="1550" spc="-345">
                <a:latin typeface="宋体"/>
                <a:cs typeface="宋体"/>
              </a:rPr>
              <a:t> </a:t>
            </a:r>
            <a:r>
              <a:rPr dirty="0" sz="1550" spc="170">
                <a:latin typeface="宋体"/>
                <a:cs typeface="宋体"/>
              </a:rPr>
              <a:t>#</a:t>
            </a:r>
            <a:r>
              <a:rPr dirty="0" sz="1550" spc="-350">
                <a:latin typeface="宋体"/>
                <a:cs typeface="宋体"/>
              </a:rPr>
              <a:t> </a:t>
            </a:r>
            <a:r>
              <a:rPr dirty="0" sz="1550" spc="-15">
                <a:latin typeface="宋体"/>
                <a:cs typeface="宋体"/>
              </a:rPr>
              <a:t>coding=utf-8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就行了 注意</a:t>
            </a:r>
            <a:r>
              <a:rPr dirty="0" sz="1550" spc="100">
                <a:latin typeface="宋体"/>
                <a:cs typeface="宋体"/>
              </a:rPr>
              <a:t>：#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15">
                <a:latin typeface="宋体"/>
                <a:cs typeface="宋体"/>
              </a:rPr>
              <a:t>coding=utf-8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275">
                <a:latin typeface="宋体"/>
                <a:cs typeface="宋体"/>
              </a:rPr>
              <a:t>=</a:t>
            </a:r>
            <a:r>
              <a:rPr dirty="0" sz="1550" spc="-34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号两边不要空格。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957" y="4149347"/>
            <a:ext cx="205930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运行实例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420">
                <a:latin typeface="宋体"/>
                <a:cs typeface="宋体"/>
              </a:rPr>
              <a:t> </a:t>
            </a:r>
            <a:r>
              <a:rPr dirty="0" sz="1550" spc="-140">
                <a:latin typeface="宋体"/>
                <a:cs typeface="宋体"/>
              </a:rPr>
              <a:t>test.py  </a:t>
            </a:r>
            <a:r>
              <a:rPr dirty="0" sz="1550" spc="30">
                <a:latin typeface="宋体"/>
                <a:cs typeface="宋体"/>
              </a:rPr>
              <a:t>输出结果为：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6035" y="5810453"/>
            <a:ext cx="644525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所以如果大家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学习</a:t>
            </a:r>
            <a:r>
              <a:rPr dirty="0" sz="1550" spc="10">
                <a:latin typeface="宋体"/>
                <a:cs typeface="宋体"/>
              </a:rPr>
              <a:t>过</a:t>
            </a:r>
            <a:r>
              <a:rPr dirty="0" sz="1550" spc="30">
                <a:latin typeface="宋体"/>
                <a:cs typeface="宋体"/>
              </a:rPr>
              <a:t>程中，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包</a:t>
            </a:r>
            <a:r>
              <a:rPr dirty="0" sz="1550" spc="10">
                <a:latin typeface="宋体"/>
                <a:cs typeface="宋体"/>
              </a:rPr>
              <a:t>含</a:t>
            </a:r>
            <a:r>
              <a:rPr dirty="0" sz="1550" spc="30">
                <a:latin typeface="宋体"/>
                <a:cs typeface="宋体"/>
              </a:rPr>
              <a:t>中文，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需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头</a:t>
            </a:r>
            <a:r>
              <a:rPr dirty="0" sz="1550" spc="30">
                <a:latin typeface="宋体"/>
                <a:cs typeface="宋体"/>
              </a:rPr>
              <a:t>部指定</a:t>
            </a:r>
            <a:r>
              <a:rPr dirty="0" sz="1550" spc="10">
                <a:latin typeface="宋体"/>
                <a:cs typeface="宋体"/>
              </a:rPr>
              <a:t>编</a:t>
            </a:r>
            <a:r>
              <a:rPr dirty="0" sz="1550" spc="30">
                <a:latin typeface="宋体"/>
                <a:cs typeface="宋体"/>
              </a:rPr>
              <a:t>码。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02436" y="2910840"/>
            <a:ext cx="6550151" cy="1225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02436" y="4703064"/>
            <a:ext cx="6550151" cy="1005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6" y="2267203"/>
            <a:ext cx="6845300" cy="2219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>
                <a:latin typeface="宋体"/>
                <a:cs typeface="宋体"/>
              </a:rPr>
              <a:t>为什么要强调编程规范？</a:t>
            </a:r>
            <a:endParaRPr sz="17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96265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编程江湖中一</a:t>
            </a:r>
            <a:r>
              <a:rPr dirty="0" sz="1550" spc="10">
                <a:latin typeface="宋体"/>
                <a:cs typeface="宋体"/>
              </a:rPr>
              <a:t>直</a:t>
            </a:r>
            <a:r>
              <a:rPr dirty="0" sz="1550" spc="30">
                <a:latin typeface="宋体"/>
                <a:cs typeface="宋体"/>
              </a:rPr>
              <a:t>盛传</a:t>
            </a:r>
            <a:r>
              <a:rPr dirty="0" sz="1550" spc="10">
                <a:latin typeface="宋体"/>
                <a:cs typeface="宋体"/>
              </a:rPr>
              <a:t>着</a:t>
            </a:r>
            <a:r>
              <a:rPr dirty="0" sz="1550" spc="30">
                <a:latin typeface="宋体"/>
                <a:cs typeface="宋体"/>
              </a:rPr>
              <a:t>一个段</a:t>
            </a:r>
            <a:r>
              <a:rPr dirty="0" sz="1550" spc="10">
                <a:latin typeface="宋体"/>
                <a:cs typeface="宋体"/>
              </a:rPr>
              <a:t>子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那</a:t>
            </a:r>
            <a:r>
              <a:rPr dirty="0" sz="1550" spc="30">
                <a:latin typeface="宋体"/>
                <a:cs typeface="宋体"/>
              </a:rPr>
              <a:t>就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要问程</a:t>
            </a:r>
            <a:r>
              <a:rPr dirty="0" sz="1550" spc="10">
                <a:latin typeface="宋体"/>
                <a:cs typeface="宋体"/>
              </a:rPr>
              <a:t>序</a:t>
            </a:r>
            <a:r>
              <a:rPr dirty="0" sz="1550" spc="30">
                <a:latin typeface="宋体"/>
                <a:cs typeface="宋体"/>
              </a:rPr>
              <a:t>员</a:t>
            </a:r>
            <a:r>
              <a:rPr dirty="0" sz="1550" spc="10">
                <a:latin typeface="宋体"/>
                <a:cs typeface="宋体"/>
              </a:rPr>
              <a:t>最</a:t>
            </a:r>
            <a:r>
              <a:rPr dirty="0" sz="1550" spc="30">
                <a:latin typeface="宋体"/>
                <a:cs typeface="宋体"/>
              </a:rPr>
              <a:t>讨</a:t>
            </a:r>
            <a:r>
              <a:rPr dirty="0" sz="1550" spc="10">
                <a:latin typeface="宋体"/>
                <a:cs typeface="宋体"/>
              </a:rPr>
              <a:t>厌</a:t>
            </a:r>
            <a:r>
              <a:rPr dirty="0" sz="1550" spc="30">
                <a:latin typeface="宋体"/>
                <a:cs typeface="宋体"/>
              </a:rPr>
              <a:t>哪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55">
                <a:latin typeface="宋体"/>
                <a:cs typeface="宋体"/>
              </a:rPr>
              <a:t>4</a:t>
            </a:r>
            <a:r>
              <a:rPr dirty="0" sz="1550" spc="-35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件事？  那必须是：写</a:t>
            </a:r>
            <a:r>
              <a:rPr dirty="0" sz="1550" spc="10">
                <a:latin typeface="宋体"/>
                <a:cs typeface="宋体"/>
              </a:rPr>
              <a:t>注</a:t>
            </a:r>
            <a:r>
              <a:rPr dirty="0" sz="1550" spc="30">
                <a:latin typeface="宋体"/>
                <a:cs typeface="宋体"/>
              </a:rPr>
              <a:t>释、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文档、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人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写</a:t>
            </a:r>
            <a:r>
              <a:rPr dirty="0" sz="1550" spc="10">
                <a:latin typeface="宋体"/>
                <a:cs typeface="宋体"/>
              </a:rPr>
              <a:t>注</a:t>
            </a:r>
            <a:r>
              <a:rPr dirty="0" sz="1550" spc="30">
                <a:latin typeface="宋体"/>
                <a:cs typeface="宋体"/>
              </a:rPr>
              <a:t>释、别</a:t>
            </a:r>
            <a:r>
              <a:rPr dirty="0" sz="1550" spc="10">
                <a:latin typeface="宋体"/>
                <a:cs typeface="宋体"/>
              </a:rPr>
              <a:t>人</a:t>
            </a:r>
            <a:r>
              <a:rPr dirty="0" sz="1550" spc="30">
                <a:latin typeface="宋体"/>
                <a:cs typeface="宋体"/>
              </a:rPr>
              <a:t>不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档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宋体"/>
                <a:cs typeface="宋体"/>
              </a:rPr>
              <a:t>更甚者，在《</a:t>
            </a:r>
            <a:r>
              <a:rPr dirty="0" sz="1550" spc="10">
                <a:latin typeface="宋体"/>
                <a:cs typeface="宋体"/>
              </a:rPr>
              <a:t>流</a:t>
            </a:r>
            <a:r>
              <a:rPr dirty="0" sz="1550" spc="30">
                <a:latin typeface="宋体"/>
                <a:cs typeface="宋体"/>
              </a:rPr>
              <a:t>浪地</a:t>
            </a:r>
            <a:r>
              <a:rPr dirty="0" sz="1550" spc="10">
                <a:latin typeface="宋体"/>
                <a:cs typeface="宋体"/>
              </a:rPr>
              <a:t>球</a:t>
            </a:r>
            <a:r>
              <a:rPr dirty="0" sz="1550" spc="30">
                <a:latin typeface="宋体"/>
                <a:cs typeface="宋体"/>
              </a:rPr>
              <a:t>》形成</a:t>
            </a:r>
            <a:r>
              <a:rPr dirty="0" sz="1550" spc="10">
                <a:latin typeface="宋体"/>
                <a:cs typeface="宋体"/>
              </a:rPr>
              <a:t>刷</a:t>
            </a:r>
            <a:r>
              <a:rPr dirty="0" sz="1550" spc="30">
                <a:latin typeface="宋体"/>
                <a:cs typeface="宋体"/>
              </a:rPr>
              <a:t>屏</a:t>
            </a:r>
            <a:r>
              <a:rPr dirty="0" sz="1550" spc="10">
                <a:latin typeface="宋体"/>
                <a:cs typeface="宋体"/>
              </a:rPr>
              <a:t>之</a:t>
            </a:r>
            <a:r>
              <a:rPr dirty="0" sz="1550" spc="30">
                <a:latin typeface="宋体"/>
                <a:cs typeface="宋体"/>
              </a:rPr>
              <a:t>势</a:t>
            </a:r>
            <a:r>
              <a:rPr dirty="0" sz="1550" spc="10">
                <a:latin typeface="宋体"/>
                <a:cs typeface="宋体"/>
              </a:rPr>
              <a:t>之</a:t>
            </a:r>
            <a:r>
              <a:rPr dirty="0" sz="1550" spc="30">
                <a:latin typeface="宋体"/>
                <a:cs typeface="宋体"/>
              </a:rPr>
              <a:t>后，仿</a:t>
            </a:r>
            <a:r>
              <a:rPr dirty="0" sz="1550" spc="10">
                <a:latin typeface="宋体"/>
                <a:cs typeface="宋体"/>
              </a:rPr>
              <a:t>其</a:t>
            </a:r>
            <a:r>
              <a:rPr dirty="0" sz="1550" spc="30">
                <a:latin typeface="宋体"/>
                <a:cs typeface="宋体"/>
              </a:rPr>
              <a:t>而</a:t>
            </a:r>
            <a:r>
              <a:rPr dirty="0" sz="1550" spc="10">
                <a:latin typeface="宋体"/>
                <a:cs typeface="宋体"/>
              </a:rPr>
              <a:t>出</a:t>
            </a:r>
            <a:r>
              <a:rPr dirty="0" sz="1550" spc="30">
                <a:latin typeface="宋体"/>
                <a:cs typeface="宋体"/>
              </a:rPr>
              <a:t>的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-875">
                <a:latin typeface="宋体"/>
                <a:cs typeface="宋体"/>
              </a:rPr>
              <a:t>“</a:t>
            </a:r>
            <a:r>
              <a:rPr dirty="0" sz="1550" spc="30">
                <a:latin typeface="宋体"/>
                <a:cs typeface="宋体"/>
              </a:rPr>
              <a:t>代码千万行，</a:t>
            </a:r>
            <a:r>
              <a:rPr dirty="0" sz="1550" spc="10">
                <a:latin typeface="宋体"/>
                <a:cs typeface="宋体"/>
              </a:rPr>
              <a:t>注</a:t>
            </a:r>
            <a:r>
              <a:rPr dirty="0" sz="1550" spc="30">
                <a:latin typeface="宋体"/>
                <a:cs typeface="宋体"/>
              </a:rPr>
              <a:t>释第一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；</a:t>
            </a:r>
            <a:r>
              <a:rPr dirty="0" sz="1550" spc="10">
                <a:latin typeface="宋体"/>
                <a:cs typeface="宋体"/>
              </a:rPr>
              <a:t>编</a:t>
            </a:r>
            <a:r>
              <a:rPr dirty="0" sz="1550" spc="30">
                <a:latin typeface="宋体"/>
                <a:cs typeface="宋体"/>
              </a:rPr>
              <a:t>程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规范，</a:t>
            </a:r>
            <a:r>
              <a:rPr dirty="0" sz="1550" spc="10">
                <a:latin typeface="宋体"/>
                <a:cs typeface="宋体"/>
              </a:rPr>
              <a:t>同</a:t>
            </a:r>
            <a:r>
              <a:rPr dirty="0" sz="1550" spc="30">
                <a:latin typeface="宋体"/>
                <a:cs typeface="宋体"/>
              </a:rPr>
              <a:t>事</a:t>
            </a:r>
            <a:r>
              <a:rPr dirty="0" sz="1550" spc="10">
                <a:latin typeface="宋体"/>
                <a:cs typeface="宋体"/>
              </a:rPr>
              <a:t>两</a:t>
            </a:r>
            <a:r>
              <a:rPr dirty="0" sz="1550" spc="30">
                <a:latin typeface="宋体"/>
                <a:cs typeface="宋体"/>
              </a:rPr>
              <a:t>行</a:t>
            </a:r>
            <a:r>
              <a:rPr dirty="0" sz="1550" spc="10">
                <a:latin typeface="宋体"/>
                <a:cs typeface="宋体"/>
              </a:rPr>
              <a:t>泪</a:t>
            </a:r>
            <a:r>
              <a:rPr dirty="0" sz="1550" spc="-875">
                <a:latin typeface="宋体"/>
                <a:cs typeface="宋体"/>
              </a:rPr>
              <a:t>”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宋体"/>
                <a:cs typeface="宋体"/>
              </a:rPr>
              <a:t>在技术圈中开</a:t>
            </a:r>
            <a:r>
              <a:rPr dirty="0" sz="1550" spc="10">
                <a:latin typeface="宋体"/>
                <a:cs typeface="宋体"/>
              </a:rPr>
              <a:t>始</a:t>
            </a:r>
            <a:r>
              <a:rPr dirty="0" sz="1550" spc="30">
                <a:latin typeface="宋体"/>
                <a:cs typeface="宋体"/>
              </a:rPr>
              <a:t>盛传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由此可</a:t>
            </a:r>
            <a:r>
              <a:rPr dirty="0" sz="1550" spc="10">
                <a:latin typeface="宋体"/>
                <a:cs typeface="宋体"/>
              </a:rPr>
              <a:t>见</a:t>
            </a:r>
            <a:r>
              <a:rPr dirty="0" sz="1550" spc="30">
                <a:latin typeface="宋体"/>
                <a:cs typeface="宋体"/>
              </a:rPr>
              <a:t>对</a:t>
            </a:r>
            <a:r>
              <a:rPr dirty="0" sz="1550" spc="10">
                <a:latin typeface="宋体"/>
                <a:cs typeface="宋体"/>
              </a:rPr>
              <a:t>于</a:t>
            </a:r>
            <a:r>
              <a:rPr dirty="0" sz="1550" spc="30">
                <a:latin typeface="宋体"/>
                <a:cs typeface="宋体"/>
              </a:rPr>
              <a:t>所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30">
                <a:latin typeface="宋体"/>
                <a:cs typeface="宋体"/>
              </a:rPr>
              <a:t>的程序</a:t>
            </a:r>
            <a:r>
              <a:rPr dirty="0" sz="1550" spc="10">
                <a:latin typeface="宋体"/>
                <a:cs typeface="宋体"/>
              </a:rPr>
              <a:t>员</a:t>
            </a:r>
            <a:r>
              <a:rPr dirty="0" sz="1550" spc="30">
                <a:latin typeface="宋体"/>
                <a:cs typeface="宋体"/>
              </a:rPr>
              <a:t>来</a:t>
            </a:r>
            <a:r>
              <a:rPr dirty="0" sz="1550" spc="10">
                <a:latin typeface="宋体"/>
                <a:cs typeface="宋体"/>
              </a:rPr>
              <a:t>说</a:t>
            </a:r>
            <a:r>
              <a:rPr dirty="0" sz="1550" spc="30">
                <a:latin typeface="宋体"/>
                <a:cs typeface="宋体"/>
              </a:rPr>
              <a:t>这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多么痛</a:t>
            </a:r>
            <a:r>
              <a:rPr dirty="0" sz="1550" spc="10">
                <a:latin typeface="宋体"/>
                <a:cs typeface="宋体"/>
              </a:rPr>
              <a:t>苦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事</a:t>
            </a:r>
            <a:r>
              <a:rPr dirty="0" sz="1550" spc="30">
                <a:latin typeface="宋体"/>
                <a:cs typeface="宋体"/>
              </a:rPr>
              <a:t>情。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6" y="2267203"/>
            <a:ext cx="7646670" cy="3660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>
                <a:latin typeface="宋体"/>
                <a:cs typeface="宋体"/>
              </a:rPr>
              <a:t>代码的布局</a:t>
            </a:r>
            <a:endParaRPr sz="17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、缩进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35"/>
              </a:spcBef>
            </a:pPr>
            <a:r>
              <a:rPr dirty="0" sz="1550" spc="60">
                <a:latin typeface="宋体"/>
                <a:cs typeface="宋体"/>
              </a:rPr>
              <a:t>4</a:t>
            </a:r>
            <a:r>
              <a:rPr dirty="0" sz="1550" spc="30">
                <a:latin typeface="宋体"/>
                <a:cs typeface="宋体"/>
              </a:rPr>
              <a:t>个空格一次</a:t>
            </a:r>
            <a:r>
              <a:rPr dirty="0" sz="1550" spc="10">
                <a:latin typeface="宋体"/>
                <a:cs typeface="宋体"/>
              </a:rPr>
              <a:t>缩</a:t>
            </a:r>
            <a:r>
              <a:rPr dirty="0" sz="1550" spc="30">
                <a:latin typeface="宋体"/>
                <a:cs typeface="宋体"/>
              </a:rPr>
              <a:t>进层次。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90">
                <a:latin typeface="宋体"/>
                <a:cs typeface="宋体"/>
              </a:rPr>
              <a:t>2</a:t>
            </a:r>
            <a:r>
              <a:rPr dirty="0" sz="1550" spc="30">
                <a:latin typeface="宋体"/>
                <a:cs typeface="宋体"/>
              </a:rPr>
              <a:t>、制表符还是空格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25"/>
              </a:spcBef>
            </a:pPr>
            <a:r>
              <a:rPr dirty="0" sz="1550" spc="60">
                <a:latin typeface="宋体"/>
                <a:cs typeface="宋体"/>
              </a:rPr>
              <a:t>4</a:t>
            </a:r>
            <a:r>
              <a:rPr dirty="0" sz="1550" spc="30">
                <a:latin typeface="宋体"/>
                <a:cs typeface="宋体"/>
              </a:rPr>
              <a:t>个空格替换</a:t>
            </a:r>
            <a:r>
              <a:rPr dirty="0" sz="1550" spc="45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-45">
                <a:latin typeface="宋体"/>
                <a:cs typeface="宋体"/>
              </a:rPr>
              <a:t>tab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、行的最大长度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40"/>
              </a:spcBef>
            </a:pPr>
            <a:r>
              <a:rPr dirty="0" sz="1550" spc="30">
                <a:latin typeface="宋体"/>
                <a:cs typeface="宋体"/>
              </a:rPr>
              <a:t>每行限制在</a:t>
            </a:r>
            <a:r>
              <a:rPr dirty="0" sz="1550" spc="55">
                <a:latin typeface="宋体"/>
                <a:cs typeface="宋体"/>
              </a:rPr>
              <a:t>80</a:t>
            </a:r>
            <a:r>
              <a:rPr dirty="0" sz="1550" spc="30">
                <a:latin typeface="宋体"/>
                <a:cs typeface="宋体"/>
              </a:rPr>
              <a:t>个字符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折叠长行的首</a:t>
            </a:r>
            <a:r>
              <a:rPr dirty="0" sz="1550" spc="10">
                <a:latin typeface="宋体"/>
                <a:cs typeface="宋体"/>
              </a:rPr>
              <a:t>选</a:t>
            </a:r>
            <a:r>
              <a:rPr dirty="0" sz="1550" spc="30">
                <a:latin typeface="宋体"/>
                <a:cs typeface="宋体"/>
              </a:rPr>
              <a:t>方法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使用</a:t>
            </a:r>
            <a:r>
              <a:rPr dirty="0" sz="1550" spc="1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支</a:t>
            </a:r>
            <a:r>
              <a:rPr dirty="0" sz="1550" spc="10">
                <a:latin typeface="宋体"/>
                <a:cs typeface="宋体"/>
              </a:rPr>
              <a:t>持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圆</a:t>
            </a:r>
            <a:r>
              <a:rPr dirty="0" sz="1550" spc="30">
                <a:latin typeface="宋体"/>
                <a:cs typeface="宋体"/>
              </a:rPr>
              <a:t>括号，</a:t>
            </a:r>
            <a:r>
              <a:rPr dirty="0" sz="1550" spc="10">
                <a:latin typeface="宋体"/>
                <a:cs typeface="宋体"/>
              </a:rPr>
              <a:t>方</a:t>
            </a:r>
            <a:r>
              <a:rPr dirty="0" sz="1550" spc="30">
                <a:latin typeface="宋体"/>
                <a:cs typeface="宋体"/>
              </a:rPr>
              <a:t>括</a:t>
            </a:r>
            <a:r>
              <a:rPr dirty="0" sz="1550" spc="10">
                <a:latin typeface="宋体"/>
                <a:cs typeface="宋体"/>
              </a:rPr>
              <a:t>号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10">
                <a:latin typeface="宋体"/>
                <a:cs typeface="宋体"/>
              </a:rPr>
              <a:t>花</a:t>
            </a:r>
            <a:r>
              <a:rPr dirty="0" sz="1550" spc="30">
                <a:latin typeface="宋体"/>
                <a:cs typeface="宋体"/>
              </a:rPr>
              <a:t>括号内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行</a:t>
            </a:r>
            <a:r>
              <a:rPr dirty="0" sz="1550" spc="10">
                <a:latin typeface="宋体"/>
                <a:cs typeface="宋体"/>
              </a:rPr>
              <a:t>延</a:t>
            </a:r>
            <a:r>
              <a:rPr dirty="0" sz="1550" spc="30">
                <a:latin typeface="宋体"/>
                <a:cs typeface="宋体"/>
              </a:rPr>
              <a:t>续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90">
                <a:latin typeface="宋体"/>
                <a:cs typeface="宋体"/>
              </a:rPr>
              <a:t>4</a:t>
            </a:r>
            <a:r>
              <a:rPr dirty="0" sz="1550" spc="30">
                <a:latin typeface="宋体"/>
                <a:cs typeface="宋体"/>
              </a:rPr>
              <a:t>、空行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适当的空行有</a:t>
            </a:r>
            <a:r>
              <a:rPr dirty="0" sz="1550" spc="10">
                <a:latin typeface="宋体"/>
                <a:cs typeface="宋体"/>
              </a:rPr>
              <a:t>利</a:t>
            </a:r>
            <a:r>
              <a:rPr dirty="0" sz="1550" spc="30">
                <a:latin typeface="宋体"/>
                <a:cs typeface="宋体"/>
              </a:rPr>
              <a:t>于增</a:t>
            </a:r>
            <a:r>
              <a:rPr dirty="0" sz="1550" spc="10">
                <a:latin typeface="宋体"/>
                <a:cs typeface="宋体"/>
              </a:rPr>
              <a:t>加</a:t>
            </a:r>
            <a:r>
              <a:rPr dirty="0" sz="1550" spc="30">
                <a:latin typeface="宋体"/>
                <a:cs typeface="宋体"/>
              </a:rPr>
              <a:t>代码的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读性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35"/>
              </a:spcBef>
            </a:pPr>
            <a:r>
              <a:rPr dirty="0" sz="1550" spc="15">
                <a:latin typeface="宋体"/>
                <a:cs typeface="宋体"/>
              </a:rPr>
              <a:t>a</a:t>
            </a:r>
            <a:r>
              <a:rPr dirty="0" sz="1550" spc="30">
                <a:latin typeface="宋体"/>
                <a:cs typeface="宋体"/>
              </a:rPr>
              <a:t>、在类、函数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定</a:t>
            </a:r>
            <a:r>
              <a:rPr dirty="0" sz="1550" spc="10">
                <a:latin typeface="宋体"/>
                <a:cs typeface="宋体"/>
              </a:rPr>
              <a:t>义</a:t>
            </a:r>
            <a:r>
              <a:rPr dirty="0" sz="1550" spc="30">
                <a:latin typeface="宋体"/>
                <a:cs typeface="宋体"/>
              </a:rPr>
              <a:t>间加空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；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35"/>
              </a:spcBef>
            </a:pPr>
            <a:r>
              <a:rPr dirty="0" sz="1550" spc="140">
                <a:latin typeface="宋体"/>
                <a:cs typeface="宋体"/>
              </a:rPr>
              <a:t>b</a:t>
            </a:r>
            <a:r>
              <a:rPr dirty="0" sz="1550" spc="30">
                <a:latin typeface="宋体"/>
                <a:cs typeface="宋体"/>
              </a:rPr>
              <a:t>、在</a:t>
            </a:r>
            <a:r>
              <a:rPr dirty="0" sz="1550" spc="-20">
                <a:latin typeface="宋体"/>
                <a:cs typeface="宋体"/>
              </a:rPr>
              <a:t>import</a:t>
            </a:r>
            <a:r>
              <a:rPr dirty="0" sz="1550" spc="30">
                <a:latin typeface="宋体"/>
                <a:cs typeface="宋体"/>
              </a:rPr>
              <a:t>不同</a:t>
            </a:r>
            <a:r>
              <a:rPr dirty="0" sz="1550" spc="10">
                <a:latin typeface="宋体"/>
                <a:cs typeface="宋体"/>
              </a:rPr>
              <a:t>种</a:t>
            </a:r>
            <a:r>
              <a:rPr dirty="0" sz="1550" spc="30">
                <a:latin typeface="宋体"/>
                <a:cs typeface="宋体"/>
              </a:rPr>
              <a:t>类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块</a:t>
            </a:r>
            <a:r>
              <a:rPr dirty="0" sz="1550" spc="30">
                <a:latin typeface="宋体"/>
                <a:cs typeface="宋体"/>
              </a:rPr>
              <a:t>间加空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；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35"/>
              </a:spcBef>
            </a:pPr>
            <a:r>
              <a:rPr dirty="0" sz="1550" spc="-65">
                <a:latin typeface="宋体"/>
                <a:cs typeface="宋体"/>
              </a:rPr>
              <a:t>c</a:t>
            </a:r>
            <a:r>
              <a:rPr dirty="0" sz="1550" spc="30">
                <a:latin typeface="宋体"/>
                <a:cs typeface="宋体"/>
              </a:rPr>
              <a:t>、在函数中的逻</a:t>
            </a:r>
            <a:r>
              <a:rPr dirty="0" sz="1550" spc="10">
                <a:latin typeface="宋体"/>
                <a:cs typeface="宋体"/>
              </a:rPr>
              <a:t>辑</a:t>
            </a:r>
            <a:r>
              <a:rPr dirty="0" sz="1550" spc="30">
                <a:latin typeface="宋体"/>
                <a:cs typeface="宋体"/>
              </a:rPr>
              <a:t>段</a:t>
            </a:r>
            <a:r>
              <a:rPr dirty="0" sz="1550" spc="10">
                <a:latin typeface="宋体"/>
                <a:cs typeface="宋体"/>
              </a:rPr>
              <a:t>落</a:t>
            </a:r>
            <a:r>
              <a:rPr dirty="0" sz="1550" spc="30">
                <a:latin typeface="宋体"/>
                <a:cs typeface="宋体"/>
              </a:rPr>
              <a:t>间</a:t>
            </a:r>
            <a:r>
              <a:rPr dirty="0" sz="1550" spc="10">
                <a:latin typeface="宋体"/>
                <a:cs typeface="宋体"/>
              </a:rPr>
              <a:t>加</a:t>
            </a:r>
            <a:r>
              <a:rPr dirty="0" sz="1550" spc="30">
                <a:latin typeface="宋体"/>
                <a:cs typeface="宋体"/>
              </a:rPr>
              <a:t>空行，</a:t>
            </a:r>
            <a:r>
              <a:rPr dirty="0" sz="1550" spc="10">
                <a:latin typeface="宋体"/>
                <a:cs typeface="宋体"/>
              </a:rPr>
              <a:t>把</a:t>
            </a:r>
            <a:r>
              <a:rPr dirty="0" sz="1550" spc="30">
                <a:latin typeface="宋体"/>
                <a:cs typeface="宋体"/>
              </a:rPr>
              <a:t>相</a:t>
            </a:r>
            <a:r>
              <a:rPr dirty="0" sz="1550" spc="10">
                <a:latin typeface="宋体"/>
                <a:cs typeface="宋体"/>
              </a:rPr>
              <a:t>关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码紧凑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起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90">
                <a:latin typeface="宋体"/>
                <a:cs typeface="宋体"/>
              </a:rPr>
              <a:t>5</a:t>
            </a:r>
            <a:r>
              <a:rPr dirty="0" sz="1550" spc="30">
                <a:latin typeface="宋体"/>
                <a:cs typeface="宋体"/>
              </a:rPr>
              <a:t>、编码</a:t>
            </a:r>
            <a:endParaRPr sz="1550">
              <a:latin typeface="宋体"/>
              <a:cs typeface="宋体"/>
            </a:endParaRPr>
          </a:p>
          <a:p>
            <a:pPr marL="814069">
              <a:lnSpc>
                <a:spcPct val="100000"/>
              </a:lnSpc>
              <a:spcBef>
                <a:spcPts val="25"/>
              </a:spcBef>
            </a:pP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头</a:t>
            </a:r>
            <a:r>
              <a:rPr dirty="0" sz="1550" spc="10">
                <a:latin typeface="宋体"/>
                <a:cs typeface="宋体"/>
              </a:rPr>
              <a:t>上</a:t>
            </a:r>
            <a:r>
              <a:rPr dirty="0" sz="1550" spc="30">
                <a:latin typeface="宋体"/>
                <a:cs typeface="宋体"/>
              </a:rPr>
              <a:t>加</a:t>
            </a:r>
            <a:r>
              <a:rPr dirty="0" sz="1550" spc="15">
                <a:latin typeface="宋体"/>
                <a:cs typeface="宋体"/>
              </a:rPr>
              <a:t>#-*-</a:t>
            </a:r>
            <a:r>
              <a:rPr dirty="0" sz="1550" spc="-400">
                <a:latin typeface="宋体"/>
                <a:cs typeface="宋体"/>
              </a:rPr>
              <a:t> </a:t>
            </a:r>
            <a:r>
              <a:rPr dirty="0" sz="1550" spc="-60">
                <a:latin typeface="宋体"/>
                <a:cs typeface="宋体"/>
              </a:rPr>
              <a:t>coding: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85">
                <a:latin typeface="宋体"/>
                <a:cs typeface="宋体"/>
              </a:rPr>
              <a:t>utf-8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35">
                <a:latin typeface="宋体"/>
                <a:cs typeface="宋体"/>
              </a:rPr>
              <a:t>-*-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63855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代码的布局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紧挨着圆括号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方括</a:t>
            </a:r>
            <a:r>
              <a:rPr dirty="0" sz="1550" spc="10">
                <a:latin typeface="宋体"/>
                <a:cs typeface="宋体"/>
              </a:rPr>
              <a:t>号</a:t>
            </a:r>
            <a:r>
              <a:rPr dirty="0" sz="1550" spc="30">
                <a:latin typeface="宋体"/>
                <a:cs typeface="宋体"/>
              </a:rPr>
              <a:t>和花括</a:t>
            </a:r>
            <a:r>
              <a:rPr dirty="0" sz="1550" spc="10">
                <a:latin typeface="宋体"/>
                <a:cs typeface="宋体"/>
              </a:rPr>
              <a:t>号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如：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813303"/>
            <a:ext cx="7708391" cy="827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02677" y="3765282"/>
            <a:ext cx="3437254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紧贴在逗号，</a:t>
            </a:r>
            <a:r>
              <a:rPr dirty="0" sz="1550" spc="10">
                <a:latin typeface="宋体"/>
                <a:cs typeface="宋体"/>
              </a:rPr>
              <a:t>分</a:t>
            </a:r>
            <a:r>
              <a:rPr dirty="0" sz="1550" spc="30">
                <a:latin typeface="宋体"/>
                <a:cs typeface="宋体"/>
              </a:rPr>
              <a:t>号或</a:t>
            </a:r>
            <a:r>
              <a:rPr dirty="0" sz="1550" spc="10">
                <a:latin typeface="宋体"/>
                <a:cs typeface="宋体"/>
              </a:rPr>
              <a:t>者</a:t>
            </a:r>
            <a:r>
              <a:rPr dirty="0" sz="1550" spc="30">
                <a:latin typeface="宋体"/>
                <a:cs typeface="宋体"/>
              </a:rPr>
              <a:t>冒号前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6091" y="4187952"/>
            <a:ext cx="7708391" cy="8260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02677" y="5091142"/>
            <a:ext cx="383794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紧贴着函数调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的参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列表前</a:t>
            </a:r>
            <a:r>
              <a:rPr dirty="0" sz="1550" spc="10">
                <a:latin typeface="宋体"/>
                <a:cs typeface="宋体"/>
              </a:rPr>
              <a:t>括</a:t>
            </a:r>
            <a:r>
              <a:rPr dirty="0" sz="1550" spc="30">
                <a:latin typeface="宋体"/>
                <a:cs typeface="宋体"/>
              </a:rPr>
              <a:t>号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36091" y="5466588"/>
            <a:ext cx="7708391" cy="8260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243586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代码的布局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紧贴在索引或</a:t>
            </a:r>
            <a:r>
              <a:rPr dirty="0" sz="1550" spc="10">
                <a:latin typeface="宋体"/>
                <a:cs typeface="宋体"/>
              </a:rPr>
              <a:t>切</a:t>
            </a:r>
            <a:r>
              <a:rPr dirty="0" sz="1550" spc="30">
                <a:latin typeface="宋体"/>
                <a:cs typeface="宋体"/>
              </a:rPr>
              <a:t>片的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如：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877311"/>
            <a:ext cx="7389875" cy="742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02677" y="3714991"/>
            <a:ext cx="535876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赋值</a:t>
            </a:r>
            <a:r>
              <a:rPr dirty="0" sz="1550" spc="-305">
                <a:latin typeface="宋体"/>
                <a:cs typeface="宋体"/>
              </a:rPr>
              <a:t>(</a:t>
            </a:r>
            <a:r>
              <a:rPr dirty="0" sz="1550" spc="30">
                <a:latin typeface="宋体"/>
                <a:cs typeface="宋体"/>
              </a:rPr>
              <a:t>或其它</a:t>
            </a:r>
            <a:r>
              <a:rPr dirty="0" sz="1550" spc="-335">
                <a:latin typeface="宋体"/>
                <a:cs typeface="宋体"/>
              </a:rPr>
              <a:t>)</a:t>
            </a:r>
            <a:r>
              <a:rPr dirty="0" sz="1550" spc="30">
                <a:latin typeface="宋体"/>
                <a:cs typeface="宋体"/>
              </a:rPr>
              <a:t>运算符</a:t>
            </a:r>
            <a:r>
              <a:rPr dirty="0" sz="1550" spc="10">
                <a:latin typeface="宋体"/>
                <a:cs typeface="宋体"/>
              </a:rPr>
              <a:t>周</a:t>
            </a:r>
            <a:r>
              <a:rPr dirty="0" sz="1550" spc="30">
                <a:latin typeface="宋体"/>
                <a:cs typeface="宋体"/>
              </a:rPr>
              <a:t>围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于</a:t>
            </a:r>
            <a:r>
              <a:rPr dirty="0" sz="1550" spc="30">
                <a:latin typeface="宋体"/>
                <a:cs typeface="宋体"/>
              </a:rPr>
              <a:t>和其它</a:t>
            </a:r>
            <a:r>
              <a:rPr dirty="0" sz="1550" spc="10">
                <a:latin typeface="宋体"/>
                <a:cs typeface="宋体"/>
              </a:rPr>
              <a:t>并</a:t>
            </a:r>
            <a:r>
              <a:rPr dirty="0" sz="1550" spc="30">
                <a:latin typeface="宋体"/>
                <a:cs typeface="宋体"/>
              </a:rPr>
              <a:t>排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以上的</a:t>
            </a:r>
            <a:r>
              <a:rPr dirty="0" sz="1550" spc="10">
                <a:latin typeface="宋体"/>
                <a:cs typeface="宋体"/>
              </a:rPr>
              <a:t>空</a:t>
            </a:r>
            <a:r>
              <a:rPr dirty="0" sz="1550" spc="30">
                <a:latin typeface="宋体"/>
                <a:cs typeface="宋体"/>
              </a:rPr>
              <a:t>格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6091" y="4174235"/>
            <a:ext cx="7389875" cy="1964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421379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30">
                <a:solidFill>
                  <a:srgbClr val="BF0000"/>
                </a:solidFill>
              </a:rPr>
              <a:t>规</a:t>
            </a:r>
            <a:r>
              <a:rPr dirty="0" sz="3850" spc="10">
                <a:solidFill>
                  <a:srgbClr val="BF0000"/>
                </a:solidFill>
              </a:rPr>
              <a:t>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107221"/>
            <a:ext cx="263715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代码的布局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不要将多条语</a:t>
            </a:r>
            <a:r>
              <a:rPr dirty="0" sz="1550" spc="10">
                <a:latin typeface="宋体"/>
                <a:cs typeface="宋体"/>
              </a:rPr>
              <a:t>句</a:t>
            </a:r>
            <a:r>
              <a:rPr dirty="0" sz="1550" spc="30">
                <a:latin typeface="宋体"/>
                <a:cs typeface="宋体"/>
              </a:rPr>
              <a:t>写在</a:t>
            </a:r>
            <a:r>
              <a:rPr dirty="0" sz="1550" spc="10">
                <a:latin typeface="宋体"/>
                <a:cs typeface="宋体"/>
              </a:rPr>
              <a:t>同</a:t>
            </a:r>
            <a:r>
              <a:rPr dirty="0" sz="1550" spc="30">
                <a:latin typeface="宋体"/>
                <a:cs typeface="宋体"/>
              </a:rPr>
              <a:t>一行上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2000" y="2737103"/>
            <a:ext cx="7296912" cy="1511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02677" y="4243016"/>
            <a:ext cx="6452870" cy="113030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550" spc="30">
                <a:latin typeface="宋体"/>
                <a:cs typeface="宋体"/>
              </a:rPr>
              <a:t>行内注释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550" spc="30">
                <a:latin typeface="宋体"/>
                <a:cs typeface="宋体"/>
              </a:rPr>
              <a:t>一个行内注释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和语</a:t>
            </a:r>
            <a:r>
              <a:rPr dirty="0" sz="1550" spc="10">
                <a:latin typeface="宋体"/>
                <a:cs typeface="宋体"/>
              </a:rPr>
              <a:t>句</a:t>
            </a:r>
            <a:r>
              <a:rPr dirty="0" sz="1550" spc="30">
                <a:latin typeface="宋体"/>
                <a:cs typeface="宋体"/>
              </a:rPr>
              <a:t>在同一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注</a:t>
            </a:r>
            <a:r>
              <a:rPr dirty="0" sz="1550" spc="30">
                <a:latin typeface="宋体"/>
                <a:cs typeface="宋体"/>
              </a:rPr>
              <a:t>释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行内注</a:t>
            </a:r>
            <a:r>
              <a:rPr dirty="0" sz="1550" spc="10">
                <a:latin typeface="宋体"/>
                <a:cs typeface="宋体"/>
              </a:rPr>
              <a:t>释</a:t>
            </a:r>
            <a:r>
              <a:rPr dirty="0" sz="1550" spc="30">
                <a:latin typeface="宋体"/>
                <a:cs typeface="宋体"/>
              </a:rPr>
              <a:t>应</a:t>
            </a:r>
            <a:r>
              <a:rPr dirty="0" sz="1550" spc="10">
                <a:latin typeface="宋体"/>
                <a:cs typeface="宋体"/>
              </a:rPr>
              <a:t>该</a:t>
            </a:r>
            <a:r>
              <a:rPr dirty="0" sz="1550" spc="30">
                <a:latin typeface="宋体"/>
                <a:cs typeface="宋体"/>
              </a:rPr>
              <a:t>谨</a:t>
            </a:r>
            <a:r>
              <a:rPr dirty="0" sz="1550" spc="10">
                <a:latin typeface="宋体"/>
                <a:cs typeface="宋体"/>
              </a:rPr>
              <a:t>慎</a:t>
            </a:r>
            <a:r>
              <a:rPr dirty="0" sz="1550" spc="30">
                <a:latin typeface="宋体"/>
                <a:cs typeface="宋体"/>
              </a:rPr>
              <a:t>适用；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行内注释应该</a:t>
            </a:r>
            <a:r>
              <a:rPr dirty="0" sz="1550" spc="10">
                <a:latin typeface="宋体"/>
                <a:cs typeface="宋体"/>
              </a:rPr>
              <a:t>至</a:t>
            </a:r>
            <a:r>
              <a:rPr dirty="0" sz="1550" spc="30">
                <a:latin typeface="宋体"/>
                <a:cs typeface="宋体"/>
              </a:rPr>
              <a:t>少用</a:t>
            </a:r>
            <a:r>
              <a:rPr dirty="0" sz="1550" spc="10">
                <a:latin typeface="宋体"/>
                <a:cs typeface="宋体"/>
              </a:rPr>
              <a:t>两</a:t>
            </a:r>
            <a:r>
              <a:rPr dirty="0" sz="1550" spc="30">
                <a:latin typeface="宋体"/>
                <a:cs typeface="宋体"/>
              </a:rPr>
              <a:t>个空格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语</a:t>
            </a:r>
            <a:r>
              <a:rPr dirty="0" sz="1550" spc="10">
                <a:latin typeface="宋体"/>
                <a:cs typeface="宋体"/>
              </a:rPr>
              <a:t>句</a:t>
            </a:r>
            <a:r>
              <a:rPr dirty="0" sz="1550" spc="30">
                <a:latin typeface="宋体"/>
                <a:cs typeface="宋体"/>
              </a:rPr>
              <a:t>分</a:t>
            </a:r>
            <a:r>
              <a:rPr dirty="0" sz="1550" spc="10">
                <a:latin typeface="宋体"/>
                <a:cs typeface="宋体"/>
              </a:rPr>
              <a:t>开</a:t>
            </a:r>
            <a:r>
              <a:rPr dirty="0" sz="1550" spc="30">
                <a:latin typeface="宋体"/>
                <a:cs typeface="宋体"/>
              </a:rPr>
              <a:t>，它们</a:t>
            </a:r>
            <a:r>
              <a:rPr dirty="0" sz="1550" spc="10">
                <a:latin typeface="宋体"/>
                <a:cs typeface="宋体"/>
              </a:rPr>
              <a:t>应</a:t>
            </a:r>
            <a:r>
              <a:rPr dirty="0" sz="1550" spc="30">
                <a:latin typeface="宋体"/>
                <a:cs typeface="宋体"/>
              </a:rPr>
              <a:t>该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-229">
                <a:latin typeface="宋体"/>
                <a:cs typeface="宋体"/>
              </a:rPr>
              <a:t>'#'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单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空格开始 如果语意是很</a:t>
            </a:r>
            <a:r>
              <a:rPr dirty="0" sz="1550" spc="10">
                <a:latin typeface="宋体"/>
                <a:cs typeface="宋体"/>
              </a:rPr>
              <a:t>明</a:t>
            </a:r>
            <a:r>
              <a:rPr dirty="0" sz="1550" spc="30">
                <a:latin typeface="宋体"/>
                <a:cs typeface="宋体"/>
              </a:rPr>
              <a:t>了的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那么行</a:t>
            </a:r>
            <a:r>
              <a:rPr dirty="0" sz="1550" spc="10">
                <a:latin typeface="宋体"/>
                <a:cs typeface="宋体"/>
              </a:rPr>
              <a:t>内</a:t>
            </a:r>
            <a:r>
              <a:rPr dirty="0" sz="1550" spc="30">
                <a:latin typeface="宋体"/>
                <a:cs typeface="宋体"/>
              </a:rPr>
              <a:t>注</a:t>
            </a:r>
            <a:r>
              <a:rPr dirty="0" sz="1550" spc="10">
                <a:latin typeface="宋体"/>
                <a:cs typeface="宋体"/>
              </a:rPr>
              <a:t>释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必要的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6091" y="5423915"/>
            <a:ext cx="7322819" cy="963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2020-07-13T07:05:20Z</dcterms:created>
  <dcterms:modified xsi:type="dcterms:W3CDTF">2020-07-13T07:05:20Z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