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018842" y="2229069"/>
            <a:ext cx="6655715" cy="15487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5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738627"/>
            <a:ext cx="10692765" cy="1884045"/>
          </a:xfrm>
          <a:custGeom>
            <a:avLst/>
            <a:gdLst/>
            <a:ahLst/>
            <a:cxnLst/>
            <a:rect l="l" t="t" r="r" b="b"/>
            <a:pathLst>
              <a:path w="10692765" h="1884045">
                <a:moveTo>
                  <a:pt x="0" y="0"/>
                </a:moveTo>
                <a:lnTo>
                  <a:pt x="10692384" y="0"/>
                </a:lnTo>
                <a:lnTo>
                  <a:pt x="10692384" y="1883664"/>
                </a:lnTo>
                <a:lnTo>
                  <a:pt x="0" y="1883664"/>
                </a:lnTo>
                <a:lnTo>
                  <a:pt x="0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26498" y="2904314"/>
            <a:ext cx="2440402" cy="1468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0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68957" y="2097988"/>
            <a:ext cx="8155484" cy="24314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Relationship Id="rId3" Type="http://schemas.openxmlformats.org/officeDocument/2006/relationships/image" Target="../media/image11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aidu.com/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aidu.net/" TargetMode="Externa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aidu.com/" TargetMode="Externa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aidu.net/" TargetMode="Externa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aidu.com/" TargetMode="Externa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Relationship Id="rId3" Type="http://schemas.openxmlformats.org/officeDocument/2006/relationships/image" Target="../media/image17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5995"/>
              </a:lnSpc>
              <a:spcBef>
                <a:spcPts val="105"/>
              </a:spcBef>
            </a:pPr>
            <a:r>
              <a:rPr dirty="0" spc="-250"/>
              <a:t>A</a:t>
            </a:r>
            <a:r>
              <a:rPr dirty="0" spc="-495"/>
              <a:t>I</a:t>
            </a:r>
            <a:r>
              <a:rPr dirty="0" spc="525"/>
              <a:t>o</a:t>
            </a:r>
            <a:r>
              <a:rPr dirty="0" spc="-340"/>
              <a:t>T</a:t>
            </a:r>
            <a:r>
              <a:rPr dirty="0" spc="5"/>
              <a:t>人工智能项目实战</a:t>
            </a:r>
          </a:p>
          <a:p>
            <a:pPr algn="ctr">
              <a:lnSpc>
                <a:spcPts val="5995"/>
              </a:lnSpc>
            </a:pPr>
            <a:r>
              <a:rPr dirty="0" spc="330"/>
              <a:t>-Python</a:t>
            </a:r>
            <a:r>
              <a:rPr dirty="0" spc="5"/>
              <a:t>入门基础知识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54417" y="4362522"/>
            <a:ext cx="1569085" cy="824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4800"/>
              </a:lnSpc>
              <a:spcBef>
                <a:spcPts val="100"/>
              </a:spcBef>
            </a:pPr>
            <a:r>
              <a:rPr dirty="0" sz="2100">
                <a:latin typeface="PMingLiU"/>
                <a:cs typeface="PMingLiU"/>
              </a:rPr>
              <a:t>辛慧 </a:t>
            </a:r>
            <a:r>
              <a:rPr dirty="0" sz="2100" spc="120">
                <a:latin typeface="PMingLiU"/>
                <a:cs typeface="PMingLiU"/>
              </a:rPr>
              <a:t>1</a:t>
            </a:r>
            <a:r>
              <a:rPr dirty="0" sz="2100" spc="100">
                <a:latin typeface="PMingLiU"/>
                <a:cs typeface="PMingLiU"/>
              </a:rPr>
              <a:t>5</a:t>
            </a:r>
            <a:r>
              <a:rPr dirty="0" sz="2100" spc="120">
                <a:latin typeface="PMingLiU"/>
                <a:cs typeface="PMingLiU"/>
              </a:rPr>
              <a:t>3</a:t>
            </a:r>
            <a:r>
              <a:rPr dirty="0" sz="2100" spc="100">
                <a:latin typeface="PMingLiU"/>
                <a:cs typeface="PMingLiU"/>
              </a:rPr>
              <a:t>0</a:t>
            </a:r>
            <a:r>
              <a:rPr dirty="0" sz="2100" spc="120">
                <a:latin typeface="PMingLiU"/>
                <a:cs typeface="PMingLiU"/>
              </a:rPr>
              <a:t>9</a:t>
            </a:r>
            <a:r>
              <a:rPr dirty="0" sz="2100" spc="100">
                <a:latin typeface="PMingLiU"/>
                <a:cs typeface="PMingLiU"/>
              </a:rPr>
              <a:t>2</a:t>
            </a:r>
            <a:r>
              <a:rPr dirty="0" sz="2100" spc="120">
                <a:latin typeface="PMingLiU"/>
                <a:cs typeface="PMingLiU"/>
              </a:rPr>
              <a:t>20</a:t>
            </a:r>
            <a:r>
              <a:rPr dirty="0" sz="2100" spc="100">
                <a:latin typeface="PMingLiU"/>
                <a:cs typeface="PMingLiU"/>
              </a:rPr>
              <a:t>8</a:t>
            </a:r>
            <a:r>
              <a:rPr dirty="0" sz="2100" spc="120">
                <a:latin typeface="PMingLiU"/>
                <a:cs typeface="PMingLiU"/>
              </a:rPr>
              <a:t>6</a:t>
            </a:r>
            <a:r>
              <a:rPr dirty="0" sz="2100" spc="114">
                <a:latin typeface="PMingLiU"/>
                <a:cs typeface="PMingLiU"/>
              </a:rPr>
              <a:t>8</a:t>
            </a:r>
            <a:endParaRPr sz="210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0515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条件判断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8044180" cy="2911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条件判断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01899"/>
              </a:lnSpc>
              <a:spcBef>
                <a:spcPts val="5"/>
              </a:spcBef>
            </a:pPr>
            <a:r>
              <a:rPr dirty="0" sz="1550" spc="30">
                <a:latin typeface="PMingLiU"/>
                <a:cs typeface="PMingLiU"/>
              </a:rPr>
              <a:t>也可以给</a:t>
            </a:r>
            <a:r>
              <a:rPr dirty="0" sz="1550" spc="-40">
                <a:latin typeface="PMingLiU"/>
                <a:cs typeface="PMingLiU"/>
              </a:rPr>
              <a:t>if</a:t>
            </a:r>
            <a:r>
              <a:rPr dirty="0" sz="1550" spc="30">
                <a:latin typeface="PMingLiU"/>
                <a:cs typeface="PMingLiU"/>
              </a:rPr>
              <a:t>添加</a:t>
            </a:r>
            <a:r>
              <a:rPr dirty="0" sz="1550" spc="10">
                <a:latin typeface="PMingLiU"/>
                <a:cs typeface="PMingLiU"/>
              </a:rPr>
              <a:t>一</a:t>
            </a:r>
            <a:r>
              <a:rPr dirty="0" sz="1550" spc="30">
                <a:latin typeface="PMingLiU"/>
                <a:cs typeface="PMingLiU"/>
              </a:rPr>
              <a:t>个</a:t>
            </a:r>
            <a:r>
              <a:rPr dirty="0" sz="1550" spc="85">
                <a:latin typeface="PMingLiU"/>
                <a:cs typeface="PMingLiU"/>
              </a:rPr>
              <a:t>else</a:t>
            </a:r>
            <a:r>
              <a:rPr dirty="0" sz="1550" spc="10">
                <a:latin typeface="PMingLiU"/>
                <a:cs typeface="PMingLiU"/>
              </a:rPr>
              <a:t>语</a:t>
            </a:r>
            <a:r>
              <a:rPr dirty="0" sz="1550" spc="30">
                <a:latin typeface="PMingLiU"/>
                <a:cs typeface="PMingLiU"/>
              </a:rPr>
              <a:t>句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意思是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如</a:t>
            </a:r>
            <a:r>
              <a:rPr dirty="0" sz="1550" spc="10">
                <a:latin typeface="PMingLiU"/>
                <a:cs typeface="PMingLiU"/>
              </a:rPr>
              <a:t>果</a:t>
            </a:r>
            <a:r>
              <a:rPr dirty="0" sz="1550" spc="-40">
                <a:latin typeface="PMingLiU"/>
                <a:cs typeface="PMingLiU"/>
              </a:rPr>
              <a:t>if</a:t>
            </a:r>
            <a:r>
              <a:rPr dirty="0" sz="1550" spc="10">
                <a:latin typeface="PMingLiU"/>
                <a:cs typeface="PMingLiU"/>
              </a:rPr>
              <a:t>判</a:t>
            </a:r>
            <a:r>
              <a:rPr dirty="0" sz="1550" spc="30">
                <a:latin typeface="PMingLiU"/>
                <a:cs typeface="PMingLiU"/>
              </a:rPr>
              <a:t>断</a:t>
            </a:r>
            <a:r>
              <a:rPr dirty="0" sz="1550" spc="10">
                <a:latin typeface="PMingLiU"/>
                <a:cs typeface="PMingLiU"/>
              </a:rPr>
              <a:t>是</a:t>
            </a:r>
            <a:r>
              <a:rPr dirty="0" sz="1550" spc="45">
                <a:latin typeface="PMingLiU"/>
                <a:cs typeface="PMingLiU"/>
              </a:rPr>
              <a:t>False，</a:t>
            </a:r>
            <a:r>
              <a:rPr dirty="0" sz="1550" spc="30">
                <a:latin typeface="PMingLiU"/>
                <a:cs typeface="PMingLiU"/>
              </a:rPr>
              <a:t>不要执</a:t>
            </a:r>
            <a:r>
              <a:rPr dirty="0" sz="1550" spc="10">
                <a:latin typeface="PMingLiU"/>
                <a:cs typeface="PMingLiU"/>
              </a:rPr>
              <a:t>行</a:t>
            </a:r>
            <a:r>
              <a:rPr dirty="0" sz="1550" spc="-45">
                <a:latin typeface="PMingLiU"/>
                <a:cs typeface="PMingLiU"/>
              </a:rPr>
              <a:t>if</a:t>
            </a:r>
            <a:r>
              <a:rPr dirty="0" sz="1550" spc="30">
                <a:latin typeface="PMingLiU"/>
                <a:cs typeface="PMingLiU"/>
              </a:rPr>
              <a:t>的内</a:t>
            </a:r>
            <a:r>
              <a:rPr dirty="0" sz="1550" spc="10">
                <a:latin typeface="PMingLiU"/>
                <a:cs typeface="PMingLiU"/>
              </a:rPr>
              <a:t>容</a:t>
            </a:r>
            <a:r>
              <a:rPr dirty="0" sz="1550" spc="30">
                <a:latin typeface="PMingLiU"/>
                <a:cs typeface="PMingLiU"/>
              </a:rPr>
              <a:t>，</a:t>
            </a:r>
            <a:r>
              <a:rPr dirty="0" sz="1550" spc="10">
                <a:latin typeface="PMingLiU"/>
                <a:cs typeface="PMingLiU"/>
              </a:rPr>
              <a:t>去</a:t>
            </a:r>
            <a:r>
              <a:rPr dirty="0" sz="1550" spc="30">
                <a:latin typeface="PMingLiU"/>
                <a:cs typeface="PMingLiU"/>
              </a:rPr>
              <a:t>把</a:t>
            </a:r>
            <a:r>
              <a:rPr dirty="0" sz="1550" spc="85">
                <a:latin typeface="PMingLiU"/>
                <a:cs typeface="PMingLiU"/>
              </a:rPr>
              <a:t>else</a:t>
            </a:r>
            <a:r>
              <a:rPr dirty="0" sz="1550" spc="30">
                <a:latin typeface="PMingLiU"/>
                <a:cs typeface="PMingLiU"/>
              </a:rPr>
              <a:t>执行 了：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165">
                <a:latin typeface="PMingLiU"/>
                <a:cs typeface="PMingLiU"/>
              </a:rPr>
              <a:t>age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135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3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-35">
                <a:latin typeface="PMingLiU"/>
                <a:cs typeface="PMingLiU"/>
              </a:rPr>
              <a:t>if </a:t>
            </a:r>
            <a:r>
              <a:rPr dirty="0" sz="1550" spc="165">
                <a:latin typeface="PMingLiU"/>
                <a:cs typeface="PMingLiU"/>
              </a:rPr>
              <a:t>age </a:t>
            </a:r>
            <a:r>
              <a:rPr dirty="0" sz="1550" spc="225">
                <a:latin typeface="PMingLiU"/>
                <a:cs typeface="PMingLiU"/>
              </a:rPr>
              <a:t>&gt;=</a:t>
            </a:r>
            <a:r>
              <a:rPr dirty="0" sz="1550" spc="-100">
                <a:latin typeface="PMingLiU"/>
                <a:cs typeface="PMingLiU"/>
              </a:rPr>
              <a:t> </a:t>
            </a:r>
            <a:r>
              <a:rPr dirty="0" sz="1550" spc="55">
                <a:latin typeface="PMingLiU"/>
                <a:cs typeface="PMingLiU"/>
              </a:rPr>
              <a:t>18:</a:t>
            </a:r>
            <a:endParaRPr sz="1550">
              <a:latin typeface="PMingLiU"/>
              <a:cs typeface="PMingLiU"/>
            </a:endParaRPr>
          </a:p>
          <a:p>
            <a:pPr marL="228600" marR="5839460">
              <a:lnSpc>
                <a:spcPts val="1900"/>
              </a:lnSpc>
              <a:spcBef>
                <a:spcPts val="55"/>
              </a:spcBef>
            </a:pPr>
            <a:r>
              <a:rPr dirty="0" sz="1550" spc="75">
                <a:latin typeface="PMingLiU"/>
                <a:cs typeface="PMingLiU"/>
              </a:rPr>
              <a:t>print('your </a:t>
            </a:r>
            <a:r>
              <a:rPr dirty="0" sz="1550" spc="165">
                <a:latin typeface="PMingLiU"/>
                <a:cs typeface="PMingLiU"/>
              </a:rPr>
              <a:t>age </a:t>
            </a:r>
            <a:r>
              <a:rPr dirty="0" sz="1550" spc="25">
                <a:latin typeface="PMingLiU"/>
                <a:cs typeface="PMingLiU"/>
              </a:rPr>
              <a:t>is',</a:t>
            </a:r>
            <a:r>
              <a:rPr dirty="0" sz="1550" spc="-270">
                <a:latin typeface="PMingLiU"/>
                <a:cs typeface="PMingLiU"/>
              </a:rPr>
              <a:t> </a:t>
            </a:r>
            <a:r>
              <a:rPr dirty="0" sz="1550" spc="114">
                <a:latin typeface="PMingLiU"/>
                <a:cs typeface="PMingLiU"/>
              </a:rPr>
              <a:t>age)  </a:t>
            </a:r>
            <a:r>
              <a:rPr dirty="0" sz="1550" spc="75">
                <a:latin typeface="PMingLiU"/>
                <a:cs typeface="PMingLiU"/>
              </a:rPr>
              <a:t>print('adult')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ts val="1820"/>
              </a:lnSpc>
            </a:pPr>
            <a:r>
              <a:rPr dirty="0" sz="1550" spc="60">
                <a:latin typeface="PMingLiU"/>
                <a:cs typeface="PMingLiU"/>
              </a:rPr>
              <a:t>else:</a:t>
            </a:r>
            <a:endParaRPr sz="1550">
              <a:latin typeface="PMingLiU"/>
              <a:cs typeface="PMingLiU"/>
            </a:endParaRPr>
          </a:p>
          <a:p>
            <a:pPr marL="228600" marR="5839460">
              <a:lnSpc>
                <a:spcPct val="101899"/>
              </a:lnSpc>
            </a:pPr>
            <a:r>
              <a:rPr dirty="0" sz="1550" spc="75">
                <a:latin typeface="PMingLiU"/>
                <a:cs typeface="PMingLiU"/>
              </a:rPr>
              <a:t>print('your </a:t>
            </a:r>
            <a:r>
              <a:rPr dirty="0" sz="1550" spc="165">
                <a:latin typeface="PMingLiU"/>
                <a:cs typeface="PMingLiU"/>
              </a:rPr>
              <a:t>age </a:t>
            </a:r>
            <a:r>
              <a:rPr dirty="0" sz="1550" spc="25">
                <a:latin typeface="PMingLiU"/>
                <a:cs typeface="PMingLiU"/>
              </a:rPr>
              <a:t>is',</a:t>
            </a:r>
            <a:r>
              <a:rPr dirty="0" sz="1550" spc="-270">
                <a:latin typeface="PMingLiU"/>
                <a:cs typeface="PMingLiU"/>
              </a:rPr>
              <a:t> </a:t>
            </a:r>
            <a:r>
              <a:rPr dirty="0" sz="1550" spc="114">
                <a:latin typeface="PMingLiU"/>
                <a:cs typeface="PMingLiU"/>
              </a:rPr>
              <a:t>age)  </a:t>
            </a:r>
            <a:r>
              <a:rPr dirty="0" sz="1550" spc="95">
                <a:latin typeface="PMingLiU"/>
                <a:cs typeface="PMingLiU"/>
              </a:rPr>
              <a:t>print('teenager')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solidFill>
                  <a:srgbClr val="FF0000"/>
                </a:solidFill>
                <a:latin typeface="PMingLiU"/>
                <a:cs typeface="PMingLiU"/>
              </a:rPr>
              <a:t>注意：不要少</a:t>
            </a:r>
            <a:r>
              <a:rPr dirty="0" sz="1550" spc="10">
                <a:solidFill>
                  <a:srgbClr val="FF0000"/>
                </a:solidFill>
                <a:latin typeface="PMingLiU"/>
                <a:cs typeface="PMingLiU"/>
              </a:rPr>
              <a:t>写</a:t>
            </a:r>
            <a:r>
              <a:rPr dirty="0" sz="1550" spc="30">
                <a:solidFill>
                  <a:srgbClr val="FF0000"/>
                </a:solidFill>
                <a:latin typeface="PMingLiU"/>
                <a:cs typeface="PMingLiU"/>
              </a:rPr>
              <a:t>了冒</a:t>
            </a:r>
            <a:r>
              <a:rPr dirty="0" sz="1550" spc="10">
                <a:solidFill>
                  <a:srgbClr val="FF0000"/>
                </a:solidFill>
                <a:latin typeface="PMingLiU"/>
                <a:cs typeface="PMingLiU"/>
              </a:rPr>
              <a:t>号</a:t>
            </a:r>
            <a:r>
              <a:rPr dirty="0" sz="1550" spc="30">
                <a:solidFill>
                  <a:srgbClr val="FF0000"/>
                </a:solidFill>
                <a:latin typeface="PMingLiU"/>
                <a:cs typeface="PMingLiU"/>
              </a:rPr>
              <a:t>。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0515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条件判断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6135370" cy="435483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条件判断</a:t>
            </a:r>
            <a:endParaRPr sz="1550">
              <a:latin typeface="PMingLiU"/>
              <a:cs typeface="PMingLiU"/>
            </a:endParaRPr>
          </a:p>
          <a:p>
            <a:pPr marL="12700" marR="648335">
              <a:lnSpc>
                <a:spcPts val="1900"/>
              </a:lnSpc>
              <a:spcBef>
                <a:spcPts val="55"/>
              </a:spcBef>
            </a:pPr>
            <a:r>
              <a:rPr dirty="0" sz="1550" spc="30">
                <a:latin typeface="PMingLiU"/>
                <a:cs typeface="PMingLiU"/>
              </a:rPr>
              <a:t>当然上面的判</a:t>
            </a:r>
            <a:r>
              <a:rPr dirty="0" sz="1550" spc="10">
                <a:latin typeface="PMingLiU"/>
                <a:cs typeface="PMingLiU"/>
              </a:rPr>
              <a:t>断</a:t>
            </a:r>
            <a:r>
              <a:rPr dirty="0" sz="1550" spc="30">
                <a:latin typeface="PMingLiU"/>
                <a:cs typeface="PMingLiU"/>
              </a:rPr>
              <a:t>是很</a:t>
            </a:r>
            <a:r>
              <a:rPr dirty="0" sz="1550" spc="10">
                <a:latin typeface="PMingLiU"/>
                <a:cs typeface="PMingLiU"/>
              </a:rPr>
              <a:t>粗</a:t>
            </a:r>
            <a:r>
              <a:rPr dirty="0" sz="1550" spc="30">
                <a:latin typeface="PMingLiU"/>
                <a:cs typeface="PMingLiU"/>
              </a:rPr>
              <a:t>略的，</a:t>
            </a:r>
            <a:r>
              <a:rPr dirty="0" sz="1550" spc="10">
                <a:latin typeface="PMingLiU"/>
                <a:cs typeface="PMingLiU"/>
              </a:rPr>
              <a:t>完</a:t>
            </a:r>
            <a:r>
              <a:rPr dirty="0" sz="1550" spc="30">
                <a:latin typeface="PMingLiU"/>
                <a:cs typeface="PMingLiU"/>
              </a:rPr>
              <a:t>全</a:t>
            </a:r>
            <a:r>
              <a:rPr dirty="0" sz="1550" spc="10">
                <a:latin typeface="PMingLiU"/>
                <a:cs typeface="PMingLiU"/>
              </a:rPr>
              <a:t>可</a:t>
            </a:r>
            <a:r>
              <a:rPr dirty="0" sz="1550" spc="30">
                <a:latin typeface="PMingLiU"/>
                <a:cs typeface="PMingLiU"/>
              </a:rPr>
              <a:t>以</a:t>
            </a:r>
            <a:r>
              <a:rPr dirty="0" sz="1550" spc="10">
                <a:latin typeface="PMingLiU"/>
                <a:cs typeface="PMingLiU"/>
              </a:rPr>
              <a:t>用</a:t>
            </a:r>
            <a:r>
              <a:rPr dirty="0" sz="1550" spc="5">
                <a:latin typeface="PMingLiU"/>
                <a:cs typeface="PMingLiU"/>
              </a:rPr>
              <a:t>elif</a:t>
            </a:r>
            <a:r>
              <a:rPr dirty="0" sz="1550" spc="30">
                <a:latin typeface="PMingLiU"/>
                <a:cs typeface="PMingLiU"/>
              </a:rPr>
              <a:t>做</a:t>
            </a:r>
            <a:r>
              <a:rPr dirty="0" sz="1550" spc="10">
                <a:latin typeface="PMingLiU"/>
                <a:cs typeface="PMingLiU"/>
              </a:rPr>
              <a:t>更</a:t>
            </a:r>
            <a:r>
              <a:rPr dirty="0" sz="1550" spc="30">
                <a:latin typeface="PMingLiU"/>
                <a:cs typeface="PMingLiU"/>
              </a:rPr>
              <a:t>细</a:t>
            </a:r>
            <a:r>
              <a:rPr dirty="0" sz="1550" spc="10">
                <a:latin typeface="PMingLiU"/>
                <a:cs typeface="PMingLiU"/>
              </a:rPr>
              <a:t>致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判</a:t>
            </a:r>
            <a:r>
              <a:rPr dirty="0" sz="1550" spc="30">
                <a:latin typeface="PMingLiU"/>
                <a:cs typeface="PMingLiU"/>
              </a:rPr>
              <a:t>断：  </a:t>
            </a:r>
            <a:r>
              <a:rPr dirty="0" sz="1550" spc="165">
                <a:latin typeface="PMingLiU"/>
                <a:cs typeface="PMingLiU"/>
              </a:rPr>
              <a:t>age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135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3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ts val="1820"/>
              </a:lnSpc>
            </a:pPr>
            <a:r>
              <a:rPr dirty="0" sz="1550" spc="-35">
                <a:latin typeface="PMingLiU"/>
                <a:cs typeface="PMingLiU"/>
              </a:rPr>
              <a:t>if </a:t>
            </a:r>
            <a:r>
              <a:rPr dirty="0" sz="1550" spc="165">
                <a:latin typeface="PMingLiU"/>
                <a:cs typeface="PMingLiU"/>
              </a:rPr>
              <a:t>age </a:t>
            </a:r>
            <a:r>
              <a:rPr dirty="0" sz="1550" spc="225">
                <a:latin typeface="PMingLiU"/>
                <a:cs typeface="PMingLiU"/>
              </a:rPr>
              <a:t>&gt;=</a:t>
            </a:r>
            <a:r>
              <a:rPr dirty="0" sz="1550" spc="-100">
                <a:latin typeface="PMingLiU"/>
                <a:cs typeface="PMingLiU"/>
              </a:rPr>
              <a:t> </a:t>
            </a:r>
            <a:r>
              <a:rPr dirty="0" sz="1550" spc="55">
                <a:latin typeface="PMingLiU"/>
                <a:cs typeface="PMingLiU"/>
              </a:rPr>
              <a:t>18:</a:t>
            </a:r>
            <a:endParaRPr sz="1550">
              <a:latin typeface="PMingLiU"/>
              <a:cs typeface="PMingLiU"/>
            </a:endParaRPr>
          </a:p>
          <a:p>
            <a:pPr marL="12700" marR="4849495" indent="215900">
              <a:lnSpc>
                <a:spcPct val="101899"/>
              </a:lnSpc>
              <a:spcBef>
                <a:spcPts val="5"/>
              </a:spcBef>
            </a:pPr>
            <a:r>
              <a:rPr dirty="0" sz="1550" spc="185">
                <a:latin typeface="PMingLiU"/>
                <a:cs typeface="PMingLiU"/>
              </a:rPr>
              <a:t>p</a:t>
            </a:r>
            <a:r>
              <a:rPr dirty="0" sz="1550" spc="45">
                <a:latin typeface="PMingLiU"/>
                <a:cs typeface="PMingLiU"/>
              </a:rPr>
              <a:t>r</a:t>
            </a:r>
            <a:r>
              <a:rPr dirty="0" sz="1550" spc="-60">
                <a:latin typeface="PMingLiU"/>
                <a:cs typeface="PMingLiU"/>
              </a:rPr>
              <a:t>i</a:t>
            </a:r>
            <a:r>
              <a:rPr dirty="0" sz="1550" spc="155">
                <a:latin typeface="PMingLiU"/>
                <a:cs typeface="PMingLiU"/>
              </a:rPr>
              <a:t>n</a:t>
            </a:r>
            <a:r>
              <a:rPr dirty="0" sz="1550" spc="95">
                <a:latin typeface="PMingLiU"/>
                <a:cs typeface="PMingLiU"/>
              </a:rPr>
              <a:t>t</a:t>
            </a:r>
            <a:r>
              <a:rPr dirty="0" sz="1550" spc="-30">
                <a:latin typeface="PMingLiU"/>
                <a:cs typeface="PMingLiU"/>
              </a:rPr>
              <a:t>(</a:t>
            </a:r>
            <a:r>
              <a:rPr dirty="0" sz="1550" spc="80">
                <a:latin typeface="PMingLiU"/>
                <a:cs typeface="PMingLiU"/>
              </a:rPr>
              <a:t>'</a:t>
            </a:r>
            <a:r>
              <a:rPr dirty="0" sz="1550" spc="145">
                <a:latin typeface="PMingLiU"/>
                <a:cs typeface="PMingLiU"/>
              </a:rPr>
              <a:t>a</a:t>
            </a:r>
            <a:r>
              <a:rPr dirty="0" sz="1550" spc="185">
                <a:latin typeface="PMingLiU"/>
                <a:cs typeface="PMingLiU"/>
              </a:rPr>
              <a:t>d</a:t>
            </a:r>
            <a:r>
              <a:rPr dirty="0" sz="1550" spc="140">
                <a:latin typeface="PMingLiU"/>
                <a:cs typeface="PMingLiU"/>
              </a:rPr>
              <a:t>u</a:t>
            </a:r>
            <a:r>
              <a:rPr dirty="0" sz="1550" spc="-60">
                <a:latin typeface="PMingLiU"/>
                <a:cs typeface="PMingLiU"/>
              </a:rPr>
              <a:t>l</a:t>
            </a:r>
            <a:r>
              <a:rPr dirty="0" sz="1550" spc="95">
                <a:latin typeface="PMingLiU"/>
                <a:cs typeface="PMingLiU"/>
              </a:rPr>
              <a:t>t</a:t>
            </a:r>
            <a:r>
              <a:rPr dirty="0" sz="1550" spc="80">
                <a:latin typeface="PMingLiU"/>
                <a:cs typeface="PMingLiU"/>
              </a:rPr>
              <a:t>'</a:t>
            </a:r>
            <a:r>
              <a:rPr dirty="0" sz="1550" spc="-25">
                <a:latin typeface="PMingLiU"/>
                <a:cs typeface="PMingLiU"/>
              </a:rPr>
              <a:t>)  </a:t>
            </a:r>
            <a:r>
              <a:rPr dirty="0" sz="1550" spc="10">
                <a:latin typeface="PMingLiU"/>
                <a:cs typeface="PMingLiU"/>
              </a:rPr>
              <a:t>elif </a:t>
            </a:r>
            <a:r>
              <a:rPr dirty="0" sz="1550" spc="160">
                <a:latin typeface="PMingLiU"/>
                <a:cs typeface="PMingLiU"/>
              </a:rPr>
              <a:t>age </a:t>
            </a:r>
            <a:r>
              <a:rPr dirty="0" sz="1550" spc="235">
                <a:latin typeface="PMingLiU"/>
                <a:cs typeface="PMingLiU"/>
              </a:rPr>
              <a:t>&gt;=</a:t>
            </a:r>
            <a:r>
              <a:rPr dirty="0" sz="1550" spc="-180">
                <a:latin typeface="PMingLiU"/>
                <a:cs typeface="PMingLiU"/>
              </a:rPr>
              <a:t> </a:t>
            </a:r>
            <a:r>
              <a:rPr dirty="0" sz="1550" spc="25">
                <a:latin typeface="PMingLiU"/>
                <a:cs typeface="PMingLiU"/>
              </a:rPr>
              <a:t>6:</a:t>
            </a:r>
            <a:endParaRPr sz="1550">
              <a:latin typeface="PMingLiU"/>
              <a:cs typeface="PMingLiU"/>
            </a:endParaRPr>
          </a:p>
          <a:p>
            <a:pPr marL="12700" marR="4517390" indent="215900">
              <a:lnSpc>
                <a:spcPts val="1900"/>
              </a:lnSpc>
              <a:spcBef>
                <a:spcPts val="50"/>
              </a:spcBef>
            </a:pPr>
            <a:r>
              <a:rPr dirty="0" sz="1550" spc="185">
                <a:latin typeface="PMingLiU"/>
                <a:cs typeface="PMingLiU"/>
              </a:rPr>
              <a:t>p</a:t>
            </a:r>
            <a:r>
              <a:rPr dirty="0" sz="1550" spc="45">
                <a:latin typeface="PMingLiU"/>
                <a:cs typeface="PMingLiU"/>
              </a:rPr>
              <a:t>r</a:t>
            </a:r>
            <a:r>
              <a:rPr dirty="0" sz="1550" spc="-60">
                <a:latin typeface="PMingLiU"/>
                <a:cs typeface="PMingLiU"/>
              </a:rPr>
              <a:t>i</a:t>
            </a:r>
            <a:r>
              <a:rPr dirty="0" sz="1550" spc="155">
                <a:latin typeface="PMingLiU"/>
                <a:cs typeface="PMingLiU"/>
              </a:rPr>
              <a:t>n</a:t>
            </a:r>
            <a:r>
              <a:rPr dirty="0" sz="1550" spc="95">
                <a:latin typeface="PMingLiU"/>
                <a:cs typeface="PMingLiU"/>
              </a:rPr>
              <a:t>t</a:t>
            </a:r>
            <a:r>
              <a:rPr dirty="0" sz="1550" spc="-30">
                <a:latin typeface="PMingLiU"/>
                <a:cs typeface="PMingLiU"/>
              </a:rPr>
              <a:t>(</a:t>
            </a:r>
            <a:r>
              <a:rPr dirty="0" sz="1550" spc="80">
                <a:latin typeface="PMingLiU"/>
                <a:cs typeface="PMingLiU"/>
              </a:rPr>
              <a:t>'</a:t>
            </a:r>
            <a:r>
              <a:rPr dirty="0" sz="1550" spc="95">
                <a:latin typeface="PMingLiU"/>
                <a:cs typeface="PMingLiU"/>
              </a:rPr>
              <a:t>t</a:t>
            </a:r>
            <a:r>
              <a:rPr dirty="0" sz="1550" spc="160">
                <a:latin typeface="PMingLiU"/>
                <a:cs typeface="PMingLiU"/>
              </a:rPr>
              <a:t>e</a:t>
            </a:r>
            <a:r>
              <a:rPr dirty="0" sz="1550" spc="175">
                <a:latin typeface="PMingLiU"/>
                <a:cs typeface="PMingLiU"/>
              </a:rPr>
              <a:t>e</a:t>
            </a:r>
            <a:r>
              <a:rPr dirty="0" sz="1550" spc="120">
                <a:latin typeface="PMingLiU"/>
                <a:cs typeface="PMingLiU"/>
              </a:rPr>
              <a:t>n</a:t>
            </a:r>
            <a:r>
              <a:rPr dirty="0" sz="1550" spc="145">
                <a:latin typeface="PMingLiU"/>
                <a:cs typeface="PMingLiU"/>
              </a:rPr>
              <a:t>a</a:t>
            </a:r>
            <a:r>
              <a:rPr dirty="0" sz="1550" spc="185">
                <a:latin typeface="PMingLiU"/>
                <a:cs typeface="PMingLiU"/>
              </a:rPr>
              <a:t>g</a:t>
            </a:r>
            <a:r>
              <a:rPr dirty="0" sz="1550" spc="160">
                <a:latin typeface="PMingLiU"/>
                <a:cs typeface="PMingLiU"/>
              </a:rPr>
              <a:t>e</a:t>
            </a:r>
            <a:r>
              <a:rPr dirty="0" sz="1550" spc="45">
                <a:latin typeface="PMingLiU"/>
                <a:cs typeface="PMingLiU"/>
              </a:rPr>
              <a:t>r</a:t>
            </a:r>
            <a:r>
              <a:rPr dirty="0" sz="1550" spc="80">
                <a:latin typeface="PMingLiU"/>
                <a:cs typeface="PMingLiU"/>
              </a:rPr>
              <a:t>'</a:t>
            </a:r>
            <a:r>
              <a:rPr dirty="0" sz="1550" spc="-25">
                <a:latin typeface="PMingLiU"/>
                <a:cs typeface="PMingLiU"/>
              </a:rPr>
              <a:t>)  </a:t>
            </a:r>
            <a:r>
              <a:rPr dirty="0" sz="1550" spc="60">
                <a:latin typeface="PMingLiU"/>
                <a:cs typeface="PMingLiU"/>
              </a:rPr>
              <a:t>else:</a:t>
            </a:r>
            <a:endParaRPr sz="1550">
              <a:latin typeface="PMingLiU"/>
              <a:cs typeface="PMingLiU"/>
            </a:endParaRPr>
          </a:p>
          <a:p>
            <a:pPr marL="228600">
              <a:lnSpc>
                <a:spcPts val="1820"/>
              </a:lnSpc>
            </a:pPr>
            <a:r>
              <a:rPr dirty="0" sz="1550" spc="55">
                <a:latin typeface="PMingLiU"/>
                <a:cs typeface="PMingLiU"/>
              </a:rPr>
              <a:t>print('kid')</a:t>
            </a:r>
            <a:endParaRPr sz="1550">
              <a:latin typeface="PMingLiU"/>
              <a:cs typeface="PMingLiU"/>
            </a:endParaRPr>
          </a:p>
          <a:p>
            <a:pPr marL="12700" marR="5080">
              <a:lnSpc>
                <a:spcPct val="101899"/>
              </a:lnSpc>
            </a:pPr>
            <a:r>
              <a:rPr dirty="0" sz="1550" spc="15">
                <a:latin typeface="PMingLiU"/>
                <a:cs typeface="PMingLiU"/>
              </a:rPr>
              <a:t>elif</a:t>
            </a:r>
            <a:r>
              <a:rPr dirty="0" sz="1550" spc="30">
                <a:latin typeface="PMingLiU"/>
                <a:cs typeface="PMingLiU"/>
              </a:rPr>
              <a:t>是</a:t>
            </a:r>
            <a:r>
              <a:rPr dirty="0" sz="1550" spc="85">
                <a:latin typeface="PMingLiU"/>
                <a:cs typeface="PMingLiU"/>
              </a:rPr>
              <a:t>else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-40">
                <a:latin typeface="PMingLiU"/>
                <a:cs typeface="PMingLiU"/>
              </a:rPr>
              <a:t>if</a:t>
            </a:r>
            <a:r>
              <a:rPr dirty="0" sz="1550" spc="30">
                <a:latin typeface="PMingLiU"/>
                <a:cs typeface="PMingLiU"/>
              </a:rPr>
              <a:t>的缩写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完</a:t>
            </a:r>
            <a:r>
              <a:rPr dirty="0" sz="1550" spc="10">
                <a:latin typeface="PMingLiU"/>
                <a:cs typeface="PMingLiU"/>
              </a:rPr>
              <a:t>全</a:t>
            </a:r>
            <a:r>
              <a:rPr dirty="0" sz="1550" spc="30">
                <a:latin typeface="PMingLiU"/>
                <a:cs typeface="PMingLiU"/>
              </a:rPr>
              <a:t>可以有</a:t>
            </a:r>
            <a:r>
              <a:rPr dirty="0" sz="1550" spc="10">
                <a:latin typeface="PMingLiU"/>
                <a:cs typeface="PMingLiU"/>
              </a:rPr>
              <a:t>多</a:t>
            </a:r>
            <a:r>
              <a:rPr dirty="0" sz="1550" spc="30">
                <a:latin typeface="PMingLiU"/>
                <a:cs typeface="PMingLiU"/>
              </a:rPr>
              <a:t>个</a:t>
            </a:r>
            <a:r>
              <a:rPr dirty="0" sz="1550" spc="10">
                <a:latin typeface="PMingLiU"/>
                <a:cs typeface="PMingLiU"/>
              </a:rPr>
              <a:t>elif，所</a:t>
            </a:r>
            <a:r>
              <a:rPr dirty="0" sz="1550" spc="30">
                <a:latin typeface="PMingLiU"/>
                <a:cs typeface="PMingLiU"/>
              </a:rPr>
              <a:t>以</a:t>
            </a:r>
            <a:r>
              <a:rPr dirty="0" sz="1550" spc="-45">
                <a:latin typeface="PMingLiU"/>
                <a:cs typeface="PMingLiU"/>
              </a:rPr>
              <a:t>if</a:t>
            </a:r>
            <a:r>
              <a:rPr dirty="0" sz="1550" spc="30">
                <a:latin typeface="PMingLiU"/>
                <a:cs typeface="PMingLiU"/>
              </a:rPr>
              <a:t>语</a:t>
            </a:r>
            <a:r>
              <a:rPr dirty="0" sz="1550" spc="10">
                <a:latin typeface="PMingLiU"/>
                <a:cs typeface="PMingLiU"/>
              </a:rPr>
              <a:t>句</a:t>
            </a:r>
            <a:r>
              <a:rPr dirty="0" sz="1550" spc="30">
                <a:latin typeface="PMingLiU"/>
                <a:cs typeface="PMingLiU"/>
              </a:rPr>
              <a:t>的完整</a:t>
            </a:r>
            <a:r>
              <a:rPr dirty="0" sz="1550" spc="10">
                <a:latin typeface="PMingLiU"/>
                <a:cs typeface="PMingLiU"/>
              </a:rPr>
              <a:t>形</a:t>
            </a:r>
            <a:r>
              <a:rPr dirty="0" sz="1550" spc="30">
                <a:latin typeface="PMingLiU"/>
                <a:cs typeface="PMingLiU"/>
              </a:rPr>
              <a:t>式</a:t>
            </a:r>
            <a:r>
              <a:rPr dirty="0" sz="1550" spc="10">
                <a:latin typeface="PMingLiU"/>
                <a:cs typeface="PMingLiU"/>
              </a:rPr>
              <a:t>就</a:t>
            </a:r>
            <a:r>
              <a:rPr dirty="0" sz="1550" spc="30">
                <a:latin typeface="PMingLiU"/>
                <a:cs typeface="PMingLiU"/>
              </a:rPr>
              <a:t>是：  </a:t>
            </a:r>
            <a:r>
              <a:rPr dirty="0" sz="1550" spc="-35">
                <a:latin typeface="PMingLiU"/>
                <a:cs typeface="PMingLiU"/>
              </a:rPr>
              <a:t>if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235">
                <a:latin typeface="PMingLiU"/>
                <a:cs typeface="PMingLiU"/>
              </a:rPr>
              <a:t>&lt;</a:t>
            </a:r>
            <a:r>
              <a:rPr dirty="0" sz="1550" spc="30">
                <a:latin typeface="PMingLiU"/>
                <a:cs typeface="PMingLiU"/>
              </a:rPr>
              <a:t>条件判断</a:t>
            </a:r>
            <a:r>
              <a:rPr dirty="0" sz="1550" spc="90">
                <a:latin typeface="PMingLiU"/>
                <a:cs typeface="PMingLiU"/>
              </a:rPr>
              <a:t>1&gt;:</a:t>
            </a:r>
            <a:endParaRPr sz="1550">
              <a:latin typeface="PMingLiU"/>
              <a:cs typeface="PMingLiU"/>
            </a:endParaRPr>
          </a:p>
          <a:p>
            <a:pPr marL="228600">
              <a:lnSpc>
                <a:spcPct val="100000"/>
              </a:lnSpc>
              <a:spcBef>
                <a:spcPts val="25"/>
              </a:spcBef>
            </a:pPr>
            <a:r>
              <a:rPr dirty="0" sz="1550" spc="235">
                <a:latin typeface="PMingLiU"/>
                <a:cs typeface="PMingLiU"/>
              </a:rPr>
              <a:t>&lt;</a:t>
            </a:r>
            <a:r>
              <a:rPr dirty="0" sz="1550" spc="30">
                <a:latin typeface="PMingLiU"/>
                <a:cs typeface="PMingLiU"/>
              </a:rPr>
              <a:t>执行</a:t>
            </a:r>
            <a:r>
              <a:rPr dirty="0" sz="1550" spc="170">
                <a:latin typeface="PMingLiU"/>
                <a:cs typeface="PMingLiU"/>
              </a:rPr>
              <a:t>1&gt;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550" spc="10">
                <a:latin typeface="PMingLiU"/>
                <a:cs typeface="PMingLiU"/>
              </a:rPr>
              <a:t>elif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220">
                <a:latin typeface="PMingLiU"/>
                <a:cs typeface="PMingLiU"/>
              </a:rPr>
              <a:t>&lt;</a:t>
            </a:r>
            <a:r>
              <a:rPr dirty="0" sz="1550" spc="30">
                <a:latin typeface="PMingLiU"/>
                <a:cs typeface="PMingLiU"/>
              </a:rPr>
              <a:t>条件判断</a:t>
            </a:r>
            <a:r>
              <a:rPr dirty="0" sz="1550" spc="95">
                <a:latin typeface="PMingLiU"/>
                <a:cs typeface="PMingLiU"/>
              </a:rPr>
              <a:t>2&gt;:</a:t>
            </a:r>
            <a:endParaRPr sz="1550">
              <a:latin typeface="PMingLiU"/>
              <a:cs typeface="PMingLiU"/>
            </a:endParaRPr>
          </a:p>
          <a:p>
            <a:pPr marL="228600">
              <a:lnSpc>
                <a:spcPct val="100000"/>
              </a:lnSpc>
              <a:spcBef>
                <a:spcPts val="35"/>
              </a:spcBef>
            </a:pPr>
            <a:r>
              <a:rPr dirty="0" sz="1550" spc="235">
                <a:latin typeface="PMingLiU"/>
                <a:cs typeface="PMingLiU"/>
              </a:rPr>
              <a:t>&lt;</a:t>
            </a:r>
            <a:r>
              <a:rPr dirty="0" sz="1550" spc="30">
                <a:latin typeface="PMingLiU"/>
                <a:cs typeface="PMingLiU"/>
              </a:rPr>
              <a:t>执行</a:t>
            </a:r>
            <a:r>
              <a:rPr dirty="0" sz="1550" spc="170">
                <a:latin typeface="PMingLiU"/>
                <a:cs typeface="PMingLiU"/>
              </a:rPr>
              <a:t>2&gt;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10">
                <a:latin typeface="PMingLiU"/>
                <a:cs typeface="PMingLiU"/>
              </a:rPr>
              <a:t>elif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220">
                <a:latin typeface="PMingLiU"/>
                <a:cs typeface="PMingLiU"/>
              </a:rPr>
              <a:t>&lt;</a:t>
            </a:r>
            <a:r>
              <a:rPr dirty="0" sz="1550" spc="30">
                <a:latin typeface="PMingLiU"/>
                <a:cs typeface="PMingLiU"/>
              </a:rPr>
              <a:t>条件判断</a:t>
            </a:r>
            <a:r>
              <a:rPr dirty="0" sz="1550" spc="95">
                <a:latin typeface="PMingLiU"/>
                <a:cs typeface="PMingLiU"/>
              </a:rPr>
              <a:t>3&gt;:</a:t>
            </a:r>
            <a:endParaRPr sz="1550">
              <a:latin typeface="PMingLiU"/>
              <a:cs typeface="PMingLiU"/>
            </a:endParaRPr>
          </a:p>
          <a:p>
            <a:pPr marL="12700" marR="5120005" indent="215900">
              <a:lnSpc>
                <a:spcPct val="101299"/>
              </a:lnSpc>
              <a:spcBef>
                <a:spcPts val="10"/>
              </a:spcBef>
            </a:pPr>
            <a:r>
              <a:rPr dirty="0" sz="1550" spc="235">
                <a:latin typeface="PMingLiU"/>
                <a:cs typeface="PMingLiU"/>
              </a:rPr>
              <a:t>&lt;</a:t>
            </a:r>
            <a:r>
              <a:rPr dirty="0" sz="1550" spc="30">
                <a:latin typeface="PMingLiU"/>
                <a:cs typeface="PMingLiU"/>
              </a:rPr>
              <a:t>执行</a:t>
            </a:r>
            <a:r>
              <a:rPr dirty="0" sz="1550" spc="110">
                <a:latin typeface="PMingLiU"/>
                <a:cs typeface="PMingLiU"/>
              </a:rPr>
              <a:t>3</a:t>
            </a:r>
            <a:r>
              <a:rPr dirty="0" sz="1550" spc="150">
                <a:latin typeface="PMingLiU"/>
                <a:cs typeface="PMingLiU"/>
              </a:rPr>
              <a:t>&gt;  </a:t>
            </a:r>
            <a:r>
              <a:rPr dirty="0" sz="1550" spc="60">
                <a:latin typeface="PMingLiU"/>
                <a:cs typeface="PMingLiU"/>
              </a:rPr>
              <a:t>else:</a:t>
            </a:r>
            <a:endParaRPr sz="1550">
              <a:latin typeface="PMingLiU"/>
              <a:cs typeface="PMingLiU"/>
            </a:endParaRPr>
          </a:p>
          <a:p>
            <a:pPr marL="228600">
              <a:lnSpc>
                <a:spcPct val="100000"/>
              </a:lnSpc>
              <a:spcBef>
                <a:spcPts val="35"/>
              </a:spcBef>
            </a:pPr>
            <a:r>
              <a:rPr dirty="0" sz="1550" spc="235">
                <a:latin typeface="PMingLiU"/>
                <a:cs typeface="PMingLiU"/>
              </a:rPr>
              <a:t>&lt;</a:t>
            </a:r>
            <a:r>
              <a:rPr dirty="0" sz="1550" spc="30">
                <a:latin typeface="PMingLiU"/>
                <a:cs typeface="PMingLiU"/>
              </a:rPr>
              <a:t>执行</a:t>
            </a:r>
            <a:r>
              <a:rPr dirty="0" sz="1550" spc="170">
                <a:latin typeface="PMingLiU"/>
                <a:cs typeface="PMingLiU"/>
              </a:rPr>
              <a:t>4&gt;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0515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条件判断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139145"/>
            <a:ext cx="7412355" cy="2911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条件判断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-40">
                <a:latin typeface="PMingLiU"/>
                <a:cs typeface="PMingLiU"/>
              </a:rPr>
              <a:t>if</a:t>
            </a:r>
            <a:r>
              <a:rPr dirty="0" sz="1550" spc="30">
                <a:latin typeface="PMingLiU"/>
                <a:cs typeface="PMingLiU"/>
              </a:rPr>
              <a:t>语句执行有个</a:t>
            </a:r>
            <a:r>
              <a:rPr dirty="0" sz="1550" spc="10">
                <a:latin typeface="PMingLiU"/>
                <a:cs typeface="PMingLiU"/>
              </a:rPr>
              <a:t>特</a:t>
            </a:r>
            <a:r>
              <a:rPr dirty="0" sz="1550" spc="30">
                <a:latin typeface="PMingLiU"/>
                <a:cs typeface="PMingLiU"/>
              </a:rPr>
              <a:t>点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它</a:t>
            </a:r>
            <a:r>
              <a:rPr dirty="0" sz="1550" spc="10">
                <a:latin typeface="PMingLiU"/>
                <a:cs typeface="PMingLiU"/>
              </a:rPr>
              <a:t>是</a:t>
            </a:r>
            <a:r>
              <a:rPr dirty="0" sz="1550" spc="30">
                <a:latin typeface="PMingLiU"/>
                <a:cs typeface="PMingLiU"/>
              </a:rPr>
              <a:t>从</a:t>
            </a:r>
            <a:r>
              <a:rPr dirty="0" sz="1550" spc="10">
                <a:latin typeface="PMingLiU"/>
                <a:cs typeface="PMingLiU"/>
              </a:rPr>
              <a:t>上</a:t>
            </a:r>
            <a:r>
              <a:rPr dirty="0" sz="1550" spc="30">
                <a:latin typeface="PMingLiU"/>
                <a:cs typeface="PMingLiU"/>
              </a:rPr>
              <a:t>往下判</a:t>
            </a:r>
            <a:r>
              <a:rPr dirty="0" sz="1550" spc="10">
                <a:latin typeface="PMingLiU"/>
                <a:cs typeface="PMingLiU"/>
              </a:rPr>
              <a:t>断</a:t>
            </a:r>
            <a:r>
              <a:rPr dirty="0" sz="1550" spc="30">
                <a:latin typeface="PMingLiU"/>
                <a:cs typeface="PMingLiU"/>
              </a:rPr>
              <a:t>。</a:t>
            </a:r>
            <a:endParaRPr sz="1550">
              <a:latin typeface="PMingLiU"/>
              <a:cs typeface="PMingLiU"/>
            </a:endParaRPr>
          </a:p>
          <a:p>
            <a:pPr marL="12700" marR="5080">
              <a:lnSpc>
                <a:spcPct val="101899"/>
              </a:lnSpc>
            </a:pPr>
            <a:r>
              <a:rPr dirty="0" sz="1550" spc="30">
                <a:latin typeface="PMingLiU"/>
                <a:cs typeface="PMingLiU"/>
              </a:rPr>
              <a:t>如果在某个判</a:t>
            </a:r>
            <a:r>
              <a:rPr dirty="0" sz="1550" spc="10">
                <a:latin typeface="PMingLiU"/>
                <a:cs typeface="PMingLiU"/>
              </a:rPr>
              <a:t>断</a:t>
            </a:r>
            <a:r>
              <a:rPr dirty="0" sz="1550" spc="30">
                <a:latin typeface="PMingLiU"/>
                <a:cs typeface="PMingLiU"/>
              </a:rPr>
              <a:t>上是</a:t>
            </a:r>
            <a:r>
              <a:rPr dirty="0" sz="1550" spc="55">
                <a:latin typeface="PMingLiU"/>
                <a:cs typeface="PMingLiU"/>
              </a:rPr>
              <a:t>True，</a:t>
            </a:r>
            <a:r>
              <a:rPr dirty="0" sz="1550" spc="10">
                <a:latin typeface="PMingLiU"/>
                <a:cs typeface="PMingLiU"/>
              </a:rPr>
              <a:t>把</a:t>
            </a:r>
            <a:r>
              <a:rPr dirty="0" sz="1550" spc="30">
                <a:latin typeface="PMingLiU"/>
                <a:cs typeface="PMingLiU"/>
              </a:rPr>
              <a:t>该判断</a:t>
            </a:r>
            <a:r>
              <a:rPr dirty="0" sz="1550" spc="10">
                <a:latin typeface="PMingLiU"/>
                <a:cs typeface="PMingLiU"/>
              </a:rPr>
              <a:t>对</a:t>
            </a:r>
            <a:r>
              <a:rPr dirty="0" sz="1550" spc="30">
                <a:latin typeface="PMingLiU"/>
                <a:cs typeface="PMingLiU"/>
              </a:rPr>
              <a:t>应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语</a:t>
            </a:r>
            <a:r>
              <a:rPr dirty="0" sz="1550" spc="10">
                <a:latin typeface="PMingLiU"/>
                <a:cs typeface="PMingLiU"/>
              </a:rPr>
              <a:t>句</a:t>
            </a:r>
            <a:r>
              <a:rPr dirty="0" sz="1550" spc="30">
                <a:latin typeface="PMingLiU"/>
                <a:cs typeface="PMingLiU"/>
              </a:rPr>
              <a:t>执行后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就</a:t>
            </a:r>
            <a:r>
              <a:rPr dirty="0" sz="1550" spc="10">
                <a:latin typeface="PMingLiU"/>
                <a:cs typeface="PMingLiU"/>
              </a:rPr>
              <a:t>忽</a:t>
            </a:r>
            <a:r>
              <a:rPr dirty="0" sz="1550" spc="30">
                <a:latin typeface="PMingLiU"/>
                <a:cs typeface="PMingLiU"/>
              </a:rPr>
              <a:t>略</a:t>
            </a:r>
            <a:r>
              <a:rPr dirty="0" sz="1550" spc="10">
                <a:latin typeface="PMingLiU"/>
                <a:cs typeface="PMingLiU"/>
              </a:rPr>
              <a:t>掉</a:t>
            </a:r>
            <a:r>
              <a:rPr dirty="0" sz="1550" spc="30">
                <a:latin typeface="PMingLiU"/>
                <a:cs typeface="PMingLiU"/>
              </a:rPr>
              <a:t>剩下的</a:t>
            </a:r>
            <a:r>
              <a:rPr dirty="0" sz="1550">
                <a:latin typeface="PMingLiU"/>
                <a:cs typeface="PMingLiU"/>
              </a:rPr>
              <a:t>elif</a:t>
            </a:r>
            <a:r>
              <a:rPr dirty="0" sz="1550" spc="30">
                <a:latin typeface="PMingLiU"/>
                <a:cs typeface="PMingLiU"/>
              </a:rPr>
              <a:t>和</a:t>
            </a:r>
            <a:r>
              <a:rPr dirty="0" sz="1550" spc="85">
                <a:latin typeface="PMingLiU"/>
                <a:cs typeface="PMingLiU"/>
              </a:rPr>
              <a:t>else</a:t>
            </a:r>
            <a:r>
              <a:rPr dirty="0" sz="1550" spc="30">
                <a:latin typeface="PMingLiU"/>
                <a:cs typeface="PMingLiU"/>
              </a:rPr>
              <a:t>。 所以，请测试</a:t>
            </a:r>
            <a:r>
              <a:rPr dirty="0" sz="1550" spc="10">
                <a:latin typeface="PMingLiU"/>
                <a:cs typeface="PMingLiU"/>
              </a:rPr>
              <a:t>并</a:t>
            </a:r>
            <a:r>
              <a:rPr dirty="0" sz="1550" spc="30">
                <a:latin typeface="PMingLiU"/>
                <a:cs typeface="PMingLiU"/>
              </a:rPr>
              <a:t>解释</a:t>
            </a:r>
            <a:r>
              <a:rPr dirty="0" sz="1550" spc="10">
                <a:latin typeface="PMingLiU"/>
                <a:cs typeface="PMingLiU"/>
              </a:rPr>
              <a:t>为</a:t>
            </a:r>
            <a:r>
              <a:rPr dirty="0" sz="1550" spc="30">
                <a:latin typeface="PMingLiU"/>
                <a:cs typeface="PMingLiU"/>
              </a:rPr>
              <a:t>什么下</a:t>
            </a:r>
            <a:r>
              <a:rPr dirty="0" sz="1550" spc="10">
                <a:latin typeface="PMingLiU"/>
                <a:cs typeface="PMingLiU"/>
              </a:rPr>
              <a:t>面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程</a:t>
            </a:r>
            <a:r>
              <a:rPr dirty="0" sz="1550" spc="30">
                <a:latin typeface="PMingLiU"/>
                <a:cs typeface="PMingLiU"/>
              </a:rPr>
              <a:t>序</a:t>
            </a:r>
            <a:r>
              <a:rPr dirty="0" sz="1550" spc="10">
                <a:latin typeface="PMingLiU"/>
                <a:cs typeface="PMingLiU"/>
              </a:rPr>
              <a:t>打</a:t>
            </a:r>
            <a:r>
              <a:rPr dirty="0" sz="1550" spc="30">
                <a:latin typeface="PMingLiU"/>
                <a:cs typeface="PMingLiU"/>
              </a:rPr>
              <a:t>印的是</a:t>
            </a:r>
            <a:r>
              <a:rPr dirty="0" sz="1550" spc="120">
                <a:latin typeface="PMingLiU"/>
                <a:cs typeface="PMingLiU"/>
              </a:rPr>
              <a:t>teenager：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550" spc="165">
                <a:latin typeface="PMingLiU"/>
                <a:cs typeface="PMingLiU"/>
              </a:rPr>
              <a:t>age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135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20</a:t>
            </a:r>
            <a:endParaRPr sz="1550">
              <a:latin typeface="PMingLiU"/>
              <a:cs typeface="PMingLiU"/>
            </a:endParaRPr>
          </a:p>
          <a:p>
            <a:pPr marL="228600" marR="5795010" indent="-216535">
              <a:lnSpc>
                <a:spcPts val="1900"/>
              </a:lnSpc>
              <a:spcBef>
                <a:spcPts val="50"/>
              </a:spcBef>
            </a:pPr>
            <a:r>
              <a:rPr dirty="0" sz="1550" spc="-35">
                <a:latin typeface="PMingLiU"/>
                <a:cs typeface="PMingLiU"/>
              </a:rPr>
              <a:t>if </a:t>
            </a:r>
            <a:r>
              <a:rPr dirty="0" sz="1550" spc="165">
                <a:latin typeface="PMingLiU"/>
                <a:cs typeface="PMingLiU"/>
              </a:rPr>
              <a:t>age </a:t>
            </a:r>
            <a:r>
              <a:rPr dirty="0" sz="1550" spc="225">
                <a:latin typeface="PMingLiU"/>
                <a:cs typeface="PMingLiU"/>
              </a:rPr>
              <a:t>&gt;= </a:t>
            </a:r>
            <a:r>
              <a:rPr dirty="0" sz="1550" spc="30">
                <a:latin typeface="PMingLiU"/>
                <a:cs typeface="PMingLiU"/>
              </a:rPr>
              <a:t>6:  </a:t>
            </a:r>
            <a:r>
              <a:rPr dirty="0" sz="1550" spc="185">
                <a:latin typeface="PMingLiU"/>
                <a:cs typeface="PMingLiU"/>
              </a:rPr>
              <a:t>p</a:t>
            </a:r>
            <a:r>
              <a:rPr dirty="0" sz="1550" spc="45">
                <a:latin typeface="PMingLiU"/>
                <a:cs typeface="PMingLiU"/>
              </a:rPr>
              <a:t>r</a:t>
            </a:r>
            <a:r>
              <a:rPr dirty="0" sz="1550" spc="-60">
                <a:latin typeface="PMingLiU"/>
                <a:cs typeface="PMingLiU"/>
              </a:rPr>
              <a:t>i</a:t>
            </a:r>
            <a:r>
              <a:rPr dirty="0" sz="1550" spc="155">
                <a:latin typeface="PMingLiU"/>
                <a:cs typeface="PMingLiU"/>
              </a:rPr>
              <a:t>n</a:t>
            </a:r>
            <a:r>
              <a:rPr dirty="0" sz="1550" spc="95">
                <a:latin typeface="PMingLiU"/>
                <a:cs typeface="PMingLiU"/>
              </a:rPr>
              <a:t>t</a:t>
            </a:r>
            <a:r>
              <a:rPr dirty="0" sz="1550" spc="-30">
                <a:latin typeface="PMingLiU"/>
                <a:cs typeface="PMingLiU"/>
              </a:rPr>
              <a:t>(</a:t>
            </a:r>
            <a:r>
              <a:rPr dirty="0" sz="1550" spc="80">
                <a:latin typeface="PMingLiU"/>
                <a:cs typeface="PMingLiU"/>
              </a:rPr>
              <a:t>'</a:t>
            </a:r>
            <a:r>
              <a:rPr dirty="0" sz="1550" spc="95">
                <a:latin typeface="PMingLiU"/>
                <a:cs typeface="PMingLiU"/>
              </a:rPr>
              <a:t>t</a:t>
            </a:r>
            <a:r>
              <a:rPr dirty="0" sz="1550" spc="160">
                <a:latin typeface="PMingLiU"/>
                <a:cs typeface="PMingLiU"/>
              </a:rPr>
              <a:t>e</a:t>
            </a:r>
            <a:r>
              <a:rPr dirty="0" sz="1550" spc="175">
                <a:latin typeface="PMingLiU"/>
                <a:cs typeface="PMingLiU"/>
              </a:rPr>
              <a:t>e</a:t>
            </a:r>
            <a:r>
              <a:rPr dirty="0" sz="1550" spc="120">
                <a:latin typeface="PMingLiU"/>
                <a:cs typeface="PMingLiU"/>
              </a:rPr>
              <a:t>n</a:t>
            </a:r>
            <a:r>
              <a:rPr dirty="0" sz="1550" spc="145">
                <a:latin typeface="PMingLiU"/>
                <a:cs typeface="PMingLiU"/>
              </a:rPr>
              <a:t>a</a:t>
            </a:r>
            <a:r>
              <a:rPr dirty="0" sz="1550" spc="185">
                <a:latin typeface="PMingLiU"/>
                <a:cs typeface="PMingLiU"/>
              </a:rPr>
              <a:t>g</a:t>
            </a:r>
            <a:r>
              <a:rPr dirty="0" sz="1550" spc="160">
                <a:latin typeface="PMingLiU"/>
                <a:cs typeface="PMingLiU"/>
              </a:rPr>
              <a:t>e</a:t>
            </a:r>
            <a:r>
              <a:rPr dirty="0" sz="1550" spc="45">
                <a:latin typeface="PMingLiU"/>
                <a:cs typeface="PMingLiU"/>
              </a:rPr>
              <a:t>r</a:t>
            </a:r>
            <a:r>
              <a:rPr dirty="0" sz="1550" spc="80">
                <a:latin typeface="PMingLiU"/>
                <a:cs typeface="PMingLiU"/>
              </a:rPr>
              <a:t>'</a:t>
            </a:r>
            <a:r>
              <a:rPr dirty="0" sz="1550" spc="-25">
                <a:latin typeface="PMingLiU"/>
                <a:cs typeface="PMingLiU"/>
              </a:rPr>
              <a:t>)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ts val="1820"/>
              </a:lnSpc>
            </a:pPr>
            <a:r>
              <a:rPr dirty="0" sz="1550" spc="10">
                <a:latin typeface="PMingLiU"/>
                <a:cs typeface="PMingLiU"/>
              </a:rPr>
              <a:t>elif </a:t>
            </a:r>
            <a:r>
              <a:rPr dirty="0" sz="1550" spc="160">
                <a:latin typeface="PMingLiU"/>
                <a:cs typeface="PMingLiU"/>
              </a:rPr>
              <a:t>age </a:t>
            </a:r>
            <a:r>
              <a:rPr dirty="0" sz="1550" spc="235">
                <a:latin typeface="PMingLiU"/>
                <a:cs typeface="PMingLiU"/>
              </a:rPr>
              <a:t>&gt;=</a:t>
            </a:r>
            <a:r>
              <a:rPr dirty="0" sz="1550" spc="-140">
                <a:latin typeface="PMingLiU"/>
                <a:cs typeface="PMingLiU"/>
              </a:rPr>
              <a:t> </a:t>
            </a:r>
            <a:r>
              <a:rPr dirty="0" sz="1550" spc="50">
                <a:latin typeface="PMingLiU"/>
                <a:cs typeface="PMingLiU"/>
              </a:rPr>
              <a:t>18:</a:t>
            </a:r>
            <a:endParaRPr sz="1550">
              <a:latin typeface="PMingLiU"/>
              <a:cs typeface="PMingLiU"/>
            </a:endParaRPr>
          </a:p>
          <a:p>
            <a:pPr marL="12700" marR="6127115" indent="215900">
              <a:lnSpc>
                <a:spcPct val="101899"/>
              </a:lnSpc>
            </a:pPr>
            <a:r>
              <a:rPr dirty="0" sz="1550" spc="185">
                <a:latin typeface="PMingLiU"/>
                <a:cs typeface="PMingLiU"/>
              </a:rPr>
              <a:t>p</a:t>
            </a:r>
            <a:r>
              <a:rPr dirty="0" sz="1550" spc="45">
                <a:latin typeface="PMingLiU"/>
                <a:cs typeface="PMingLiU"/>
              </a:rPr>
              <a:t>r</a:t>
            </a:r>
            <a:r>
              <a:rPr dirty="0" sz="1550" spc="-60">
                <a:latin typeface="PMingLiU"/>
                <a:cs typeface="PMingLiU"/>
              </a:rPr>
              <a:t>i</a:t>
            </a:r>
            <a:r>
              <a:rPr dirty="0" sz="1550" spc="155">
                <a:latin typeface="PMingLiU"/>
                <a:cs typeface="PMingLiU"/>
              </a:rPr>
              <a:t>n</a:t>
            </a:r>
            <a:r>
              <a:rPr dirty="0" sz="1550" spc="95">
                <a:latin typeface="PMingLiU"/>
                <a:cs typeface="PMingLiU"/>
              </a:rPr>
              <a:t>t</a:t>
            </a:r>
            <a:r>
              <a:rPr dirty="0" sz="1550" spc="-30">
                <a:latin typeface="PMingLiU"/>
                <a:cs typeface="PMingLiU"/>
              </a:rPr>
              <a:t>(</a:t>
            </a:r>
            <a:r>
              <a:rPr dirty="0" sz="1550" spc="80">
                <a:latin typeface="PMingLiU"/>
                <a:cs typeface="PMingLiU"/>
              </a:rPr>
              <a:t>'</a:t>
            </a:r>
            <a:r>
              <a:rPr dirty="0" sz="1550" spc="145">
                <a:latin typeface="PMingLiU"/>
                <a:cs typeface="PMingLiU"/>
              </a:rPr>
              <a:t>a</a:t>
            </a:r>
            <a:r>
              <a:rPr dirty="0" sz="1550" spc="185">
                <a:latin typeface="PMingLiU"/>
                <a:cs typeface="PMingLiU"/>
              </a:rPr>
              <a:t>d</a:t>
            </a:r>
            <a:r>
              <a:rPr dirty="0" sz="1550" spc="140">
                <a:latin typeface="PMingLiU"/>
                <a:cs typeface="PMingLiU"/>
              </a:rPr>
              <a:t>u</a:t>
            </a:r>
            <a:r>
              <a:rPr dirty="0" sz="1550" spc="-60">
                <a:latin typeface="PMingLiU"/>
                <a:cs typeface="PMingLiU"/>
              </a:rPr>
              <a:t>l</a:t>
            </a:r>
            <a:r>
              <a:rPr dirty="0" sz="1550" spc="95">
                <a:latin typeface="PMingLiU"/>
                <a:cs typeface="PMingLiU"/>
              </a:rPr>
              <a:t>t</a:t>
            </a:r>
            <a:r>
              <a:rPr dirty="0" sz="1550" spc="80">
                <a:latin typeface="PMingLiU"/>
                <a:cs typeface="PMingLiU"/>
              </a:rPr>
              <a:t>'</a:t>
            </a:r>
            <a:r>
              <a:rPr dirty="0" sz="1550" spc="-25">
                <a:latin typeface="PMingLiU"/>
                <a:cs typeface="PMingLiU"/>
              </a:rPr>
              <a:t>)  </a:t>
            </a:r>
            <a:r>
              <a:rPr dirty="0" sz="1550" spc="60">
                <a:latin typeface="PMingLiU"/>
                <a:cs typeface="PMingLiU"/>
              </a:rPr>
              <a:t>else:</a:t>
            </a:r>
            <a:endParaRPr sz="1550">
              <a:latin typeface="PMingLiU"/>
              <a:cs typeface="PMingLiU"/>
            </a:endParaRPr>
          </a:p>
          <a:p>
            <a:pPr marL="228600">
              <a:lnSpc>
                <a:spcPct val="100000"/>
              </a:lnSpc>
              <a:spcBef>
                <a:spcPts val="25"/>
              </a:spcBef>
            </a:pPr>
            <a:r>
              <a:rPr dirty="0" sz="1550" spc="55">
                <a:latin typeface="PMingLiU"/>
                <a:cs typeface="PMingLiU"/>
              </a:rPr>
              <a:t>print('kid')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21488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循环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3622675" cy="5060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循环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PMingLiU"/>
                <a:cs typeface="PMingLiU"/>
              </a:rPr>
              <a:t>要计算</a:t>
            </a:r>
            <a:r>
              <a:rPr dirty="0" sz="1550" spc="135">
                <a:latin typeface="PMingLiU"/>
                <a:cs typeface="PMingLiU"/>
              </a:rPr>
              <a:t>1+2+3，</a:t>
            </a:r>
            <a:r>
              <a:rPr dirty="0" sz="1550" spc="10">
                <a:latin typeface="PMingLiU"/>
                <a:cs typeface="PMingLiU"/>
              </a:rPr>
              <a:t>我</a:t>
            </a:r>
            <a:r>
              <a:rPr dirty="0" sz="1550" spc="30">
                <a:latin typeface="PMingLiU"/>
                <a:cs typeface="PMingLiU"/>
              </a:rPr>
              <a:t>们</a:t>
            </a:r>
            <a:r>
              <a:rPr dirty="0" sz="1550" spc="10">
                <a:latin typeface="PMingLiU"/>
                <a:cs typeface="PMingLiU"/>
              </a:rPr>
              <a:t>可</a:t>
            </a:r>
            <a:r>
              <a:rPr dirty="0" sz="1550" spc="30">
                <a:latin typeface="PMingLiU"/>
                <a:cs typeface="PMingLiU"/>
              </a:rPr>
              <a:t>以</a:t>
            </a:r>
            <a:r>
              <a:rPr dirty="0" sz="1550" spc="10">
                <a:latin typeface="PMingLiU"/>
                <a:cs typeface="PMingLiU"/>
              </a:rPr>
              <a:t>直</a:t>
            </a:r>
            <a:r>
              <a:rPr dirty="0" sz="1550" spc="30">
                <a:latin typeface="PMingLiU"/>
                <a:cs typeface="PMingLiU"/>
              </a:rPr>
              <a:t>接写表</a:t>
            </a:r>
            <a:r>
              <a:rPr dirty="0" sz="1550" spc="10">
                <a:latin typeface="PMingLiU"/>
                <a:cs typeface="PMingLiU"/>
              </a:rPr>
              <a:t>达</a:t>
            </a:r>
            <a:r>
              <a:rPr dirty="0" sz="1550" spc="30">
                <a:latin typeface="PMingLiU"/>
                <a:cs typeface="PMingLiU"/>
              </a:rPr>
              <a:t>式：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8957" y="4138640"/>
            <a:ext cx="6044565" cy="9880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PMingLiU"/>
                <a:cs typeface="PMingLiU"/>
              </a:rPr>
              <a:t>要计算</a:t>
            </a:r>
            <a:r>
              <a:rPr dirty="0" sz="1550" spc="105">
                <a:latin typeface="PMingLiU"/>
                <a:cs typeface="PMingLiU"/>
              </a:rPr>
              <a:t>1+2+3+...+10，</a:t>
            </a:r>
            <a:r>
              <a:rPr dirty="0" sz="1550" spc="30">
                <a:latin typeface="PMingLiU"/>
                <a:cs typeface="PMingLiU"/>
              </a:rPr>
              <a:t>勉强也</a:t>
            </a:r>
            <a:r>
              <a:rPr dirty="0" sz="1550" spc="10">
                <a:latin typeface="PMingLiU"/>
                <a:cs typeface="PMingLiU"/>
              </a:rPr>
              <a:t>能</a:t>
            </a:r>
            <a:r>
              <a:rPr dirty="0" sz="1550" spc="30">
                <a:latin typeface="PMingLiU"/>
                <a:cs typeface="PMingLiU"/>
              </a:rPr>
              <a:t>写</a:t>
            </a:r>
            <a:r>
              <a:rPr dirty="0" sz="1550" spc="10">
                <a:latin typeface="PMingLiU"/>
                <a:cs typeface="PMingLiU"/>
              </a:rPr>
              <a:t>出</a:t>
            </a:r>
            <a:r>
              <a:rPr dirty="0" sz="1550" spc="30">
                <a:latin typeface="PMingLiU"/>
                <a:cs typeface="PMingLiU"/>
              </a:rPr>
              <a:t>来。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PMingLiU"/>
                <a:cs typeface="PMingLiU"/>
              </a:rPr>
              <a:t>但是，要计算</a:t>
            </a:r>
            <a:r>
              <a:rPr dirty="0" sz="1550" spc="105">
                <a:latin typeface="PMingLiU"/>
                <a:cs typeface="PMingLiU"/>
              </a:rPr>
              <a:t>1+2+3+...+10000，</a:t>
            </a:r>
            <a:r>
              <a:rPr dirty="0" sz="1550" spc="30">
                <a:latin typeface="PMingLiU"/>
                <a:cs typeface="PMingLiU"/>
              </a:rPr>
              <a:t>直接写</a:t>
            </a:r>
            <a:r>
              <a:rPr dirty="0" sz="1550" spc="10">
                <a:latin typeface="PMingLiU"/>
                <a:cs typeface="PMingLiU"/>
              </a:rPr>
              <a:t>表</a:t>
            </a:r>
            <a:r>
              <a:rPr dirty="0" sz="1550" spc="30">
                <a:latin typeface="PMingLiU"/>
                <a:cs typeface="PMingLiU"/>
              </a:rPr>
              <a:t>达</a:t>
            </a:r>
            <a:r>
              <a:rPr dirty="0" sz="1550" spc="10">
                <a:latin typeface="PMingLiU"/>
                <a:cs typeface="PMingLiU"/>
              </a:rPr>
              <a:t>式</a:t>
            </a:r>
            <a:r>
              <a:rPr dirty="0" sz="1550" spc="30">
                <a:latin typeface="PMingLiU"/>
                <a:cs typeface="PMingLiU"/>
              </a:rPr>
              <a:t>就</a:t>
            </a:r>
            <a:r>
              <a:rPr dirty="0" sz="1550" spc="10">
                <a:latin typeface="PMingLiU"/>
                <a:cs typeface="PMingLiU"/>
              </a:rPr>
              <a:t>不</a:t>
            </a:r>
            <a:r>
              <a:rPr dirty="0" sz="1550" spc="30">
                <a:latin typeface="PMingLiU"/>
                <a:cs typeface="PMingLiU"/>
              </a:rPr>
              <a:t>可</a:t>
            </a:r>
            <a:r>
              <a:rPr dirty="0" sz="1550" spc="10">
                <a:latin typeface="PMingLiU"/>
                <a:cs typeface="PMingLiU"/>
              </a:rPr>
              <a:t>能</a:t>
            </a:r>
            <a:r>
              <a:rPr dirty="0" sz="1550" spc="30">
                <a:latin typeface="PMingLiU"/>
                <a:cs typeface="PMingLiU"/>
              </a:rPr>
              <a:t>了。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30">
                <a:latin typeface="PMingLiU"/>
                <a:cs typeface="PMingLiU"/>
              </a:rPr>
              <a:t>为了让计算机</a:t>
            </a:r>
            <a:r>
              <a:rPr dirty="0" sz="1550" spc="10">
                <a:latin typeface="PMingLiU"/>
                <a:cs typeface="PMingLiU"/>
              </a:rPr>
              <a:t>能</a:t>
            </a:r>
            <a:r>
              <a:rPr dirty="0" sz="1550" spc="30">
                <a:latin typeface="PMingLiU"/>
                <a:cs typeface="PMingLiU"/>
              </a:rPr>
              <a:t>计算</a:t>
            </a:r>
            <a:r>
              <a:rPr dirty="0" sz="1550" spc="10">
                <a:latin typeface="PMingLiU"/>
                <a:cs typeface="PMingLiU"/>
              </a:rPr>
              <a:t>成</a:t>
            </a:r>
            <a:r>
              <a:rPr dirty="0" sz="1550" spc="30">
                <a:latin typeface="PMingLiU"/>
                <a:cs typeface="PMingLiU"/>
              </a:rPr>
              <a:t>千上万</a:t>
            </a:r>
            <a:r>
              <a:rPr dirty="0" sz="1550" spc="10">
                <a:latin typeface="PMingLiU"/>
                <a:cs typeface="PMingLiU"/>
              </a:rPr>
              <a:t>次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重</a:t>
            </a:r>
            <a:r>
              <a:rPr dirty="0" sz="1550" spc="30">
                <a:latin typeface="PMingLiU"/>
                <a:cs typeface="PMingLiU"/>
              </a:rPr>
              <a:t>复</a:t>
            </a:r>
            <a:r>
              <a:rPr dirty="0" sz="1550" spc="10">
                <a:latin typeface="PMingLiU"/>
                <a:cs typeface="PMingLiU"/>
              </a:rPr>
              <a:t>运</a:t>
            </a:r>
            <a:r>
              <a:rPr dirty="0" sz="1550" spc="30">
                <a:latin typeface="PMingLiU"/>
                <a:cs typeface="PMingLiU"/>
              </a:rPr>
              <a:t>算，我</a:t>
            </a:r>
            <a:r>
              <a:rPr dirty="0" sz="1550" spc="10">
                <a:latin typeface="PMingLiU"/>
                <a:cs typeface="PMingLiU"/>
              </a:rPr>
              <a:t>们</a:t>
            </a:r>
            <a:r>
              <a:rPr dirty="0" sz="1550" spc="30">
                <a:latin typeface="PMingLiU"/>
                <a:cs typeface="PMingLiU"/>
              </a:rPr>
              <a:t>就</a:t>
            </a:r>
            <a:r>
              <a:rPr dirty="0" sz="1550" spc="10">
                <a:latin typeface="PMingLiU"/>
                <a:cs typeface="PMingLiU"/>
              </a:rPr>
              <a:t>需</a:t>
            </a:r>
            <a:r>
              <a:rPr dirty="0" sz="1550" spc="30">
                <a:latin typeface="PMingLiU"/>
                <a:cs typeface="PMingLiU"/>
              </a:rPr>
              <a:t>要</a:t>
            </a:r>
            <a:r>
              <a:rPr dirty="0" sz="1550" spc="10">
                <a:latin typeface="PMingLiU"/>
                <a:cs typeface="PMingLiU"/>
              </a:rPr>
              <a:t>循</a:t>
            </a:r>
            <a:r>
              <a:rPr dirty="0" sz="1550" spc="30">
                <a:latin typeface="PMingLiU"/>
                <a:cs typeface="PMingLiU"/>
              </a:rPr>
              <a:t>环语句。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02436" y="2671572"/>
            <a:ext cx="4945380" cy="13609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21488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循环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6243955" cy="5060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125">
                <a:latin typeface="PMingLiU"/>
                <a:cs typeface="PMingLiU"/>
              </a:rPr>
              <a:t>for</a:t>
            </a:r>
            <a:r>
              <a:rPr dirty="0" sz="1550" spc="30">
                <a:latin typeface="PMingLiU"/>
                <a:cs typeface="PMingLiU"/>
              </a:rPr>
              <a:t>循环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PMingLiU"/>
                <a:cs typeface="PMingLiU"/>
              </a:rPr>
              <a:t>一种是</a:t>
            </a:r>
            <a:r>
              <a:rPr dirty="0" sz="1550" spc="25">
                <a:latin typeface="PMingLiU"/>
                <a:cs typeface="PMingLiU"/>
              </a:rPr>
              <a:t>for...in</a:t>
            </a:r>
            <a:r>
              <a:rPr dirty="0" sz="1550" spc="30">
                <a:latin typeface="PMingLiU"/>
                <a:cs typeface="PMingLiU"/>
              </a:rPr>
              <a:t>循环，</a:t>
            </a:r>
            <a:r>
              <a:rPr dirty="0" sz="1550" spc="10">
                <a:latin typeface="PMingLiU"/>
                <a:cs typeface="PMingLiU"/>
              </a:rPr>
              <a:t>依</a:t>
            </a:r>
            <a:r>
              <a:rPr dirty="0" sz="1550" spc="30">
                <a:latin typeface="PMingLiU"/>
                <a:cs typeface="PMingLiU"/>
              </a:rPr>
              <a:t>次</a:t>
            </a:r>
            <a:r>
              <a:rPr dirty="0" sz="1550" spc="10">
                <a:latin typeface="PMingLiU"/>
                <a:cs typeface="PMingLiU"/>
              </a:rPr>
              <a:t>把</a:t>
            </a:r>
            <a:r>
              <a:rPr dirty="0" sz="1550" spc="20">
                <a:latin typeface="PMingLiU"/>
                <a:cs typeface="PMingLiU"/>
              </a:rPr>
              <a:t>list</a:t>
            </a:r>
            <a:r>
              <a:rPr dirty="0" sz="1550" spc="10">
                <a:latin typeface="PMingLiU"/>
                <a:cs typeface="PMingLiU"/>
              </a:rPr>
              <a:t>或</a:t>
            </a:r>
            <a:r>
              <a:rPr dirty="0" sz="1550" spc="100">
                <a:latin typeface="PMingLiU"/>
                <a:cs typeface="PMingLiU"/>
              </a:rPr>
              <a:t>tuple</a:t>
            </a:r>
            <a:r>
              <a:rPr dirty="0" sz="1550" spc="30">
                <a:latin typeface="PMingLiU"/>
                <a:cs typeface="PMingLiU"/>
              </a:rPr>
              <a:t>中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每个元</a:t>
            </a:r>
            <a:r>
              <a:rPr dirty="0" sz="1550" spc="10">
                <a:latin typeface="PMingLiU"/>
                <a:cs typeface="PMingLiU"/>
              </a:rPr>
              <a:t>素</a:t>
            </a:r>
            <a:r>
              <a:rPr dirty="0" sz="1550" spc="30">
                <a:latin typeface="PMingLiU"/>
                <a:cs typeface="PMingLiU"/>
              </a:rPr>
              <a:t>迭</a:t>
            </a:r>
            <a:r>
              <a:rPr dirty="0" sz="1550" spc="10">
                <a:latin typeface="PMingLiU"/>
                <a:cs typeface="PMingLiU"/>
              </a:rPr>
              <a:t>代</a:t>
            </a:r>
            <a:r>
              <a:rPr dirty="0" sz="1550" spc="30">
                <a:latin typeface="PMingLiU"/>
                <a:cs typeface="PMingLiU"/>
              </a:rPr>
              <a:t>出</a:t>
            </a:r>
            <a:r>
              <a:rPr dirty="0" sz="1550" spc="10">
                <a:latin typeface="PMingLiU"/>
                <a:cs typeface="PMingLiU"/>
              </a:rPr>
              <a:t>来</a:t>
            </a:r>
            <a:r>
              <a:rPr dirty="0" sz="1550" spc="30">
                <a:latin typeface="PMingLiU"/>
                <a:cs typeface="PMingLiU"/>
              </a:rPr>
              <a:t>，看例</a:t>
            </a:r>
            <a:r>
              <a:rPr dirty="0" sz="1550" spc="10">
                <a:latin typeface="PMingLiU"/>
                <a:cs typeface="PMingLiU"/>
              </a:rPr>
              <a:t>子</a:t>
            </a:r>
            <a:r>
              <a:rPr dirty="0" sz="1550" spc="30">
                <a:latin typeface="PMingLiU"/>
                <a:cs typeface="PMingLiU"/>
              </a:rPr>
              <a:t>：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49798" y="4220954"/>
            <a:ext cx="4403090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PMingLiU"/>
                <a:cs typeface="PMingLiU"/>
              </a:rPr>
              <a:t>执行这段代码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会依</a:t>
            </a:r>
            <a:r>
              <a:rPr dirty="0" sz="1550" spc="10">
                <a:latin typeface="PMingLiU"/>
                <a:cs typeface="PMingLiU"/>
              </a:rPr>
              <a:t>次</a:t>
            </a:r>
            <a:r>
              <a:rPr dirty="0" sz="1550" spc="30">
                <a:latin typeface="PMingLiU"/>
                <a:cs typeface="PMingLiU"/>
              </a:rPr>
              <a:t>打印</a:t>
            </a:r>
            <a:r>
              <a:rPr dirty="0" sz="1550" spc="140">
                <a:latin typeface="PMingLiU"/>
                <a:cs typeface="PMingLiU"/>
              </a:rPr>
              <a:t>names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每一个</a:t>
            </a:r>
            <a:r>
              <a:rPr dirty="0" sz="1550" spc="10">
                <a:latin typeface="PMingLiU"/>
                <a:cs typeface="PMingLiU"/>
              </a:rPr>
              <a:t>元</a:t>
            </a:r>
            <a:r>
              <a:rPr dirty="0" sz="1550" spc="30">
                <a:latin typeface="PMingLiU"/>
                <a:cs typeface="PMingLiU"/>
              </a:rPr>
              <a:t>素：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81683" y="2651760"/>
            <a:ext cx="6348983" cy="15544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81683" y="4587240"/>
            <a:ext cx="6348983" cy="177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21488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循环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7639684" cy="24314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125">
                <a:latin typeface="PMingLiU"/>
                <a:cs typeface="PMingLiU"/>
              </a:rPr>
              <a:t>for</a:t>
            </a:r>
            <a:r>
              <a:rPr dirty="0" sz="1550" spc="30">
                <a:latin typeface="PMingLiU"/>
                <a:cs typeface="PMingLiU"/>
              </a:rPr>
              <a:t>循环</a:t>
            </a:r>
            <a:endParaRPr sz="1550">
              <a:latin typeface="PMingLiU"/>
              <a:cs typeface="PMingLiU"/>
            </a:endParaRPr>
          </a:p>
          <a:p>
            <a:pPr marL="12700" marR="1825625">
              <a:lnSpc>
                <a:spcPts val="1900"/>
              </a:lnSpc>
              <a:spcBef>
                <a:spcPts val="55"/>
              </a:spcBef>
            </a:pPr>
            <a:r>
              <a:rPr dirty="0" sz="1550" spc="30">
                <a:latin typeface="PMingLiU"/>
                <a:cs typeface="PMingLiU"/>
              </a:rPr>
              <a:t>再比如我们想</a:t>
            </a:r>
            <a:r>
              <a:rPr dirty="0" sz="1550" spc="10">
                <a:latin typeface="PMingLiU"/>
                <a:cs typeface="PMingLiU"/>
              </a:rPr>
              <a:t>计</a:t>
            </a:r>
            <a:r>
              <a:rPr dirty="0" sz="1550" spc="30">
                <a:latin typeface="PMingLiU"/>
                <a:cs typeface="PMingLiU"/>
              </a:rPr>
              <a:t>算</a:t>
            </a:r>
            <a:r>
              <a:rPr dirty="0" sz="1550" spc="155">
                <a:latin typeface="PMingLiU"/>
                <a:cs typeface="PMingLiU"/>
              </a:rPr>
              <a:t>1-10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整</a:t>
            </a:r>
            <a:r>
              <a:rPr dirty="0" sz="1550" spc="10">
                <a:latin typeface="PMingLiU"/>
                <a:cs typeface="PMingLiU"/>
              </a:rPr>
              <a:t>数</a:t>
            </a:r>
            <a:r>
              <a:rPr dirty="0" sz="1550" spc="30">
                <a:latin typeface="PMingLiU"/>
                <a:cs typeface="PMingLiU"/>
              </a:rPr>
              <a:t>之和，</a:t>
            </a:r>
            <a:r>
              <a:rPr dirty="0" sz="1550" spc="10">
                <a:latin typeface="PMingLiU"/>
                <a:cs typeface="PMingLiU"/>
              </a:rPr>
              <a:t>可</a:t>
            </a:r>
            <a:r>
              <a:rPr dirty="0" sz="1550" spc="30">
                <a:latin typeface="PMingLiU"/>
                <a:cs typeface="PMingLiU"/>
              </a:rPr>
              <a:t>以</a:t>
            </a:r>
            <a:r>
              <a:rPr dirty="0" sz="1550" spc="10">
                <a:latin typeface="PMingLiU"/>
                <a:cs typeface="PMingLiU"/>
              </a:rPr>
              <a:t>用</a:t>
            </a:r>
            <a:r>
              <a:rPr dirty="0" sz="1550" spc="30">
                <a:latin typeface="PMingLiU"/>
                <a:cs typeface="PMingLiU"/>
              </a:rPr>
              <a:t>一</a:t>
            </a:r>
            <a:r>
              <a:rPr dirty="0" sz="1550" spc="10">
                <a:latin typeface="PMingLiU"/>
                <a:cs typeface="PMingLiU"/>
              </a:rPr>
              <a:t>个</a:t>
            </a:r>
            <a:r>
              <a:rPr dirty="0" sz="1550" spc="135">
                <a:latin typeface="PMingLiU"/>
                <a:cs typeface="PMingLiU"/>
              </a:rPr>
              <a:t>sum</a:t>
            </a:r>
            <a:r>
              <a:rPr dirty="0" sz="1550" spc="10">
                <a:latin typeface="PMingLiU"/>
                <a:cs typeface="PMingLiU"/>
              </a:rPr>
              <a:t>变</a:t>
            </a:r>
            <a:r>
              <a:rPr dirty="0" sz="1550" spc="30">
                <a:latin typeface="PMingLiU"/>
                <a:cs typeface="PMingLiU"/>
              </a:rPr>
              <a:t>量</a:t>
            </a:r>
            <a:r>
              <a:rPr dirty="0" sz="1550" spc="10">
                <a:latin typeface="PMingLiU"/>
                <a:cs typeface="PMingLiU"/>
              </a:rPr>
              <a:t>做</a:t>
            </a:r>
            <a:r>
              <a:rPr dirty="0" sz="1550" spc="30">
                <a:latin typeface="PMingLiU"/>
                <a:cs typeface="PMingLiU"/>
              </a:rPr>
              <a:t>累加：  </a:t>
            </a:r>
            <a:r>
              <a:rPr dirty="0" sz="1550" spc="140">
                <a:latin typeface="PMingLiU"/>
                <a:cs typeface="PMingLiU"/>
              </a:rPr>
              <a:t>sum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125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0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ts val="1820"/>
              </a:lnSpc>
            </a:pPr>
            <a:r>
              <a:rPr dirty="0" sz="1550" spc="65">
                <a:latin typeface="PMingLiU"/>
                <a:cs typeface="PMingLiU"/>
              </a:rPr>
              <a:t>for </a:t>
            </a:r>
            <a:r>
              <a:rPr dirty="0" sz="1550" spc="-35">
                <a:latin typeface="PMingLiU"/>
                <a:cs typeface="PMingLiU"/>
              </a:rPr>
              <a:t>x </a:t>
            </a:r>
            <a:r>
              <a:rPr dirty="0" sz="1550" spc="50">
                <a:latin typeface="PMingLiU"/>
                <a:cs typeface="PMingLiU"/>
              </a:rPr>
              <a:t>in </a:t>
            </a:r>
            <a:r>
              <a:rPr dirty="0" sz="1550" spc="25">
                <a:latin typeface="PMingLiU"/>
                <a:cs typeface="PMingLiU"/>
              </a:rPr>
              <a:t>[1, </a:t>
            </a:r>
            <a:r>
              <a:rPr dirty="0" sz="1550" spc="45">
                <a:latin typeface="PMingLiU"/>
                <a:cs typeface="PMingLiU"/>
              </a:rPr>
              <a:t>2, 3, 4, 5, 6, 7, 8, 9,</a:t>
            </a:r>
            <a:r>
              <a:rPr dirty="0" sz="1550" spc="-235">
                <a:latin typeface="PMingLiU"/>
                <a:cs typeface="PMingLiU"/>
              </a:rPr>
              <a:t> </a:t>
            </a:r>
            <a:r>
              <a:rPr dirty="0" sz="1550" spc="35">
                <a:latin typeface="PMingLiU"/>
                <a:cs typeface="PMingLiU"/>
              </a:rPr>
              <a:t>10]:</a:t>
            </a:r>
            <a:endParaRPr sz="1550">
              <a:latin typeface="PMingLiU"/>
              <a:cs typeface="PMingLiU"/>
            </a:endParaRPr>
          </a:p>
          <a:p>
            <a:pPr marL="12700" marR="6109335" indent="215900">
              <a:lnSpc>
                <a:spcPct val="101899"/>
              </a:lnSpc>
              <a:spcBef>
                <a:spcPts val="5"/>
              </a:spcBef>
            </a:pPr>
            <a:r>
              <a:rPr dirty="0" sz="1550" spc="140">
                <a:latin typeface="PMingLiU"/>
                <a:cs typeface="PMingLiU"/>
              </a:rPr>
              <a:t>sum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140">
                <a:latin typeface="PMingLiU"/>
                <a:cs typeface="PMingLiU"/>
              </a:rPr>
              <a:t>sum</a:t>
            </a:r>
            <a:r>
              <a:rPr dirty="0" sz="1550" spc="-15">
                <a:latin typeface="PMingLiU"/>
                <a:cs typeface="PMingLiU"/>
              </a:rPr>
              <a:t> </a:t>
            </a:r>
            <a:r>
              <a:rPr dirty="0" sz="1550" spc="229">
                <a:latin typeface="PMingLiU"/>
                <a:cs typeface="PMingLiU"/>
              </a:rPr>
              <a:t>+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-35">
                <a:latin typeface="PMingLiU"/>
                <a:cs typeface="PMingLiU"/>
              </a:rPr>
              <a:t>x  </a:t>
            </a:r>
            <a:r>
              <a:rPr dirty="0" sz="1550" spc="80">
                <a:latin typeface="PMingLiU"/>
                <a:cs typeface="PMingLiU"/>
              </a:rPr>
              <a:t>print(sum)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550" spc="30">
                <a:latin typeface="PMingLiU"/>
                <a:cs typeface="PMingLiU"/>
              </a:rPr>
              <a:t>如果要计算</a:t>
            </a:r>
            <a:r>
              <a:rPr dirty="0" sz="1550" spc="145">
                <a:latin typeface="PMingLiU"/>
                <a:cs typeface="PMingLiU"/>
              </a:rPr>
              <a:t>1-100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整</a:t>
            </a:r>
            <a:r>
              <a:rPr dirty="0" sz="1550" spc="10">
                <a:latin typeface="PMingLiU"/>
                <a:cs typeface="PMingLiU"/>
              </a:rPr>
              <a:t>数</a:t>
            </a:r>
            <a:r>
              <a:rPr dirty="0" sz="1550" spc="30">
                <a:latin typeface="PMingLiU"/>
                <a:cs typeface="PMingLiU"/>
              </a:rPr>
              <a:t>之</a:t>
            </a:r>
            <a:r>
              <a:rPr dirty="0" sz="1550" spc="10">
                <a:latin typeface="PMingLiU"/>
                <a:cs typeface="PMingLiU"/>
              </a:rPr>
              <a:t>和</a:t>
            </a:r>
            <a:r>
              <a:rPr dirty="0" sz="1550" spc="30">
                <a:latin typeface="PMingLiU"/>
                <a:cs typeface="PMingLiU"/>
              </a:rPr>
              <a:t>，从</a:t>
            </a:r>
            <a:r>
              <a:rPr dirty="0" sz="1550" spc="110">
                <a:latin typeface="PMingLiU"/>
                <a:cs typeface="PMingLiU"/>
              </a:rPr>
              <a:t>1</a:t>
            </a:r>
            <a:r>
              <a:rPr dirty="0" sz="1550" spc="10">
                <a:latin typeface="PMingLiU"/>
                <a:cs typeface="PMingLiU"/>
              </a:rPr>
              <a:t>写</a:t>
            </a:r>
            <a:r>
              <a:rPr dirty="0" sz="1550" spc="30">
                <a:latin typeface="PMingLiU"/>
                <a:cs typeface="PMingLiU"/>
              </a:rPr>
              <a:t>到</a:t>
            </a:r>
            <a:r>
              <a:rPr dirty="0" sz="1550" spc="100">
                <a:latin typeface="PMingLiU"/>
                <a:cs typeface="PMingLiU"/>
              </a:rPr>
              <a:t>100</a:t>
            </a:r>
            <a:r>
              <a:rPr dirty="0" sz="1550" spc="30">
                <a:latin typeface="PMingLiU"/>
                <a:cs typeface="PMingLiU"/>
              </a:rPr>
              <a:t>有点</a:t>
            </a:r>
            <a:r>
              <a:rPr dirty="0" sz="1550" spc="10">
                <a:latin typeface="PMingLiU"/>
                <a:cs typeface="PMingLiU"/>
              </a:rPr>
              <a:t>困</a:t>
            </a:r>
            <a:r>
              <a:rPr dirty="0" sz="1550" spc="30">
                <a:latin typeface="PMingLiU"/>
                <a:cs typeface="PMingLiU"/>
              </a:rPr>
              <a:t>难，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</a:pPr>
            <a:endParaRPr sz="1650">
              <a:latin typeface="Times New Roman"/>
              <a:cs typeface="Times New Roman"/>
            </a:endParaRPr>
          </a:p>
          <a:p>
            <a:pPr marL="12700" marR="5080">
              <a:lnSpc>
                <a:spcPct val="101899"/>
              </a:lnSpc>
            </a:pPr>
            <a:r>
              <a:rPr dirty="0" sz="1550" spc="100">
                <a:latin typeface="PMingLiU"/>
                <a:cs typeface="PMingLiU"/>
              </a:rPr>
              <a:t>Python</a:t>
            </a:r>
            <a:r>
              <a:rPr dirty="0" sz="1550" spc="10">
                <a:latin typeface="PMingLiU"/>
                <a:cs typeface="PMingLiU"/>
              </a:rPr>
              <a:t>提</a:t>
            </a:r>
            <a:r>
              <a:rPr dirty="0" sz="1550" spc="30">
                <a:latin typeface="PMingLiU"/>
                <a:cs typeface="PMingLiU"/>
              </a:rPr>
              <a:t>供</a:t>
            </a:r>
            <a:r>
              <a:rPr dirty="0" sz="1550" spc="10">
                <a:latin typeface="PMingLiU"/>
                <a:cs typeface="PMingLiU"/>
              </a:rPr>
              <a:t>一</a:t>
            </a:r>
            <a:r>
              <a:rPr dirty="0" sz="1550" spc="30">
                <a:latin typeface="PMingLiU"/>
                <a:cs typeface="PMingLiU"/>
              </a:rPr>
              <a:t>个</a:t>
            </a:r>
            <a:r>
              <a:rPr dirty="0" sz="1550" spc="85">
                <a:latin typeface="PMingLiU"/>
                <a:cs typeface="PMingLiU"/>
              </a:rPr>
              <a:t>range()</a:t>
            </a:r>
            <a:r>
              <a:rPr dirty="0" sz="1550" spc="30">
                <a:latin typeface="PMingLiU"/>
                <a:cs typeface="PMingLiU"/>
              </a:rPr>
              <a:t>函</a:t>
            </a:r>
            <a:r>
              <a:rPr dirty="0" sz="1550" spc="10">
                <a:latin typeface="PMingLiU"/>
                <a:cs typeface="PMingLiU"/>
              </a:rPr>
              <a:t>数</a:t>
            </a:r>
            <a:r>
              <a:rPr dirty="0" sz="1550" spc="30">
                <a:latin typeface="PMingLiU"/>
                <a:cs typeface="PMingLiU"/>
              </a:rPr>
              <a:t>，可</a:t>
            </a:r>
            <a:r>
              <a:rPr dirty="0" sz="1550" spc="10">
                <a:latin typeface="PMingLiU"/>
                <a:cs typeface="PMingLiU"/>
              </a:rPr>
              <a:t>以</a:t>
            </a:r>
            <a:r>
              <a:rPr dirty="0" sz="1550" spc="30">
                <a:latin typeface="PMingLiU"/>
                <a:cs typeface="PMingLiU"/>
              </a:rPr>
              <a:t>生</a:t>
            </a:r>
            <a:r>
              <a:rPr dirty="0" sz="1550" spc="10">
                <a:latin typeface="PMingLiU"/>
                <a:cs typeface="PMingLiU"/>
              </a:rPr>
              <a:t>成</a:t>
            </a:r>
            <a:r>
              <a:rPr dirty="0" sz="1550" spc="30">
                <a:latin typeface="PMingLiU"/>
                <a:cs typeface="PMingLiU"/>
              </a:rPr>
              <a:t>一</a:t>
            </a:r>
            <a:r>
              <a:rPr dirty="0" sz="1550" spc="10">
                <a:latin typeface="PMingLiU"/>
                <a:cs typeface="PMingLiU"/>
              </a:rPr>
              <a:t>个</a:t>
            </a:r>
            <a:r>
              <a:rPr dirty="0" sz="1550" spc="30">
                <a:latin typeface="PMingLiU"/>
                <a:cs typeface="PMingLiU"/>
              </a:rPr>
              <a:t>整</a:t>
            </a:r>
            <a:r>
              <a:rPr dirty="0" sz="1550" spc="10">
                <a:latin typeface="PMingLiU"/>
                <a:cs typeface="PMingLiU"/>
              </a:rPr>
              <a:t>数</a:t>
            </a:r>
            <a:r>
              <a:rPr dirty="0" sz="1550" spc="30">
                <a:latin typeface="PMingLiU"/>
                <a:cs typeface="PMingLiU"/>
              </a:rPr>
              <a:t>序列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再</a:t>
            </a:r>
            <a:r>
              <a:rPr dirty="0" sz="1550" spc="10">
                <a:latin typeface="PMingLiU"/>
                <a:cs typeface="PMingLiU"/>
              </a:rPr>
              <a:t>通</a:t>
            </a:r>
            <a:r>
              <a:rPr dirty="0" sz="1550" spc="30">
                <a:latin typeface="PMingLiU"/>
                <a:cs typeface="PMingLiU"/>
              </a:rPr>
              <a:t>过</a:t>
            </a:r>
            <a:r>
              <a:rPr dirty="0" sz="1550">
                <a:latin typeface="PMingLiU"/>
                <a:cs typeface="PMingLiU"/>
              </a:rPr>
              <a:t>list()</a:t>
            </a:r>
            <a:r>
              <a:rPr dirty="0" sz="1550" spc="10">
                <a:latin typeface="PMingLiU"/>
                <a:cs typeface="PMingLiU"/>
              </a:rPr>
              <a:t>函</a:t>
            </a:r>
            <a:r>
              <a:rPr dirty="0" sz="1550" spc="30">
                <a:latin typeface="PMingLiU"/>
                <a:cs typeface="PMingLiU"/>
              </a:rPr>
              <a:t>数可以</a:t>
            </a:r>
            <a:r>
              <a:rPr dirty="0" sz="1550" spc="10">
                <a:latin typeface="PMingLiU"/>
                <a:cs typeface="PMingLiU"/>
              </a:rPr>
              <a:t>转</a:t>
            </a:r>
            <a:r>
              <a:rPr dirty="0" sz="1550" spc="30">
                <a:latin typeface="PMingLiU"/>
                <a:cs typeface="PMingLiU"/>
              </a:rPr>
              <a:t>换</a:t>
            </a:r>
            <a:r>
              <a:rPr dirty="0" sz="1550" spc="10">
                <a:latin typeface="PMingLiU"/>
                <a:cs typeface="PMingLiU"/>
              </a:rPr>
              <a:t>为</a:t>
            </a:r>
            <a:r>
              <a:rPr dirty="0" sz="1550" spc="15">
                <a:latin typeface="PMingLiU"/>
                <a:cs typeface="PMingLiU"/>
              </a:rPr>
              <a:t>list</a:t>
            </a:r>
            <a:r>
              <a:rPr dirty="0" sz="1550" spc="30">
                <a:latin typeface="PMingLiU"/>
                <a:cs typeface="PMingLiU"/>
              </a:rPr>
              <a:t>。 比如</a:t>
            </a:r>
            <a:r>
              <a:rPr dirty="0" sz="1550" spc="90">
                <a:latin typeface="PMingLiU"/>
                <a:cs typeface="PMingLiU"/>
              </a:rPr>
              <a:t>range(5)</a:t>
            </a:r>
            <a:r>
              <a:rPr dirty="0" sz="1550" spc="30">
                <a:latin typeface="PMingLiU"/>
                <a:cs typeface="PMingLiU"/>
              </a:rPr>
              <a:t>生</a:t>
            </a:r>
            <a:r>
              <a:rPr dirty="0" sz="1550" spc="10">
                <a:latin typeface="PMingLiU"/>
                <a:cs typeface="PMingLiU"/>
              </a:rPr>
              <a:t>成</a:t>
            </a:r>
            <a:r>
              <a:rPr dirty="0" sz="1550" spc="30">
                <a:latin typeface="PMingLiU"/>
                <a:cs typeface="PMingLiU"/>
              </a:rPr>
              <a:t>的序列</a:t>
            </a:r>
            <a:r>
              <a:rPr dirty="0" sz="1550" spc="10">
                <a:latin typeface="PMingLiU"/>
                <a:cs typeface="PMingLiU"/>
              </a:rPr>
              <a:t>是</a:t>
            </a:r>
            <a:r>
              <a:rPr dirty="0" sz="1550" spc="30">
                <a:latin typeface="PMingLiU"/>
                <a:cs typeface="PMingLiU"/>
              </a:rPr>
              <a:t>从</a:t>
            </a:r>
            <a:r>
              <a:rPr dirty="0" sz="1550" spc="95">
                <a:latin typeface="PMingLiU"/>
                <a:cs typeface="PMingLiU"/>
              </a:rPr>
              <a:t>0</a:t>
            </a:r>
            <a:r>
              <a:rPr dirty="0" sz="1550" spc="30">
                <a:latin typeface="PMingLiU"/>
                <a:cs typeface="PMingLiU"/>
              </a:rPr>
              <a:t>开</a:t>
            </a:r>
            <a:r>
              <a:rPr dirty="0" sz="1550" spc="10">
                <a:latin typeface="PMingLiU"/>
                <a:cs typeface="PMingLiU"/>
              </a:rPr>
              <a:t>始</a:t>
            </a:r>
            <a:r>
              <a:rPr dirty="0" sz="1550" spc="30">
                <a:latin typeface="PMingLiU"/>
                <a:cs typeface="PMingLiU"/>
              </a:rPr>
              <a:t>小于</a:t>
            </a:r>
            <a:r>
              <a:rPr dirty="0" sz="1550" spc="95">
                <a:latin typeface="PMingLiU"/>
                <a:cs typeface="PMingLiU"/>
              </a:rPr>
              <a:t>5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整</a:t>
            </a:r>
            <a:r>
              <a:rPr dirty="0" sz="1550" spc="30">
                <a:latin typeface="PMingLiU"/>
                <a:cs typeface="PMingLiU"/>
              </a:rPr>
              <a:t>数：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02436" y="4594859"/>
            <a:ext cx="6028944" cy="15849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21488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循环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7487284" cy="122872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100">
                <a:latin typeface="PMingLiU"/>
                <a:cs typeface="PMingLiU"/>
              </a:rPr>
              <a:t>while</a:t>
            </a:r>
            <a:r>
              <a:rPr dirty="0" sz="1550" spc="30">
                <a:latin typeface="PMingLiU"/>
                <a:cs typeface="PMingLiU"/>
              </a:rPr>
              <a:t>循环</a:t>
            </a:r>
            <a:endParaRPr sz="1550">
              <a:latin typeface="PMingLiU"/>
              <a:cs typeface="PMingLiU"/>
            </a:endParaRPr>
          </a:p>
          <a:p>
            <a:pPr marL="12700" marR="5080">
              <a:lnSpc>
                <a:spcPts val="1900"/>
              </a:lnSpc>
              <a:spcBef>
                <a:spcPts val="55"/>
              </a:spcBef>
            </a:pPr>
            <a:r>
              <a:rPr dirty="0" sz="1550" spc="30">
                <a:latin typeface="PMingLiU"/>
                <a:cs typeface="PMingLiU"/>
              </a:rPr>
              <a:t>第二种循环是</a:t>
            </a:r>
            <a:r>
              <a:rPr dirty="0" sz="1550" spc="45">
                <a:latin typeface="PMingLiU"/>
                <a:cs typeface="PMingLiU"/>
              </a:rPr>
              <a:t>while</a:t>
            </a:r>
            <a:r>
              <a:rPr dirty="0" sz="1550" spc="30">
                <a:latin typeface="PMingLiU"/>
                <a:cs typeface="PMingLiU"/>
              </a:rPr>
              <a:t>循</a:t>
            </a:r>
            <a:r>
              <a:rPr dirty="0" sz="1550" spc="10">
                <a:latin typeface="PMingLiU"/>
                <a:cs typeface="PMingLiU"/>
              </a:rPr>
              <a:t>环</a:t>
            </a:r>
            <a:r>
              <a:rPr dirty="0" sz="1550" spc="30">
                <a:latin typeface="PMingLiU"/>
                <a:cs typeface="PMingLiU"/>
              </a:rPr>
              <a:t>，</a:t>
            </a:r>
            <a:r>
              <a:rPr dirty="0" sz="1550" spc="10">
                <a:latin typeface="PMingLiU"/>
                <a:cs typeface="PMingLiU"/>
              </a:rPr>
              <a:t>只</a:t>
            </a:r>
            <a:r>
              <a:rPr dirty="0" sz="1550" spc="30">
                <a:latin typeface="PMingLiU"/>
                <a:cs typeface="PMingLiU"/>
              </a:rPr>
              <a:t>要</a:t>
            </a:r>
            <a:r>
              <a:rPr dirty="0" sz="1550" spc="10">
                <a:latin typeface="PMingLiU"/>
                <a:cs typeface="PMingLiU"/>
              </a:rPr>
              <a:t>条</a:t>
            </a:r>
            <a:r>
              <a:rPr dirty="0" sz="1550" spc="30">
                <a:latin typeface="PMingLiU"/>
                <a:cs typeface="PMingLiU"/>
              </a:rPr>
              <a:t>件满足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就</a:t>
            </a:r>
            <a:r>
              <a:rPr dirty="0" sz="1550" spc="10">
                <a:latin typeface="PMingLiU"/>
                <a:cs typeface="PMingLiU"/>
              </a:rPr>
              <a:t>不</a:t>
            </a:r>
            <a:r>
              <a:rPr dirty="0" sz="1550" spc="30">
                <a:latin typeface="PMingLiU"/>
                <a:cs typeface="PMingLiU"/>
              </a:rPr>
              <a:t>断</a:t>
            </a:r>
            <a:r>
              <a:rPr dirty="0" sz="1550" spc="10">
                <a:latin typeface="PMingLiU"/>
                <a:cs typeface="PMingLiU"/>
              </a:rPr>
              <a:t>循</a:t>
            </a:r>
            <a:r>
              <a:rPr dirty="0" sz="1550" spc="30">
                <a:latin typeface="PMingLiU"/>
                <a:cs typeface="PMingLiU"/>
              </a:rPr>
              <a:t>环，条</a:t>
            </a:r>
            <a:r>
              <a:rPr dirty="0" sz="1550" spc="10">
                <a:latin typeface="PMingLiU"/>
                <a:cs typeface="PMingLiU"/>
              </a:rPr>
              <a:t>件</a:t>
            </a:r>
            <a:r>
              <a:rPr dirty="0" sz="1550" spc="30">
                <a:latin typeface="PMingLiU"/>
                <a:cs typeface="PMingLiU"/>
              </a:rPr>
              <a:t>不</a:t>
            </a:r>
            <a:r>
              <a:rPr dirty="0" sz="1550" spc="10">
                <a:latin typeface="PMingLiU"/>
                <a:cs typeface="PMingLiU"/>
              </a:rPr>
              <a:t>满</a:t>
            </a:r>
            <a:r>
              <a:rPr dirty="0" sz="1550" spc="30">
                <a:latin typeface="PMingLiU"/>
                <a:cs typeface="PMingLiU"/>
              </a:rPr>
              <a:t>足</a:t>
            </a:r>
            <a:r>
              <a:rPr dirty="0" sz="1550" spc="10">
                <a:latin typeface="PMingLiU"/>
                <a:cs typeface="PMingLiU"/>
              </a:rPr>
              <a:t>时</a:t>
            </a:r>
            <a:r>
              <a:rPr dirty="0" sz="1550" spc="30">
                <a:latin typeface="PMingLiU"/>
                <a:cs typeface="PMingLiU"/>
              </a:rPr>
              <a:t>退出循</a:t>
            </a:r>
            <a:r>
              <a:rPr dirty="0" sz="1550" spc="10">
                <a:latin typeface="PMingLiU"/>
                <a:cs typeface="PMingLiU"/>
              </a:rPr>
              <a:t>环</a:t>
            </a:r>
            <a:r>
              <a:rPr dirty="0" sz="1550" spc="30">
                <a:latin typeface="PMingLiU"/>
                <a:cs typeface="PMingLiU"/>
              </a:rPr>
              <a:t>，</a:t>
            </a:r>
            <a:r>
              <a:rPr dirty="0" sz="1550" spc="10">
                <a:latin typeface="PMingLiU"/>
                <a:cs typeface="PMingLiU"/>
              </a:rPr>
              <a:t>输</a:t>
            </a:r>
            <a:r>
              <a:rPr dirty="0" sz="1550" spc="30">
                <a:latin typeface="PMingLiU"/>
                <a:cs typeface="PMingLiU"/>
              </a:rPr>
              <a:t>出 的是最后一个</a:t>
            </a:r>
            <a:r>
              <a:rPr dirty="0" sz="1550" spc="10">
                <a:latin typeface="PMingLiU"/>
                <a:cs typeface="PMingLiU"/>
              </a:rPr>
              <a:t>循</a:t>
            </a:r>
            <a:r>
              <a:rPr dirty="0" sz="1550" spc="30">
                <a:latin typeface="PMingLiU"/>
                <a:cs typeface="PMingLiU"/>
              </a:rPr>
              <a:t>环的</a:t>
            </a:r>
            <a:r>
              <a:rPr dirty="0" sz="1550" spc="10">
                <a:latin typeface="PMingLiU"/>
                <a:cs typeface="PMingLiU"/>
              </a:rPr>
              <a:t>结</a:t>
            </a:r>
            <a:r>
              <a:rPr dirty="0" sz="1550" spc="30">
                <a:latin typeface="PMingLiU"/>
                <a:cs typeface="PMingLiU"/>
              </a:rPr>
              <a:t>果。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30">
                <a:latin typeface="PMingLiU"/>
                <a:cs typeface="PMingLiU"/>
              </a:rPr>
              <a:t>比如我们要计</a:t>
            </a:r>
            <a:r>
              <a:rPr dirty="0" sz="1550" spc="10">
                <a:latin typeface="PMingLiU"/>
                <a:cs typeface="PMingLiU"/>
              </a:rPr>
              <a:t>算</a:t>
            </a:r>
            <a:r>
              <a:rPr dirty="0" sz="1550" spc="110">
                <a:latin typeface="PMingLiU"/>
                <a:cs typeface="PMingLiU"/>
              </a:rPr>
              <a:t>100</a:t>
            </a:r>
            <a:r>
              <a:rPr dirty="0" sz="1550" spc="10">
                <a:latin typeface="PMingLiU"/>
                <a:cs typeface="PMingLiU"/>
              </a:rPr>
              <a:t>以</a:t>
            </a:r>
            <a:r>
              <a:rPr dirty="0" sz="1550" spc="30">
                <a:latin typeface="PMingLiU"/>
                <a:cs typeface="PMingLiU"/>
              </a:rPr>
              <a:t>内</a:t>
            </a:r>
            <a:r>
              <a:rPr dirty="0" sz="1550" spc="10">
                <a:latin typeface="PMingLiU"/>
                <a:cs typeface="PMingLiU"/>
              </a:rPr>
              <a:t>所</a:t>
            </a:r>
            <a:r>
              <a:rPr dirty="0" sz="1550" spc="30">
                <a:latin typeface="PMingLiU"/>
                <a:cs typeface="PMingLiU"/>
              </a:rPr>
              <a:t>有</a:t>
            </a:r>
            <a:r>
              <a:rPr dirty="0" sz="1550" spc="10">
                <a:latin typeface="PMingLiU"/>
                <a:cs typeface="PMingLiU"/>
              </a:rPr>
              <a:t>奇</a:t>
            </a:r>
            <a:r>
              <a:rPr dirty="0" sz="1550" spc="30">
                <a:latin typeface="PMingLiU"/>
                <a:cs typeface="PMingLiU"/>
              </a:rPr>
              <a:t>数之和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可</a:t>
            </a:r>
            <a:r>
              <a:rPr dirty="0" sz="1550" spc="10">
                <a:latin typeface="PMingLiU"/>
                <a:cs typeface="PMingLiU"/>
              </a:rPr>
              <a:t>以</a:t>
            </a:r>
            <a:r>
              <a:rPr dirty="0" sz="1550" spc="30">
                <a:latin typeface="PMingLiU"/>
                <a:cs typeface="PMingLiU"/>
              </a:rPr>
              <a:t>用</a:t>
            </a:r>
            <a:r>
              <a:rPr dirty="0" sz="1550" spc="45">
                <a:latin typeface="PMingLiU"/>
                <a:cs typeface="PMingLiU"/>
              </a:rPr>
              <a:t>while</a:t>
            </a:r>
            <a:r>
              <a:rPr dirty="0" sz="1550" spc="30">
                <a:latin typeface="PMingLiU"/>
                <a:cs typeface="PMingLiU"/>
              </a:rPr>
              <a:t>循</a:t>
            </a:r>
            <a:r>
              <a:rPr dirty="0" sz="1550" spc="10">
                <a:latin typeface="PMingLiU"/>
                <a:cs typeface="PMingLiU"/>
              </a:rPr>
              <a:t>环</a:t>
            </a:r>
            <a:r>
              <a:rPr dirty="0" sz="1550" spc="30">
                <a:latin typeface="PMingLiU"/>
                <a:cs typeface="PMingLiU"/>
              </a:rPr>
              <a:t>实</a:t>
            </a:r>
            <a:r>
              <a:rPr dirty="0" sz="1550" spc="10">
                <a:latin typeface="PMingLiU"/>
                <a:cs typeface="PMingLiU"/>
              </a:rPr>
              <a:t>现</a:t>
            </a:r>
            <a:r>
              <a:rPr dirty="0" sz="1550" spc="30">
                <a:latin typeface="PMingLiU"/>
                <a:cs typeface="PMingLiU"/>
              </a:rPr>
              <a:t>：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02436" y="3380232"/>
            <a:ext cx="6111239" cy="25740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21488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循环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7376159" cy="26720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可以跳出循环的</a:t>
            </a:r>
            <a:r>
              <a:rPr dirty="0" sz="1550" spc="155">
                <a:latin typeface="PMingLiU"/>
                <a:cs typeface="PMingLiU"/>
              </a:rPr>
              <a:t>break</a:t>
            </a:r>
            <a:r>
              <a:rPr dirty="0" sz="1550" spc="30">
                <a:latin typeface="PMingLiU"/>
                <a:cs typeface="PMingLiU"/>
              </a:rPr>
              <a:t>语句</a:t>
            </a:r>
            <a:endParaRPr sz="1550">
              <a:latin typeface="PMingLiU"/>
              <a:cs typeface="PMingLiU"/>
            </a:endParaRPr>
          </a:p>
          <a:p>
            <a:pPr marL="12700" marR="5080">
              <a:lnSpc>
                <a:spcPts val="1900"/>
              </a:lnSpc>
              <a:spcBef>
                <a:spcPts val="55"/>
              </a:spcBef>
            </a:pPr>
            <a:r>
              <a:rPr dirty="0" sz="1550" spc="30">
                <a:latin typeface="PMingLiU"/>
                <a:cs typeface="PMingLiU"/>
              </a:rPr>
              <a:t>在循环中</a:t>
            </a:r>
            <a:r>
              <a:rPr dirty="0" sz="1550" spc="95">
                <a:latin typeface="PMingLiU"/>
                <a:cs typeface="PMingLiU"/>
              </a:rPr>
              <a:t>，break</a:t>
            </a:r>
            <a:r>
              <a:rPr dirty="0" sz="1550" spc="30">
                <a:latin typeface="PMingLiU"/>
                <a:cs typeface="PMingLiU"/>
              </a:rPr>
              <a:t>语句可</a:t>
            </a:r>
            <a:r>
              <a:rPr dirty="0" sz="1550" spc="10">
                <a:latin typeface="PMingLiU"/>
                <a:cs typeface="PMingLiU"/>
              </a:rPr>
              <a:t>以</a:t>
            </a:r>
            <a:r>
              <a:rPr dirty="0" sz="1550" spc="30">
                <a:latin typeface="PMingLiU"/>
                <a:cs typeface="PMingLiU"/>
              </a:rPr>
              <a:t>提</a:t>
            </a:r>
            <a:r>
              <a:rPr dirty="0" sz="1550" spc="10">
                <a:latin typeface="PMingLiU"/>
                <a:cs typeface="PMingLiU"/>
              </a:rPr>
              <a:t>前</a:t>
            </a:r>
            <a:r>
              <a:rPr dirty="0" sz="1550" spc="30">
                <a:latin typeface="PMingLiU"/>
                <a:cs typeface="PMingLiU"/>
              </a:rPr>
              <a:t>退</a:t>
            </a:r>
            <a:r>
              <a:rPr dirty="0" sz="1550" spc="10">
                <a:latin typeface="PMingLiU"/>
                <a:cs typeface="PMingLiU"/>
              </a:rPr>
              <a:t>出</a:t>
            </a:r>
            <a:r>
              <a:rPr dirty="0" sz="1550" spc="30">
                <a:latin typeface="PMingLiU"/>
                <a:cs typeface="PMingLiU"/>
              </a:rPr>
              <a:t>循环，</a:t>
            </a:r>
            <a:r>
              <a:rPr dirty="0" sz="1550" spc="10">
                <a:latin typeface="PMingLiU"/>
                <a:cs typeface="PMingLiU"/>
              </a:rPr>
              <a:t>程</a:t>
            </a:r>
            <a:r>
              <a:rPr dirty="0" sz="1550" spc="30">
                <a:latin typeface="PMingLiU"/>
                <a:cs typeface="PMingLiU"/>
              </a:rPr>
              <a:t>序</a:t>
            </a:r>
            <a:r>
              <a:rPr dirty="0" sz="1550" spc="10">
                <a:latin typeface="PMingLiU"/>
                <a:cs typeface="PMingLiU"/>
              </a:rPr>
              <a:t>结</a:t>
            </a:r>
            <a:r>
              <a:rPr dirty="0" sz="1550" spc="30">
                <a:latin typeface="PMingLiU"/>
                <a:cs typeface="PMingLiU"/>
              </a:rPr>
              <a:t>束</a:t>
            </a:r>
            <a:r>
              <a:rPr dirty="0" sz="1550" spc="10">
                <a:latin typeface="PMingLiU"/>
                <a:cs typeface="PMingLiU"/>
              </a:rPr>
              <a:t>。</a:t>
            </a:r>
            <a:r>
              <a:rPr dirty="0" sz="1550" spc="30">
                <a:latin typeface="PMingLiU"/>
                <a:cs typeface="PMingLiU"/>
              </a:rPr>
              <a:t>例如，</a:t>
            </a:r>
            <a:r>
              <a:rPr dirty="0" sz="1550" spc="10">
                <a:latin typeface="PMingLiU"/>
                <a:cs typeface="PMingLiU"/>
              </a:rPr>
              <a:t>打</a:t>
            </a:r>
            <a:r>
              <a:rPr dirty="0" sz="1550" spc="30">
                <a:latin typeface="PMingLiU"/>
                <a:cs typeface="PMingLiU"/>
              </a:rPr>
              <a:t>印</a:t>
            </a:r>
            <a:r>
              <a:rPr dirty="0" sz="1550" spc="10">
                <a:latin typeface="PMingLiU"/>
                <a:cs typeface="PMingLiU"/>
              </a:rPr>
              <a:t>出</a:t>
            </a:r>
            <a:r>
              <a:rPr dirty="0" sz="1550" spc="140">
                <a:latin typeface="PMingLiU"/>
                <a:cs typeface="PMingLiU"/>
              </a:rPr>
              <a:t>1~10</a:t>
            </a:r>
            <a:r>
              <a:rPr dirty="0" sz="1550" spc="30">
                <a:latin typeface="PMingLiU"/>
                <a:cs typeface="PMingLiU"/>
              </a:rPr>
              <a:t>后，紧</a:t>
            </a:r>
            <a:r>
              <a:rPr dirty="0" sz="1550" spc="10">
                <a:latin typeface="PMingLiU"/>
                <a:cs typeface="PMingLiU"/>
              </a:rPr>
              <a:t>接</a:t>
            </a:r>
            <a:r>
              <a:rPr dirty="0" sz="1550" spc="30">
                <a:latin typeface="PMingLiU"/>
                <a:cs typeface="PMingLiU"/>
              </a:rPr>
              <a:t>着 打印</a:t>
            </a:r>
            <a:r>
              <a:rPr dirty="0" sz="1550" spc="15">
                <a:latin typeface="PMingLiU"/>
                <a:cs typeface="PMingLiU"/>
              </a:rPr>
              <a:t>END，</a:t>
            </a:r>
            <a:r>
              <a:rPr dirty="0" sz="1550" spc="30">
                <a:latin typeface="PMingLiU"/>
                <a:cs typeface="PMingLiU"/>
              </a:rPr>
              <a:t>程序</a:t>
            </a:r>
            <a:r>
              <a:rPr dirty="0" sz="1550" spc="10">
                <a:latin typeface="PMingLiU"/>
                <a:cs typeface="PMingLiU"/>
              </a:rPr>
              <a:t>结</a:t>
            </a:r>
            <a:r>
              <a:rPr dirty="0" sz="1550" spc="30">
                <a:latin typeface="PMingLiU"/>
                <a:cs typeface="PMingLiU"/>
              </a:rPr>
              <a:t>束。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140">
                <a:latin typeface="PMingLiU"/>
                <a:cs typeface="PMingLiU"/>
              </a:rPr>
              <a:t>n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105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1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50">
                <a:latin typeface="PMingLiU"/>
                <a:cs typeface="PMingLiU"/>
              </a:rPr>
              <a:t>while </a:t>
            </a:r>
            <a:r>
              <a:rPr dirty="0" sz="1550" spc="140">
                <a:latin typeface="PMingLiU"/>
                <a:cs typeface="PMingLiU"/>
              </a:rPr>
              <a:t>n </a:t>
            </a:r>
            <a:r>
              <a:rPr dirty="0" sz="1550" spc="225">
                <a:latin typeface="PMingLiU"/>
                <a:cs typeface="PMingLiU"/>
              </a:rPr>
              <a:t>&lt;=</a:t>
            </a:r>
            <a:r>
              <a:rPr dirty="0" sz="1550" spc="-140">
                <a:latin typeface="PMingLiU"/>
                <a:cs typeface="PMingLiU"/>
              </a:rPr>
              <a:t> </a:t>
            </a:r>
            <a:r>
              <a:rPr dirty="0" sz="1550" spc="65">
                <a:latin typeface="PMingLiU"/>
                <a:cs typeface="PMingLiU"/>
              </a:rPr>
              <a:t>100:</a:t>
            </a:r>
            <a:endParaRPr sz="1550">
              <a:latin typeface="PMingLiU"/>
              <a:cs typeface="PMingLiU"/>
            </a:endParaRPr>
          </a:p>
          <a:p>
            <a:pPr marL="447040" marR="2689225" indent="-218440">
              <a:lnSpc>
                <a:spcPts val="1900"/>
              </a:lnSpc>
              <a:spcBef>
                <a:spcPts val="55"/>
              </a:spcBef>
            </a:pPr>
            <a:r>
              <a:rPr dirty="0" sz="1550" spc="-35">
                <a:latin typeface="PMingLiU"/>
                <a:cs typeface="PMingLiU"/>
              </a:rPr>
              <a:t>if</a:t>
            </a:r>
            <a:r>
              <a:rPr dirty="0" sz="1550" spc="15">
                <a:latin typeface="PMingLiU"/>
                <a:cs typeface="PMingLiU"/>
              </a:rPr>
              <a:t> </a:t>
            </a:r>
            <a:r>
              <a:rPr dirty="0" sz="1550" spc="140">
                <a:latin typeface="PMingLiU"/>
                <a:cs typeface="PMingLiU"/>
              </a:rPr>
              <a:t>n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229">
                <a:latin typeface="PMingLiU"/>
                <a:cs typeface="PMingLiU"/>
              </a:rPr>
              <a:t>&gt;</a:t>
            </a:r>
            <a:r>
              <a:rPr dirty="0" sz="1550" spc="30">
                <a:latin typeface="PMingLiU"/>
                <a:cs typeface="PMingLiU"/>
              </a:rPr>
              <a:t> </a:t>
            </a:r>
            <a:r>
              <a:rPr dirty="0" sz="1550" spc="50">
                <a:latin typeface="PMingLiU"/>
                <a:cs typeface="PMingLiU"/>
              </a:rPr>
              <a:t>10:</a:t>
            </a:r>
            <a:r>
              <a:rPr dirty="0" sz="1550" spc="10">
                <a:latin typeface="PMingLiU"/>
                <a:cs typeface="PMingLiU"/>
              </a:rPr>
              <a:t> </a:t>
            </a:r>
            <a:r>
              <a:rPr dirty="0" sz="1550" spc="215">
                <a:latin typeface="PMingLiU"/>
                <a:cs typeface="PMingLiU"/>
              </a:rPr>
              <a:t>#</a:t>
            </a:r>
            <a:r>
              <a:rPr dirty="0" sz="1550" spc="1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当</a:t>
            </a:r>
            <a:r>
              <a:rPr dirty="0" sz="1550" spc="140">
                <a:latin typeface="PMingLiU"/>
                <a:cs typeface="PMingLiU"/>
              </a:rPr>
              <a:t>n</a:t>
            </a:r>
            <a:r>
              <a:rPr dirty="0" sz="1550" spc="25">
                <a:latin typeface="PMingLiU"/>
                <a:cs typeface="PMingLiU"/>
              </a:rPr>
              <a:t>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15">
                <a:latin typeface="PMingLiU"/>
                <a:cs typeface="PMingLiU"/>
              </a:rPr>
              <a:t> </a:t>
            </a:r>
            <a:r>
              <a:rPr dirty="0" sz="1550" spc="110">
                <a:latin typeface="PMingLiU"/>
                <a:cs typeface="PMingLiU"/>
              </a:rPr>
              <a:t>11</a:t>
            </a:r>
            <a:r>
              <a:rPr dirty="0" sz="1550" spc="30">
                <a:latin typeface="PMingLiU"/>
                <a:cs typeface="PMingLiU"/>
              </a:rPr>
              <a:t>时，条件</a:t>
            </a:r>
            <a:r>
              <a:rPr dirty="0" sz="1550" spc="10">
                <a:latin typeface="PMingLiU"/>
                <a:cs typeface="PMingLiU"/>
              </a:rPr>
              <a:t>满</a:t>
            </a:r>
            <a:r>
              <a:rPr dirty="0" sz="1550" spc="30">
                <a:latin typeface="PMingLiU"/>
                <a:cs typeface="PMingLiU"/>
              </a:rPr>
              <a:t>足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执行</a:t>
            </a:r>
            <a:r>
              <a:rPr dirty="0" sz="1550" spc="105">
                <a:latin typeface="PMingLiU"/>
                <a:cs typeface="PMingLiU"/>
              </a:rPr>
              <a:t>break</a:t>
            </a:r>
            <a:r>
              <a:rPr dirty="0" sz="1550" spc="30">
                <a:latin typeface="PMingLiU"/>
                <a:cs typeface="PMingLiU"/>
              </a:rPr>
              <a:t>语句 </a:t>
            </a:r>
            <a:r>
              <a:rPr dirty="0" sz="1550" spc="110">
                <a:latin typeface="PMingLiU"/>
                <a:cs typeface="PMingLiU"/>
              </a:rPr>
              <a:t>break</a:t>
            </a:r>
            <a:r>
              <a:rPr dirty="0" sz="1550">
                <a:latin typeface="PMingLiU"/>
                <a:cs typeface="PMingLiU"/>
              </a:rPr>
              <a:t> </a:t>
            </a:r>
            <a:r>
              <a:rPr dirty="0" sz="1550" spc="215">
                <a:latin typeface="PMingLiU"/>
                <a:cs typeface="PMingLiU"/>
              </a:rPr>
              <a:t>#</a:t>
            </a:r>
            <a:r>
              <a:rPr dirty="0" sz="1550" spc="25">
                <a:latin typeface="PMingLiU"/>
                <a:cs typeface="PMingLiU"/>
              </a:rPr>
              <a:t> </a:t>
            </a:r>
            <a:r>
              <a:rPr dirty="0" sz="1550" spc="110">
                <a:latin typeface="PMingLiU"/>
                <a:cs typeface="PMingLiU"/>
              </a:rPr>
              <a:t>break</a:t>
            </a:r>
            <a:r>
              <a:rPr dirty="0" sz="1550" spc="30">
                <a:latin typeface="PMingLiU"/>
                <a:cs typeface="PMingLiU"/>
              </a:rPr>
              <a:t>语句会结</a:t>
            </a:r>
            <a:r>
              <a:rPr dirty="0" sz="1550" spc="10">
                <a:latin typeface="PMingLiU"/>
                <a:cs typeface="PMingLiU"/>
              </a:rPr>
              <a:t>束</a:t>
            </a:r>
            <a:r>
              <a:rPr dirty="0" sz="1550" spc="30">
                <a:latin typeface="PMingLiU"/>
                <a:cs typeface="PMingLiU"/>
              </a:rPr>
              <a:t>当前循环</a:t>
            </a:r>
            <a:endParaRPr sz="1550">
              <a:latin typeface="PMingLiU"/>
              <a:cs typeface="PMingLiU"/>
            </a:endParaRPr>
          </a:p>
          <a:p>
            <a:pPr marL="228600">
              <a:lnSpc>
                <a:spcPts val="1820"/>
              </a:lnSpc>
            </a:pPr>
            <a:r>
              <a:rPr dirty="0" sz="1550" spc="65">
                <a:latin typeface="PMingLiU"/>
                <a:cs typeface="PMingLiU"/>
              </a:rPr>
              <a:t>print(n)</a:t>
            </a:r>
            <a:endParaRPr sz="1550">
              <a:latin typeface="PMingLiU"/>
              <a:cs typeface="PMingLiU"/>
            </a:endParaRPr>
          </a:p>
          <a:p>
            <a:pPr marL="12700" marR="6327140" indent="215900">
              <a:lnSpc>
                <a:spcPct val="101899"/>
              </a:lnSpc>
            </a:pPr>
            <a:r>
              <a:rPr dirty="0" sz="1550" spc="140">
                <a:latin typeface="PMingLiU"/>
                <a:cs typeface="PMingLiU"/>
              </a:rPr>
              <a:t>n</a:t>
            </a:r>
            <a:r>
              <a:rPr dirty="0" sz="1550">
                <a:latin typeface="PMingLiU"/>
                <a:cs typeface="PMingLiU"/>
              </a:rPr>
              <a:t>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140">
                <a:latin typeface="PMingLiU"/>
                <a:cs typeface="PMingLiU"/>
              </a:rPr>
              <a:t>n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229">
                <a:latin typeface="PMingLiU"/>
                <a:cs typeface="PMingLiU"/>
              </a:rPr>
              <a:t>+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1  </a:t>
            </a:r>
            <a:r>
              <a:rPr dirty="0" sz="1550" spc="45">
                <a:latin typeface="PMingLiU"/>
                <a:cs typeface="PMingLiU"/>
              </a:rPr>
              <a:t>print('END')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21488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循环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7390765" cy="2911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可以跳过当前循</a:t>
            </a:r>
            <a:r>
              <a:rPr dirty="0" sz="1550" spc="10">
                <a:latin typeface="PMingLiU"/>
                <a:cs typeface="PMingLiU"/>
              </a:rPr>
              <a:t>环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55">
                <a:latin typeface="PMingLiU"/>
                <a:cs typeface="PMingLiU"/>
              </a:rPr>
              <a:t>continue</a:t>
            </a:r>
            <a:r>
              <a:rPr dirty="0" sz="1550" spc="30">
                <a:latin typeface="PMingLiU"/>
                <a:cs typeface="PMingLiU"/>
              </a:rPr>
              <a:t>语句</a:t>
            </a:r>
            <a:endParaRPr sz="1550">
              <a:latin typeface="PMingLiU"/>
              <a:cs typeface="PMingLiU"/>
            </a:endParaRPr>
          </a:p>
          <a:p>
            <a:pPr marL="12700" marR="5080">
              <a:lnSpc>
                <a:spcPts val="1900"/>
              </a:lnSpc>
              <a:spcBef>
                <a:spcPts val="55"/>
              </a:spcBef>
            </a:pPr>
            <a:r>
              <a:rPr dirty="0" sz="1550" spc="30">
                <a:latin typeface="PMingLiU"/>
                <a:cs typeface="PMingLiU"/>
              </a:rPr>
              <a:t>在循环过程中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也可</a:t>
            </a:r>
            <a:r>
              <a:rPr dirty="0" sz="1550" spc="10">
                <a:latin typeface="PMingLiU"/>
                <a:cs typeface="PMingLiU"/>
              </a:rPr>
              <a:t>以</a:t>
            </a:r>
            <a:r>
              <a:rPr dirty="0" sz="1550" spc="30">
                <a:latin typeface="PMingLiU"/>
                <a:cs typeface="PMingLiU"/>
              </a:rPr>
              <a:t>通过</a:t>
            </a:r>
            <a:r>
              <a:rPr dirty="0" sz="1550" spc="105">
                <a:latin typeface="PMingLiU"/>
                <a:cs typeface="PMingLiU"/>
              </a:rPr>
              <a:t>continue</a:t>
            </a:r>
            <a:r>
              <a:rPr dirty="0" sz="1550" spc="30">
                <a:latin typeface="PMingLiU"/>
                <a:cs typeface="PMingLiU"/>
              </a:rPr>
              <a:t>语</a:t>
            </a:r>
            <a:r>
              <a:rPr dirty="0" sz="1550" spc="10">
                <a:latin typeface="PMingLiU"/>
                <a:cs typeface="PMingLiU"/>
              </a:rPr>
              <a:t>句</a:t>
            </a:r>
            <a:r>
              <a:rPr dirty="0" sz="1550" spc="30">
                <a:latin typeface="PMingLiU"/>
                <a:cs typeface="PMingLiU"/>
              </a:rPr>
              <a:t>，</a:t>
            </a:r>
            <a:r>
              <a:rPr dirty="0" sz="1550" spc="10">
                <a:latin typeface="PMingLiU"/>
                <a:cs typeface="PMingLiU"/>
              </a:rPr>
              <a:t>跳</a:t>
            </a:r>
            <a:r>
              <a:rPr dirty="0" sz="1550" spc="30">
                <a:latin typeface="PMingLiU"/>
                <a:cs typeface="PMingLiU"/>
              </a:rPr>
              <a:t>过当前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这</a:t>
            </a:r>
            <a:r>
              <a:rPr dirty="0" sz="1550" spc="10">
                <a:latin typeface="PMingLiU"/>
                <a:cs typeface="PMingLiU"/>
              </a:rPr>
              <a:t>次</a:t>
            </a:r>
            <a:r>
              <a:rPr dirty="0" sz="1550" spc="30">
                <a:latin typeface="PMingLiU"/>
                <a:cs typeface="PMingLiU"/>
              </a:rPr>
              <a:t>循</a:t>
            </a:r>
            <a:r>
              <a:rPr dirty="0" sz="1550" spc="10">
                <a:latin typeface="PMingLiU"/>
                <a:cs typeface="PMingLiU"/>
              </a:rPr>
              <a:t>环</a:t>
            </a:r>
            <a:r>
              <a:rPr dirty="0" sz="1550" spc="30">
                <a:latin typeface="PMingLiU"/>
                <a:cs typeface="PMingLiU"/>
              </a:rPr>
              <a:t>，直接</a:t>
            </a:r>
            <a:r>
              <a:rPr dirty="0" sz="1550" spc="10">
                <a:latin typeface="PMingLiU"/>
                <a:cs typeface="PMingLiU"/>
              </a:rPr>
              <a:t>开</a:t>
            </a:r>
            <a:r>
              <a:rPr dirty="0" sz="1550" spc="30">
                <a:latin typeface="PMingLiU"/>
                <a:cs typeface="PMingLiU"/>
              </a:rPr>
              <a:t>始</a:t>
            </a:r>
            <a:r>
              <a:rPr dirty="0" sz="1550" spc="10">
                <a:latin typeface="PMingLiU"/>
                <a:cs typeface="PMingLiU"/>
              </a:rPr>
              <a:t>下</a:t>
            </a:r>
            <a:r>
              <a:rPr dirty="0" sz="1550" spc="30">
                <a:latin typeface="PMingLiU"/>
                <a:cs typeface="PMingLiU"/>
              </a:rPr>
              <a:t>一</a:t>
            </a:r>
            <a:r>
              <a:rPr dirty="0" sz="1550" spc="10">
                <a:latin typeface="PMingLiU"/>
                <a:cs typeface="PMingLiU"/>
              </a:rPr>
              <a:t>次</a:t>
            </a:r>
            <a:r>
              <a:rPr dirty="0" sz="1550" spc="30">
                <a:latin typeface="PMingLiU"/>
                <a:cs typeface="PMingLiU"/>
              </a:rPr>
              <a:t>循 环。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ts val="1820"/>
              </a:lnSpc>
            </a:pPr>
            <a:r>
              <a:rPr dirty="0" sz="1550" spc="30">
                <a:latin typeface="PMingLiU"/>
                <a:cs typeface="PMingLiU"/>
              </a:rPr>
              <a:t>如果我们想只</a:t>
            </a:r>
            <a:r>
              <a:rPr dirty="0" sz="1550" spc="10">
                <a:latin typeface="PMingLiU"/>
                <a:cs typeface="PMingLiU"/>
              </a:rPr>
              <a:t>打</a:t>
            </a:r>
            <a:r>
              <a:rPr dirty="0" sz="1550" spc="30">
                <a:latin typeface="PMingLiU"/>
                <a:cs typeface="PMingLiU"/>
              </a:rPr>
              <a:t>印</a:t>
            </a:r>
            <a:r>
              <a:rPr dirty="0" sz="1550" spc="-10">
                <a:latin typeface="PMingLiU"/>
                <a:cs typeface="PMingLiU"/>
              </a:rPr>
              <a:t> </a:t>
            </a:r>
            <a:r>
              <a:rPr dirty="0" sz="1550" spc="155">
                <a:latin typeface="PMingLiU"/>
                <a:cs typeface="PMingLiU"/>
              </a:rPr>
              <a:t>1-10</a:t>
            </a:r>
            <a:r>
              <a:rPr dirty="0" sz="1550" spc="30">
                <a:latin typeface="PMingLiU"/>
                <a:cs typeface="PMingLiU"/>
              </a:rPr>
              <a:t>之间的奇</a:t>
            </a:r>
            <a:r>
              <a:rPr dirty="0" sz="1550" spc="10">
                <a:latin typeface="PMingLiU"/>
                <a:cs typeface="PMingLiU"/>
              </a:rPr>
              <a:t>数</a:t>
            </a:r>
            <a:r>
              <a:rPr dirty="0" sz="1550" spc="30">
                <a:latin typeface="PMingLiU"/>
                <a:cs typeface="PMingLiU"/>
              </a:rPr>
              <a:t>，</a:t>
            </a:r>
            <a:r>
              <a:rPr dirty="0" sz="1550" spc="10">
                <a:latin typeface="PMingLiU"/>
                <a:cs typeface="PMingLiU"/>
              </a:rPr>
              <a:t>可</a:t>
            </a:r>
            <a:r>
              <a:rPr dirty="0" sz="1550" spc="30">
                <a:latin typeface="PMingLiU"/>
                <a:cs typeface="PMingLiU"/>
              </a:rPr>
              <a:t>以</a:t>
            </a:r>
            <a:r>
              <a:rPr dirty="0" sz="1550" spc="10">
                <a:latin typeface="PMingLiU"/>
                <a:cs typeface="PMingLiU"/>
              </a:rPr>
              <a:t>用</a:t>
            </a:r>
            <a:r>
              <a:rPr dirty="0" sz="1550" spc="105">
                <a:latin typeface="PMingLiU"/>
                <a:cs typeface="PMingLiU"/>
              </a:rPr>
              <a:t>continue</a:t>
            </a:r>
            <a:r>
              <a:rPr dirty="0" sz="1550" spc="30">
                <a:latin typeface="PMingLiU"/>
                <a:cs typeface="PMingLiU"/>
              </a:rPr>
              <a:t>语</a:t>
            </a:r>
            <a:r>
              <a:rPr dirty="0" sz="1550" spc="10">
                <a:latin typeface="PMingLiU"/>
                <a:cs typeface="PMingLiU"/>
              </a:rPr>
              <a:t>句</a:t>
            </a:r>
            <a:r>
              <a:rPr dirty="0" sz="1550" spc="30">
                <a:latin typeface="PMingLiU"/>
                <a:cs typeface="PMingLiU"/>
              </a:rPr>
              <a:t>跳</a:t>
            </a:r>
            <a:r>
              <a:rPr dirty="0" sz="1550" spc="10">
                <a:latin typeface="PMingLiU"/>
                <a:cs typeface="PMingLiU"/>
              </a:rPr>
              <a:t>过</a:t>
            </a:r>
            <a:r>
              <a:rPr dirty="0" sz="1550" spc="30">
                <a:latin typeface="PMingLiU"/>
                <a:cs typeface="PMingLiU"/>
              </a:rPr>
              <a:t>某</a:t>
            </a:r>
            <a:r>
              <a:rPr dirty="0" sz="1550" spc="10">
                <a:latin typeface="PMingLiU"/>
                <a:cs typeface="PMingLiU"/>
              </a:rPr>
              <a:t>些</a:t>
            </a:r>
            <a:r>
              <a:rPr dirty="0" sz="1550" spc="30">
                <a:latin typeface="PMingLiU"/>
                <a:cs typeface="PMingLiU"/>
              </a:rPr>
              <a:t>循</a:t>
            </a:r>
            <a:r>
              <a:rPr dirty="0" sz="1550" spc="10">
                <a:latin typeface="PMingLiU"/>
                <a:cs typeface="PMingLiU"/>
              </a:rPr>
              <a:t>环</a:t>
            </a:r>
            <a:r>
              <a:rPr dirty="0" sz="1550" spc="30">
                <a:latin typeface="PMingLiU"/>
                <a:cs typeface="PMingLiU"/>
              </a:rPr>
              <a:t>：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140">
                <a:latin typeface="PMingLiU"/>
                <a:cs typeface="PMingLiU"/>
              </a:rPr>
              <a:t>n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105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0</a:t>
            </a:r>
            <a:endParaRPr sz="1550">
              <a:latin typeface="PMingLiU"/>
              <a:cs typeface="PMingLiU"/>
            </a:endParaRPr>
          </a:p>
          <a:p>
            <a:pPr marL="228600" marR="6263005" indent="-216535">
              <a:lnSpc>
                <a:spcPts val="1900"/>
              </a:lnSpc>
              <a:spcBef>
                <a:spcPts val="55"/>
              </a:spcBef>
            </a:pPr>
            <a:r>
              <a:rPr dirty="0" sz="1550" spc="50">
                <a:latin typeface="PMingLiU"/>
                <a:cs typeface="PMingLiU"/>
              </a:rPr>
              <a:t>while </a:t>
            </a:r>
            <a:r>
              <a:rPr dirty="0" sz="1550" spc="140">
                <a:latin typeface="PMingLiU"/>
                <a:cs typeface="PMingLiU"/>
              </a:rPr>
              <a:t>n </a:t>
            </a:r>
            <a:r>
              <a:rPr dirty="0" sz="1550" spc="229">
                <a:latin typeface="PMingLiU"/>
                <a:cs typeface="PMingLiU"/>
              </a:rPr>
              <a:t>&lt;</a:t>
            </a:r>
            <a:r>
              <a:rPr dirty="0" sz="1550" spc="-210">
                <a:latin typeface="PMingLiU"/>
                <a:cs typeface="PMingLiU"/>
              </a:rPr>
              <a:t> </a:t>
            </a:r>
            <a:r>
              <a:rPr dirty="0" sz="1550" spc="50">
                <a:latin typeface="PMingLiU"/>
                <a:cs typeface="PMingLiU"/>
              </a:rPr>
              <a:t>10:  </a:t>
            </a:r>
            <a:r>
              <a:rPr dirty="0" sz="1550" spc="140">
                <a:latin typeface="PMingLiU"/>
                <a:cs typeface="PMingLiU"/>
              </a:rPr>
              <a:t>n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>
                <a:latin typeface="PMingLiU"/>
                <a:cs typeface="PMingLiU"/>
              </a:rPr>
              <a:t> </a:t>
            </a:r>
            <a:r>
              <a:rPr dirty="0" sz="1550" spc="140">
                <a:latin typeface="PMingLiU"/>
                <a:cs typeface="PMingLiU"/>
              </a:rPr>
              <a:t>n</a:t>
            </a:r>
            <a:r>
              <a:rPr dirty="0" sz="1550" spc="10">
                <a:latin typeface="PMingLiU"/>
                <a:cs typeface="PMingLiU"/>
              </a:rPr>
              <a:t> </a:t>
            </a:r>
            <a:r>
              <a:rPr dirty="0" sz="1550" spc="229">
                <a:latin typeface="PMingLiU"/>
                <a:cs typeface="PMingLiU"/>
              </a:rPr>
              <a:t>+</a:t>
            </a:r>
            <a:r>
              <a:rPr dirty="0" sz="1550" spc="15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1</a:t>
            </a:r>
            <a:endParaRPr sz="1550">
              <a:latin typeface="PMingLiU"/>
              <a:cs typeface="PMingLiU"/>
            </a:endParaRPr>
          </a:p>
          <a:p>
            <a:pPr marL="228600">
              <a:lnSpc>
                <a:spcPts val="1820"/>
              </a:lnSpc>
            </a:pPr>
            <a:r>
              <a:rPr dirty="0" sz="1550" spc="-35">
                <a:latin typeface="PMingLiU"/>
                <a:cs typeface="PMingLiU"/>
              </a:rPr>
              <a:t>if</a:t>
            </a:r>
            <a:r>
              <a:rPr dirty="0" sz="1550" spc="10">
                <a:latin typeface="PMingLiU"/>
                <a:cs typeface="PMingLiU"/>
              </a:rPr>
              <a:t> </a:t>
            </a:r>
            <a:r>
              <a:rPr dirty="0" sz="1550" spc="140">
                <a:latin typeface="PMingLiU"/>
                <a:cs typeface="PMingLiU"/>
              </a:rPr>
              <a:t>n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-425">
                <a:latin typeface="PMingLiU"/>
                <a:cs typeface="PMingLiU"/>
              </a:rPr>
              <a:t>%</a:t>
            </a:r>
            <a:r>
              <a:rPr dirty="0" sz="1550" spc="25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2</a:t>
            </a:r>
            <a:r>
              <a:rPr dirty="0" sz="1550" spc="30">
                <a:latin typeface="PMingLiU"/>
                <a:cs typeface="PMingLiU"/>
              </a:rPr>
              <a:t> </a:t>
            </a:r>
            <a:r>
              <a:rPr dirty="0" sz="1550" spc="225">
                <a:latin typeface="PMingLiU"/>
                <a:cs typeface="PMingLiU"/>
              </a:rPr>
              <a:t>==</a:t>
            </a:r>
            <a:r>
              <a:rPr dirty="0" sz="1550" spc="30">
                <a:latin typeface="PMingLiU"/>
                <a:cs typeface="PMingLiU"/>
              </a:rPr>
              <a:t> </a:t>
            </a:r>
            <a:r>
              <a:rPr dirty="0" sz="1550" spc="25">
                <a:latin typeface="PMingLiU"/>
                <a:cs typeface="PMingLiU"/>
              </a:rPr>
              <a:t>0:</a:t>
            </a:r>
            <a:r>
              <a:rPr dirty="0" sz="1550" spc="10">
                <a:latin typeface="PMingLiU"/>
                <a:cs typeface="PMingLiU"/>
              </a:rPr>
              <a:t> </a:t>
            </a:r>
            <a:r>
              <a:rPr dirty="0" sz="1550" spc="215">
                <a:latin typeface="PMingLiU"/>
                <a:cs typeface="PMingLiU"/>
              </a:rPr>
              <a:t>#</a:t>
            </a:r>
            <a:r>
              <a:rPr dirty="0" sz="1550" spc="10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如果</a:t>
            </a:r>
            <a:r>
              <a:rPr dirty="0" sz="1550" spc="155">
                <a:latin typeface="PMingLiU"/>
                <a:cs typeface="PMingLiU"/>
              </a:rPr>
              <a:t>n</a:t>
            </a:r>
            <a:r>
              <a:rPr dirty="0" sz="1550" spc="30">
                <a:latin typeface="PMingLiU"/>
                <a:cs typeface="PMingLiU"/>
              </a:rPr>
              <a:t>是偶数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执</a:t>
            </a:r>
            <a:r>
              <a:rPr dirty="0" sz="1550" spc="10">
                <a:latin typeface="PMingLiU"/>
                <a:cs typeface="PMingLiU"/>
              </a:rPr>
              <a:t>行</a:t>
            </a:r>
            <a:r>
              <a:rPr dirty="0" sz="1550" spc="105">
                <a:latin typeface="PMingLiU"/>
                <a:cs typeface="PMingLiU"/>
              </a:rPr>
              <a:t>continue</a:t>
            </a:r>
            <a:r>
              <a:rPr dirty="0" sz="1550" spc="10">
                <a:latin typeface="PMingLiU"/>
                <a:cs typeface="PMingLiU"/>
              </a:rPr>
              <a:t>语</a:t>
            </a:r>
            <a:r>
              <a:rPr dirty="0" sz="1550" spc="30">
                <a:latin typeface="PMingLiU"/>
                <a:cs typeface="PMingLiU"/>
              </a:rPr>
              <a:t>句</a:t>
            </a:r>
            <a:endParaRPr sz="1550">
              <a:latin typeface="PMingLiU"/>
              <a:cs typeface="PMingLiU"/>
            </a:endParaRPr>
          </a:p>
          <a:p>
            <a:pPr marL="228600" marR="388620" indent="109220">
              <a:lnSpc>
                <a:spcPct val="101899"/>
              </a:lnSpc>
            </a:pPr>
            <a:r>
              <a:rPr dirty="0" sz="1550" spc="110">
                <a:latin typeface="PMingLiU"/>
                <a:cs typeface="PMingLiU"/>
              </a:rPr>
              <a:t>continue</a:t>
            </a:r>
            <a:r>
              <a:rPr dirty="0" sz="1550" spc="-15">
                <a:latin typeface="PMingLiU"/>
                <a:cs typeface="PMingLiU"/>
              </a:rPr>
              <a:t> </a:t>
            </a:r>
            <a:r>
              <a:rPr dirty="0" sz="1550" spc="215">
                <a:latin typeface="PMingLiU"/>
                <a:cs typeface="PMingLiU"/>
              </a:rPr>
              <a:t>#</a:t>
            </a:r>
            <a:r>
              <a:rPr dirty="0" sz="1550" spc="30">
                <a:latin typeface="PMingLiU"/>
                <a:cs typeface="PMingLiU"/>
              </a:rPr>
              <a:t> </a:t>
            </a:r>
            <a:r>
              <a:rPr dirty="0" sz="1550" spc="110">
                <a:latin typeface="PMingLiU"/>
                <a:cs typeface="PMingLiU"/>
              </a:rPr>
              <a:t>continue</a:t>
            </a:r>
            <a:r>
              <a:rPr dirty="0" sz="1550" spc="30">
                <a:latin typeface="PMingLiU"/>
                <a:cs typeface="PMingLiU"/>
              </a:rPr>
              <a:t>语句会</a:t>
            </a:r>
            <a:r>
              <a:rPr dirty="0" sz="1550" spc="10">
                <a:latin typeface="PMingLiU"/>
                <a:cs typeface="PMingLiU"/>
              </a:rPr>
              <a:t>直</a:t>
            </a:r>
            <a:r>
              <a:rPr dirty="0" sz="1550" spc="30">
                <a:latin typeface="PMingLiU"/>
                <a:cs typeface="PMingLiU"/>
              </a:rPr>
              <a:t>接</a:t>
            </a:r>
            <a:r>
              <a:rPr dirty="0" sz="1550" spc="10">
                <a:latin typeface="PMingLiU"/>
                <a:cs typeface="PMingLiU"/>
              </a:rPr>
              <a:t>继</a:t>
            </a:r>
            <a:r>
              <a:rPr dirty="0" sz="1550" spc="30">
                <a:latin typeface="PMingLiU"/>
                <a:cs typeface="PMingLiU"/>
              </a:rPr>
              <a:t>续</a:t>
            </a:r>
            <a:r>
              <a:rPr dirty="0" sz="1550" spc="10">
                <a:latin typeface="PMingLiU"/>
                <a:cs typeface="PMingLiU"/>
              </a:rPr>
              <a:t>下</a:t>
            </a:r>
            <a:r>
              <a:rPr dirty="0" sz="1550" spc="30">
                <a:latin typeface="PMingLiU"/>
                <a:cs typeface="PMingLiU"/>
              </a:rPr>
              <a:t>一轮循</a:t>
            </a:r>
            <a:r>
              <a:rPr dirty="0" sz="1550" spc="10">
                <a:latin typeface="PMingLiU"/>
                <a:cs typeface="PMingLiU"/>
              </a:rPr>
              <a:t>环</a:t>
            </a:r>
            <a:r>
              <a:rPr dirty="0" sz="1550" spc="30">
                <a:latin typeface="PMingLiU"/>
                <a:cs typeface="PMingLiU"/>
              </a:rPr>
              <a:t>，</a:t>
            </a:r>
            <a:r>
              <a:rPr dirty="0" sz="1550" spc="10">
                <a:latin typeface="PMingLiU"/>
                <a:cs typeface="PMingLiU"/>
              </a:rPr>
              <a:t>后</a:t>
            </a:r>
            <a:r>
              <a:rPr dirty="0" sz="1550" spc="30">
                <a:latin typeface="PMingLiU"/>
                <a:cs typeface="PMingLiU"/>
              </a:rPr>
              <a:t>续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50">
                <a:latin typeface="PMingLiU"/>
                <a:cs typeface="PMingLiU"/>
              </a:rPr>
              <a:t>print()</a:t>
            </a:r>
            <a:r>
              <a:rPr dirty="0" sz="1550" spc="10">
                <a:latin typeface="PMingLiU"/>
                <a:cs typeface="PMingLiU"/>
              </a:rPr>
              <a:t>语</a:t>
            </a:r>
            <a:r>
              <a:rPr dirty="0" sz="1550" spc="30">
                <a:latin typeface="PMingLiU"/>
                <a:cs typeface="PMingLiU"/>
              </a:rPr>
              <a:t>句</a:t>
            </a:r>
            <a:r>
              <a:rPr dirty="0" sz="1550" spc="10">
                <a:latin typeface="PMingLiU"/>
                <a:cs typeface="PMingLiU"/>
              </a:rPr>
              <a:t>不</a:t>
            </a:r>
            <a:r>
              <a:rPr dirty="0" sz="1550" spc="30">
                <a:latin typeface="PMingLiU"/>
                <a:cs typeface="PMingLiU"/>
              </a:rPr>
              <a:t>会</a:t>
            </a:r>
            <a:r>
              <a:rPr dirty="0" sz="1550" spc="10">
                <a:latin typeface="PMingLiU"/>
                <a:cs typeface="PMingLiU"/>
              </a:rPr>
              <a:t>执</a:t>
            </a:r>
            <a:r>
              <a:rPr dirty="0" sz="1550" spc="30">
                <a:latin typeface="PMingLiU"/>
                <a:cs typeface="PMingLiU"/>
              </a:rPr>
              <a:t>行 </a:t>
            </a:r>
            <a:r>
              <a:rPr dirty="0" sz="1550" spc="65">
                <a:latin typeface="PMingLiU"/>
                <a:cs typeface="PMingLiU"/>
              </a:rPr>
              <a:t>print(n)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PMingLiU"/>
                <a:cs typeface="PMingLiU"/>
              </a:rPr>
              <a:t>执行上面的代</a:t>
            </a:r>
            <a:r>
              <a:rPr dirty="0" sz="1550" spc="10">
                <a:latin typeface="PMingLiU"/>
                <a:cs typeface="PMingLiU"/>
              </a:rPr>
              <a:t>码</a:t>
            </a:r>
            <a:r>
              <a:rPr dirty="0" sz="1550" spc="30">
                <a:latin typeface="PMingLiU"/>
                <a:cs typeface="PMingLiU"/>
              </a:rPr>
              <a:t>可以</a:t>
            </a:r>
            <a:r>
              <a:rPr dirty="0" sz="1550" spc="10">
                <a:latin typeface="PMingLiU"/>
                <a:cs typeface="PMingLiU"/>
              </a:rPr>
              <a:t>看</a:t>
            </a:r>
            <a:r>
              <a:rPr dirty="0" sz="1550" spc="30">
                <a:latin typeface="PMingLiU"/>
                <a:cs typeface="PMingLiU"/>
              </a:rPr>
              <a:t>到，打</a:t>
            </a:r>
            <a:r>
              <a:rPr dirty="0" sz="1550" spc="10">
                <a:latin typeface="PMingLiU"/>
                <a:cs typeface="PMingLiU"/>
              </a:rPr>
              <a:t>印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不</a:t>
            </a:r>
            <a:r>
              <a:rPr dirty="0" sz="1550" spc="30">
                <a:latin typeface="PMingLiU"/>
                <a:cs typeface="PMingLiU"/>
              </a:rPr>
              <a:t>再</a:t>
            </a:r>
            <a:r>
              <a:rPr dirty="0" sz="1550" spc="10">
                <a:latin typeface="PMingLiU"/>
                <a:cs typeface="PMingLiU"/>
              </a:rPr>
              <a:t>是</a:t>
            </a:r>
            <a:r>
              <a:rPr dirty="0" sz="1550" spc="70">
                <a:latin typeface="PMingLiU"/>
                <a:cs typeface="PMingLiU"/>
              </a:rPr>
              <a:t>1～10，</a:t>
            </a:r>
            <a:r>
              <a:rPr dirty="0" sz="1550" spc="30">
                <a:latin typeface="PMingLiU"/>
                <a:cs typeface="PMingLiU"/>
              </a:rPr>
              <a:t>而是</a:t>
            </a:r>
            <a:r>
              <a:rPr dirty="0" sz="1550" spc="65">
                <a:latin typeface="PMingLiU"/>
                <a:cs typeface="PMingLiU"/>
              </a:rPr>
              <a:t>1，3，5，7，9</a:t>
            </a:r>
            <a:r>
              <a:rPr dirty="0" sz="1550" spc="30">
                <a:latin typeface="PMingLiU"/>
                <a:cs typeface="PMingLiU"/>
              </a:rPr>
              <a:t>。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21488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元组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8047990" cy="387477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元组</a:t>
            </a:r>
            <a:r>
              <a:rPr dirty="0" sz="1550" spc="95">
                <a:latin typeface="PMingLiU"/>
                <a:cs typeface="PMingLiU"/>
              </a:rPr>
              <a:t>（Tuple）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30">
                <a:latin typeface="PMingLiU"/>
                <a:cs typeface="PMingLiU"/>
              </a:rPr>
              <a:t>元组是由一系</a:t>
            </a:r>
            <a:r>
              <a:rPr dirty="0" sz="1550" spc="10">
                <a:latin typeface="PMingLiU"/>
                <a:cs typeface="PMingLiU"/>
              </a:rPr>
              <a:t>列</a:t>
            </a:r>
            <a:r>
              <a:rPr dirty="0" sz="1550" spc="30">
                <a:latin typeface="PMingLiU"/>
                <a:cs typeface="PMingLiU"/>
              </a:rPr>
              <a:t>按特</a:t>
            </a:r>
            <a:r>
              <a:rPr dirty="0" sz="1550" spc="10">
                <a:latin typeface="PMingLiU"/>
                <a:cs typeface="PMingLiU"/>
              </a:rPr>
              <a:t>定</a:t>
            </a:r>
            <a:r>
              <a:rPr dirty="0" sz="1550" spc="30">
                <a:latin typeface="PMingLiU"/>
                <a:cs typeface="PMingLiU"/>
              </a:rPr>
              <a:t>顺序排</a:t>
            </a:r>
            <a:r>
              <a:rPr dirty="0" sz="1550" spc="10">
                <a:latin typeface="PMingLiU"/>
                <a:cs typeface="PMingLiU"/>
              </a:rPr>
              <a:t>序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元</a:t>
            </a:r>
            <a:r>
              <a:rPr dirty="0" sz="1550" spc="30">
                <a:latin typeface="PMingLiU"/>
                <a:cs typeface="PMingLiU"/>
              </a:rPr>
              <a:t>素</a:t>
            </a:r>
            <a:r>
              <a:rPr dirty="0" sz="1550" spc="10">
                <a:latin typeface="PMingLiU"/>
                <a:cs typeface="PMingLiU"/>
              </a:rPr>
              <a:t>组</a:t>
            </a:r>
            <a:r>
              <a:rPr dirty="0" sz="1550" spc="30">
                <a:latin typeface="PMingLiU"/>
                <a:cs typeface="PMingLiU"/>
              </a:rPr>
              <a:t>成。</a:t>
            </a:r>
            <a:endParaRPr sz="1550">
              <a:latin typeface="PMingLiU"/>
              <a:cs typeface="PMingLiU"/>
            </a:endParaRPr>
          </a:p>
          <a:p>
            <a:pPr marL="12700" marR="3012440">
              <a:lnSpc>
                <a:spcPts val="1900"/>
              </a:lnSpc>
              <a:spcBef>
                <a:spcPts val="65"/>
              </a:spcBef>
            </a:pPr>
            <a:r>
              <a:rPr dirty="0" sz="1550" spc="30">
                <a:latin typeface="PMingLiU"/>
                <a:cs typeface="PMingLiU"/>
              </a:rPr>
              <a:t>和列表不同的</a:t>
            </a:r>
            <a:r>
              <a:rPr dirty="0" sz="1550" spc="10">
                <a:latin typeface="PMingLiU"/>
                <a:cs typeface="PMingLiU"/>
              </a:rPr>
              <a:t>是</a:t>
            </a:r>
            <a:r>
              <a:rPr dirty="0" sz="1550" spc="30">
                <a:latin typeface="PMingLiU"/>
                <a:cs typeface="PMingLiU"/>
              </a:rPr>
              <a:t>，列</a:t>
            </a:r>
            <a:r>
              <a:rPr dirty="0" sz="1550" spc="10">
                <a:latin typeface="PMingLiU"/>
                <a:cs typeface="PMingLiU"/>
              </a:rPr>
              <a:t>表</a:t>
            </a:r>
            <a:r>
              <a:rPr dirty="0" sz="1550" spc="30">
                <a:latin typeface="PMingLiU"/>
                <a:cs typeface="PMingLiU"/>
              </a:rPr>
              <a:t>可以任</a:t>
            </a:r>
            <a:r>
              <a:rPr dirty="0" sz="1550" spc="10">
                <a:latin typeface="PMingLiU"/>
                <a:cs typeface="PMingLiU"/>
              </a:rPr>
              <a:t>意</a:t>
            </a:r>
            <a:r>
              <a:rPr dirty="0" sz="1550" spc="30">
                <a:latin typeface="PMingLiU"/>
                <a:cs typeface="PMingLiU"/>
              </a:rPr>
              <a:t>操</a:t>
            </a:r>
            <a:r>
              <a:rPr dirty="0" sz="1550" spc="10">
                <a:latin typeface="PMingLiU"/>
                <a:cs typeface="PMingLiU"/>
              </a:rPr>
              <a:t>作</a:t>
            </a:r>
            <a:r>
              <a:rPr dirty="0" sz="1550" spc="30">
                <a:latin typeface="PMingLiU"/>
                <a:cs typeface="PMingLiU"/>
              </a:rPr>
              <a:t>元</a:t>
            </a:r>
            <a:r>
              <a:rPr dirty="0" sz="1550" spc="10">
                <a:latin typeface="PMingLiU"/>
                <a:cs typeface="PMingLiU"/>
              </a:rPr>
              <a:t>素</a:t>
            </a:r>
            <a:r>
              <a:rPr dirty="0" sz="1550" spc="30">
                <a:latin typeface="PMingLiU"/>
                <a:cs typeface="PMingLiU"/>
              </a:rPr>
              <a:t>，是可</a:t>
            </a:r>
            <a:r>
              <a:rPr dirty="0" sz="1550" spc="10">
                <a:latin typeface="PMingLiU"/>
                <a:cs typeface="PMingLiU"/>
              </a:rPr>
              <a:t>变</a:t>
            </a:r>
            <a:r>
              <a:rPr dirty="0" sz="1550" spc="30">
                <a:latin typeface="PMingLiU"/>
                <a:cs typeface="PMingLiU"/>
              </a:rPr>
              <a:t>序</a:t>
            </a:r>
            <a:r>
              <a:rPr dirty="0" sz="1550" spc="10">
                <a:latin typeface="PMingLiU"/>
                <a:cs typeface="PMingLiU"/>
              </a:rPr>
              <a:t>列</a:t>
            </a:r>
            <a:r>
              <a:rPr dirty="0" sz="1550" spc="30">
                <a:latin typeface="PMingLiU"/>
                <a:cs typeface="PMingLiU"/>
              </a:rPr>
              <a:t>；  而元组是不可</a:t>
            </a:r>
            <a:r>
              <a:rPr dirty="0" sz="1550" spc="10">
                <a:latin typeface="PMingLiU"/>
                <a:cs typeface="PMingLiU"/>
              </a:rPr>
              <a:t>变</a:t>
            </a:r>
            <a:r>
              <a:rPr dirty="0" sz="1550" spc="30">
                <a:latin typeface="PMingLiU"/>
                <a:cs typeface="PMingLiU"/>
              </a:rPr>
              <a:t>序列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即元组</a:t>
            </a:r>
            <a:r>
              <a:rPr dirty="0" sz="1550" spc="10">
                <a:latin typeface="PMingLiU"/>
                <a:cs typeface="PMingLiU"/>
              </a:rPr>
              <a:t>中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元</a:t>
            </a:r>
            <a:r>
              <a:rPr dirty="0" sz="1550" spc="30">
                <a:latin typeface="PMingLiU"/>
                <a:cs typeface="PMingLiU"/>
              </a:rPr>
              <a:t>素</a:t>
            </a:r>
            <a:r>
              <a:rPr dirty="0" sz="1550" spc="10">
                <a:latin typeface="PMingLiU"/>
                <a:cs typeface="PMingLiU"/>
              </a:rPr>
              <a:t>不</a:t>
            </a:r>
            <a:r>
              <a:rPr dirty="0" sz="1550" spc="30">
                <a:latin typeface="PMingLiU"/>
                <a:cs typeface="PMingLiU"/>
              </a:rPr>
              <a:t>可以单</a:t>
            </a:r>
            <a:r>
              <a:rPr dirty="0" sz="1550" spc="10">
                <a:latin typeface="PMingLiU"/>
                <a:cs typeface="PMingLiU"/>
              </a:rPr>
              <a:t>独</a:t>
            </a:r>
            <a:r>
              <a:rPr dirty="0" sz="1550" spc="30">
                <a:latin typeface="PMingLiU"/>
                <a:cs typeface="PMingLiU"/>
              </a:rPr>
              <a:t>修</a:t>
            </a:r>
            <a:r>
              <a:rPr dirty="0" sz="1550" spc="10">
                <a:latin typeface="PMingLiU"/>
                <a:cs typeface="PMingLiU"/>
              </a:rPr>
              <a:t>改</a:t>
            </a:r>
            <a:r>
              <a:rPr dirty="0" sz="1550" spc="30">
                <a:latin typeface="PMingLiU"/>
                <a:cs typeface="PMingLiU"/>
              </a:rPr>
              <a:t>。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ts val="1820"/>
              </a:lnSpc>
            </a:pPr>
            <a:r>
              <a:rPr dirty="0" sz="1550" spc="30">
                <a:latin typeface="PMingLiU"/>
                <a:cs typeface="PMingLiU"/>
              </a:rPr>
              <a:t>元组可以看做</a:t>
            </a:r>
            <a:r>
              <a:rPr dirty="0" sz="1550" spc="10">
                <a:latin typeface="PMingLiU"/>
                <a:cs typeface="PMingLiU"/>
              </a:rPr>
              <a:t>是</a:t>
            </a:r>
            <a:r>
              <a:rPr dirty="0" sz="1550" spc="30">
                <a:latin typeface="PMingLiU"/>
                <a:cs typeface="PMingLiU"/>
              </a:rPr>
              <a:t>不可</a:t>
            </a:r>
            <a:r>
              <a:rPr dirty="0" sz="1550" spc="10">
                <a:latin typeface="PMingLiU"/>
                <a:cs typeface="PMingLiU"/>
              </a:rPr>
              <a:t>变</a:t>
            </a:r>
            <a:r>
              <a:rPr dirty="0" sz="1550" spc="30">
                <a:latin typeface="PMingLiU"/>
                <a:cs typeface="PMingLiU"/>
              </a:rPr>
              <a:t>的列表</a:t>
            </a:r>
            <a:r>
              <a:rPr dirty="0" sz="1550" spc="10">
                <a:latin typeface="PMingLiU"/>
                <a:cs typeface="PMingLiU"/>
              </a:rPr>
              <a:t>。</a:t>
            </a:r>
            <a:r>
              <a:rPr dirty="0" sz="1550" spc="30">
                <a:latin typeface="PMingLiU"/>
                <a:cs typeface="PMingLiU"/>
              </a:rPr>
              <a:t>通</a:t>
            </a:r>
            <a:r>
              <a:rPr dirty="0" sz="1550" spc="10">
                <a:latin typeface="PMingLiU"/>
                <a:cs typeface="PMingLiU"/>
              </a:rPr>
              <a:t>常</a:t>
            </a:r>
            <a:r>
              <a:rPr dirty="0" sz="1550" spc="30">
                <a:latin typeface="PMingLiU"/>
                <a:cs typeface="PMingLiU"/>
              </a:rPr>
              <a:t>情</a:t>
            </a:r>
            <a:r>
              <a:rPr dirty="0" sz="1550" spc="10">
                <a:latin typeface="PMingLiU"/>
                <a:cs typeface="PMingLiU"/>
              </a:rPr>
              <a:t>况</a:t>
            </a:r>
            <a:r>
              <a:rPr dirty="0" sz="1550" spc="30">
                <a:latin typeface="PMingLiU"/>
                <a:cs typeface="PMingLiU"/>
              </a:rPr>
              <a:t>下，元</a:t>
            </a:r>
            <a:r>
              <a:rPr dirty="0" sz="1550" spc="10">
                <a:latin typeface="PMingLiU"/>
                <a:cs typeface="PMingLiU"/>
              </a:rPr>
              <a:t>组</a:t>
            </a:r>
            <a:r>
              <a:rPr dirty="0" sz="1550" spc="30">
                <a:latin typeface="PMingLiU"/>
                <a:cs typeface="PMingLiU"/>
              </a:rPr>
              <a:t>用</a:t>
            </a:r>
            <a:r>
              <a:rPr dirty="0" sz="1550" spc="10">
                <a:latin typeface="PMingLiU"/>
                <a:cs typeface="PMingLiU"/>
              </a:rPr>
              <a:t>于</a:t>
            </a:r>
            <a:r>
              <a:rPr dirty="0" sz="1550" spc="30">
                <a:latin typeface="PMingLiU"/>
                <a:cs typeface="PMingLiU"/>
              </a:rPr>
              <a:t>保</a:t>
            </a:r>
            <a:r>
              <a:rPr dirty="0" sz="1550" spc="10">
                <a:latin typeface="PMingLiU"/>
                <a:cs typeface="PMingLiU"/>
              </a:rPr>
              <a:t>存</a:t>
            </a:r>
            <a:r>
              <a:rPr dirty="0" sz="1550" spc="30">
                <a:latin typeface="PMingLiU"/>
                <a:cs typeface="PMingLiU"/>
              </a:rPr>
              <a:t>不可修</a:t>
            </a:r>
            <a:r>
              <a:rPr dirty="0" sz="1550" spc="10">
                <a:latin typeface="PMingLiU"/>
                <a:cs typeface="PMingLiU"/>
              </a:rPr>
              <a:t>改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内</a:t>
            </a:r>
            <a:r>
              <a:rPr dirty="0" sz="1550" spc="30">
                <a:latin typeface="PMingLiU"/>
                <a:cs typeface="PMingLiU"/>
              </a:rPr>
              <a:t>容。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61975">
              <a:lnSpc>
                <a:spcPct val="102000"/>
              </a:lnSpc>
            </a:pPr>
            <a:r>
              <a:rPr dirty="0" sz="1550" spc="30">
                <a:latin typeface="PMingLiU"/>
                <a:cs typeface="PMingLiU"/>
              </a:rPr>
              <a:t>从形式上看，</a:t>
            </a:r>
            <a:r>
              <a:rPr dirty="0" sz="1550" spc="10">
                <a:latin typeface="PMingLiU"/>
                <a:cs typeface="PMingLiU"/>
              </a:rPr>
              <a:t>元</a:t>
            </a:r>
            <a:r>
              <a:rPr dirty="0" sz="1550" spc="30">
                <a:latin typeface="PMingLiU"/>
                <a:cs typeface="PMingLiU"/>
              </a:rPr>
              <a:t>组的</a:t>
            </a:r>
            <a:r>
              <a:rPr dirty="0" sz="1550" spc="10">
                <a:latin typeface="PMingLiU"/>
                <a:cs typeface="PMingLiU"/>
              </a:rPr>
              <a:t>所</a:t>
            </a:r>
            <a:r>
              <a:rPr dirty="0" sz="1550" spc="30">
                <a:latin typeface="PMingLiU"/>
                <a:cs typeface="PMingLiU"/>
              </a:rPr>
              <a:t>有元素</a:t>
            </a:r>
            <a:r>
              <a:rPr dirty="0" sz="1550" spc="10">
                <a:latin typeface="PMingLiU"/>
                <a:cs typeface="PMingLiU"/>
              </a:rPr>
              <a:t>都</a:t>
            </a:r>
            <a:r>
              <a:rPr dirty="0" sz="1550" spc="30">
                <a:latin typeface="PMingLiU"/>
                <a:cs typeface="PMingLiU"/>
              </a:rPr>
              <a:t>放</a:t>
            </a:r>
            <a:r>
              <a:rPr dirty="0" sz="1550" spc="10">
                <a:latin typeface="PMingLiU"/>
                <a:cs typeface="PMingLiU"/>
              </a:rPr>
              <a:t>在</a:t>
            </a:r>
            <a:r>
              <a:rPr dirty="0" sz="1550" spc="30">
                <a:latin typeface="PMingLiU"/>
                <a:cs typeface="PMingLiU"/>
              </a:rPr>
              <a:t>一</a:t>
            </a:r>
            <a:r>
              <a:rPr dirty="0" sz="1550" spc="10">
                <a:latin typeface="PMingLiU"/>
                <a:cs typeface="PMingLiU"/>
              </a:rPr>
              <a:t>对</a:t>
            </a:r>
            <a:r>
              <a:rPr dirty="0" sz="1550" spc="30">
                <a:latin typeface="PMingLiU"/>
                <a:cs typeface="PMingLiU"/>
              </a:rPr>
              <a:t>小括号</a:t>
            </a:r>
            <a:r>
              <a:rPr dirty="0" sz="1550" spc="-515">
                <a:latin typeface="PMingLiU"/>
                <a:cs typeface="PMingLiU"/>
              </a:rPr>
              <a:t>“()”</a:t>
            </a:r>
            <a:r>
              <a:rPr dirty="0" sz="1550" spc="30">
                <a:latin typeface="PMingLiU"/>
                <a:cs typeface="PMingLiU"/>
              </a:rPr>
              <a:t>中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相</a:t>
            </a:r>
            <a:r>
              <a:rPr dirty="0" sz="1550" spc="10">
                <a:latin typeface="PMingLiU"/>
                <a:cs typeface="PMingLiU"/>
              </a:rPr>
              <a:t>邻</a:t>
            </a:r>
            <a:r>
              <a:rPr dirty="0" sz="1550" spc="30">
                <a:latin typeface="PMingLiU"/>
                <a:cs typeface="PMingLiU"/>
              </a:rPr>
              <a:t>元</a:t>
            </a:r>
            <a:r>
              <a:rPr dirty="0" sz="1550" spc="10">
                <a:latin typeface="PMingLiU"/>
                <a:cs typeface="PMingLiU"/>
              </a:rPr>
              <a:t>素</a:t>
            </a:r>
            <a:r>
              <a:rPr dirty="0" sz="1550" spc="30">
                <a:latin typeface="PMingLiU"/>
                <a:cs typeface="PMingLiU"/>
              </a:rPr>
              <a:t>之间用</a:t>
            </a:r>
            <a:r>
              <a:rPr dirty="0" sz="1550" spc="10">
                <a:latin typeface="PMingLiU"/>
                <a:cs typeface="PMingLiU"/>
              </a:rPr>
              <a:t>逗</a:t>
            </a:r>
            <a:r>
              <a:rPr dirty="0" sz="1550" spc="30">
                <a:latin typeface="PMingLiU"/>
                <a:cs typeface="PMingLiU"/>
              </a:rPr>
              <a:t>号</a:t>
            </a:r>
            <a:r>
              <a:rPr dirty="0" sz="1550" spc="-675">
                <a:latin typeface="PMingLiU"/>
                <a:cs typeface="PMingLiU"/>
              </a:rPr>
              <a:t>“,”</a:t>
            </a:r>
            <a:r>
              <a:rPr dirty="0" sz="1550" spc="30">
                <a:latin typeface="PMingLiU"/>
                <a:cs typeface="PMingLiU"/>
              </a:rPr>
              <a:t>分隔。 如下所示</a:t>
            </a:r>
            <a:r>
              <a:rPr dirty="0" sz="1550" spc="85">
                <a:latin typeface="PMingLiU"/>
                <a:cs typeface="PMingLiU"/>
              </a:rPr>
              <a:t>：(element1,</a:t>
            </a:r>
            <a:r>
              <a:rPr dirty="0" sz="1550" spc="-10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element2,</a:t>
            </a:r>
            <a:r>
              <a:rPr dirty="0" sz="1550" spc="-10">
                <a:latin typeface="PMingLiU"/>
                <a:cs typeface="PMingLiU"/>
              </a:rPr>
              <a:t> </a:t>
            </a:r>
            <a:r>
              <a:rPr dirty="0" sz="1550" spc="-20">
                <a:latin typeface="PMingLiU"/>
                <a:cs typeface="PMingLiU"/>
              </a:rPr>
              <a:t>...</a:t>
            </a:r>
            <a:r>
              <a:rPr dirty="0" sz="1550" spc="25">
                <a:latin typeface="PMingLiU"/>
                <a:cs typeface="PMingLiU"/>
              </a:rPr>
              <a:t> </a:t>
            </a:r>
            <a:r>
              <a:rPr dirty="0" sz="1550" spc="-20">
                <a:latin typeface="PMingLiU"/>
                <a:cs typeface="PMingLiU"/>
              </a:rPr>
              <a:t>,</a:t>
            </a:r>
            <a:r>
              <a:rPr dirty="0" sz="1550" spc="25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elementn)</a:t>
            </a:r>
            <a:endParaRPr sz="1550">
              <a:latin typeface="PMingLiU"/>
              <a:cs typeface="PMingLiU"/>
            </a:endParaRPr>
          </a:p>
          <a:p>
            <a:pPr marL="12700" marR="53340">
              <a:lnSpc>
                <a:spcPct val="101899"/>
              </a:lnSpc>
            </a:pPr>
            <a:r>
              <a:rPr dirty="0" sz="1550" spc="30">
                <a:latin typeface="PMingLiU"/>
                <a:cs typeface="PMingLiU"/>
              </a:rPr>
              <a:t>其中</a:t>
            </a:r>
            <a:r>
              <a:rPr dirty="0" sz="1550" spc="35">
                <a:latin typeface="PMingLiU"/>
                <a:cs typeface="PMingLiU"/>
              </a:rPr>
              <a:t> </a:t>
            </a:r>
            <a:r>
              <a:rPr dirty="0" sz="1550" spc="130">
                <a:latin typeface="PMingLiU"/>
                <a:cs typeface="PMingLiU"/>
              </a:rPr>
              <a:t>element1~elementn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表示元组中的</a:t>
            </a:r>
            <a:r>
              <a:rPr dirty="0" sz="1550" spc="10">
                <a:latin typeface="PMingLiU"/>
                <a:cs typeface="PMingLiU"/>
              </a:rPr>
              <a:t>各</a:t>
            </a:r>
            <a:r>
              <a:rPr dirty="0" sz="1550" spc="30">
                <a:latin typeface="PMingLiU"/>
                <a:cs typeface="PMingLiU"/>
              </a:rPr>
              <a:t>个</a:t>
            </a:r>
            <a:r>
              <a:rPr dirty="0" sz="1550" spc="10">
                <a:latin typeface="PMingLiU"/>
                <a:cs typeface="PMingLiU"/>
              </a:rPr>
              <a:t>元</a:t>
            </a:r>
            <a:r>
              <a:rPr dirty="0" sz="1550" spc="30">
                <a:latin typeface="PMingLiU"/>
                <a:cs typeface="PMingLiU"/>
              </a:rPr>
              <a:t>素，个</a:t>
            </a:r>
            <a:r>
              <a:rPr dirty="0" sz="1550" spc="10">
                <a:latin typeface="PMingLiU"/>
                <a:cs typeface="PMingLiU"/>
              </a:rPr>
              <a:t>数</a:t>
            </a:r>
            <a:r>
              <a:rPr dirty="0" sz="1550" spc="30">
                <a:latin typeface="PMingLiU"/>
                <a:cs typeface="PMingLiU"/>
              </a:rPr>
              <a:t>没</a:t>
            </a:r>
            <a:r>
              <a:rPr dirty="0" sz="1550" spc="10">
                <a:latin typeface="PMingLiU"/>
                <a:cs typeface="PMingLiU"/>
              </a:rPr>
              <a:t>有</a:t>
            </a:r>
            <a:r>
              <a:rPr dirty="0" sz="1550" spc="30">
                <a:latin typeface="PMingLiU"/>
                <a:cs typeface="PMingLiU"/>
              </a:rPr>
              <a:t>限</a:t>
            </a:r>
            <a:r>
              <a:rPr dirty="0" sz="1550" spc="10">
                <a:latin typeface="PMingLiU"/>
                <a:cs typeface="PMingLiU"/>
              </a:rPr>
              <a:t>制</a:t>
            </a:r>
            <a:r>
              <a:rPr dirty="0" sz="1550" spc="30">
                <a:latin typeface="PMingLiU"/>
                <a:cs typeface="PMingLiU"/>
              </a:rPr>
              <a:t>，且只</a:t>
            </a:r>
            <a:r>
              <a:rPr dirty="0" sz="1550" spc="10">
                <a:latin typeface="PMingLiU"/>
                <a:cs typeface="PMingLiU"/>
              </a:rPr>
              <a:t>要</a:t>
            </a:r>
            <a:r>
              <a:rPr dirty="0" sz="1550" spc="30">
                <a:latin typeface="PMingLiU"/>
                <a:cs typeface="PMingLiU"/>
              </a:rPr>
              <a:t>是</a:t>
            </a:r>
            <a:r>
              <a:rPr dirty="0" sz="1550" spc="-10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Python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支持的 数据类型就可</a:t>
            </a:r>
            <a:r>
              <a:rPr dirty="0" sz="1550" spc="10">
                <a:latin typeface="PMingLiU"/>
                <a:cs typeface="PMingLiU"/>
              </a:rPr>
              <a:t>以</a:t>
            </a:r>
            <a:r>
              <a:rPr dirty="0" sz="1550" spc="30">
                <a:latin typeface="PMingLiU"/>
                <a:cs typeface="PMingLiU"/>
              </a:rPr>
              <a:t>。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01899"/>
              </a:lnSpc>
            </a:pPr>
            <a:r>
              <a:rPr dirty="0" sz="1550" spc="30">
                <a:latin typeface="PMingLiU"/>
                <a:cs typeface="PMingLiU"/>
              </a:rPr>
              <a:t>从存储内容上</a:t>
            </a:r>
            <a:r>
              <a:rPr dirty="0" sz="1550" spc="10">
                <a:latin typeface="PMingLiU"/>
                <a:cs typeface="PMingLiU"/>
              </a:rPr>
              <a:t>看</a:t>
            </a:r>
            <a:r>
              <a:rPr dirty="0" sz="1550" spc="30">
                <a:latin typeface="PMingLiU"/>
                <a:cs typeface="PMingLiU"/>
              </a:rPr>
              <a:t>，元</a:t>
            </a:r>
            <a:r>
              <a:rPr dirty="0" sz="1550" spc="10">
                <a:latin typeface="PMingLiU"/>
                <a:cs typeface="PMingLiU"/>
              </a:rPr>
              <a:t>组</a:t>
            </a:r>
            <a:r>
              <a:rPr dirty="0" sz="1550" spc="30">
                <a:latin typeface="PMingLiU"/>
                <a:cs typeface="PMingLiU"/>
              </a:rPr>
              <a:t>可以存</a:t>
            </a:r>
            <a:r>
              <a:rPr dirty="0" sz="1550" spc="10">
                <a:latin typeface="PMingLiU"/>
                <a:cs typeface="PMingLiU"/>
              </a:rPr>
              <a:t>储</a:t>
            </a:r>
            <a:r>
              <a:rPr dirty="0" sz="1550" spc="30">
                <a:latin typeface="PMingLiU"/>
                <a:cs typeface="PMingLiU"/>
              </a:rPr>
              <a:t>整</a:t>
            </a:r>
            <a:r>
              <a:rPr dirty="0" sz="1550" spc="10">
                <a:latin typeface="PMingLiU"/>
                <a:cs typeface="PMingLiU"/>
              </a:rPr>
              <a:t>数</a:t>
            </a:r>
            <a:r>
              <a:rPr dirty="0" sz="1550" spc="30">
                <a:latin typeface="PMingLiU"/>
                <a:cs typeface="PMingLiU"/>
              </a:rPr>
              <a:t>、</a:t>
            </a:r>
            <a:r>
              <a:rPr dirty="0" sz="1550" spc="10">
                <a:latin typeface="PMingLiU"/>
                <a:cs typeface="PMingLiU"/>
              </a:rPr>
              <a:t>实</a:t>
            </a:r>
            <a:r>
              <a:rPr dirty="0" sz="1550" spc="30">
                <a:latin typeface="PMingLiU"/>
                <a:cs typeface="PMingLiU"/>
              </a:rPr>
              <a:t>数、字</a:t>
            </a:r>
            <a:r>
              <a:rPr dirty="0" sz="1550" spc="10">
                <a:latin typeface="PMingLiU"/>
                <a:cs typeface="PMingLiU"/>
              </a:rPr>
              <a:t>符</a:t>
            </a:r>
            <a:r>
              <a:rPr dirty="0" sz="1550" spc="30">
                <a:latin typeface="PMingLiU"/>
                <a:cs typeface="PMingLiU"/>
              </a:rPr>
              <a:t>串</a:t>
            </a:r>
            <a:r>
              <a:rPr dirty="0" sz="1550" spc="10">
                <a:latin typeface="PMingLiU"/>
                <a:cs typeface="PMingLiU"/>
              </a:rPr>
              <a:t>、</a:t>
            </a:r>
            <a:r>
              <a:rPr dirty="0" sz="1550" spc="30">
                <a:latin typeface="PMingLiU"/>
                <a:cs typeface="PMingLiU"/>
              </a:rPr>
              <a:t>列</a:t>
            </a:r>
            <a:r>
              <a:rPr dirty="0" sz="1550" spc="10">
                <a:latin typeface="PMingLiU"/>
                <a:cs typeface="PMingLiU"/>
              </a:rPr>
              <a:t>表</a:t>
            </a:r>
            <a:r>
              <a:rPr dirty="0" sz="1550" spc="30">
                <a:latin typeface="PMingLiU"/>
                <a:cs typeface="PMingLiU"/>
              </a:rPr>
              <a:t>、元组</a:t>
            </a:r>
            <a:r>
              <a:rPr dirty="0" sz="1550" spc="10">
                <a:latin typeface="PMingLiU"/>
                <a:cs typeface="PMingLiU"/>
              </a:rPr>
              <a:t>等</a:t>
            </a:r>
            <a:r>
              <a:rPr dirty="0" sz="1550" spc="30">
                <a:latin typeface="PMingLiU"/>
                <a:cs typeface="PMingLiU"/>
              </a:rPr>
              <a:t>任</a:t>
            </a:r>
            <a:r>
              <a:rPr dirty="0" sz="1550" spc="10">
                <a:latin typeface="PMingLiU"/>
                <a:cs typeface="PMingLiU"/>
              </a:rPr>
              <a:t>何</a:t>
            </a:r>
            <a:r>
              <a:rPr dirty="0" sz="1550" spc="30">
                <a:latin typeface="PMingLiU"/>
                <a:cs typeface="PMingLiU"/>
              </a:rPr>
              <a:t>类</a:t>
            </a:r>
            <a:r>
              <a:rPr dirty="0" sz="1550" spc="10">
                <a:latin typeface="PMingLiU"/>
                <a:cs typeface="PMingLiU"/>
              </a:rPr>
              <a:t>型</a:t>
            </a:r>
            <a:r>
              <a:rPr dirty="0" sz="1550" spc="30">
                <a:latin typeface="PMingLiU"/>
                <a:cs typeface="PMingLiU"/>
              </a:rPr>
              <a:t>的数据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并且 在同一个元组</a:t>
            </a:r>
            <a:r>
              <a:rPr dirty="0" sz="1550" spc="10">
                <a:latin typeface="PMingLiU"/>
                <a:cs typeface="PMingLiU"/>
              </a:rPr>
              <a:t>中</a:t>
            </a:r>
            <a:r>
              <a:rPr dirty="0" sz="1550" spc="30">
                <a:latin typeface="PMingLiU"/>
                <a:cs typeface="PMingLiU"/>
              </a:rPr>
              <a:t>，元</a:t>
            </a:r>
            <a:r>
              <a:rPr dirty="0" sz="1550" spc="10">
                <a:latin typeface="PMingLiU"/>
                <a:cs typeface="PMingLiU"/>
              </a:rPr>
              <a:t>素</a:t>
            </a:r>
            <a:r>
              <a:rPr dirty="0" sz="1550" spc="30">
                <a:latin typeface="PMingLiU"/>
                <a:cs typeface="PMingLiU"/>
              </a:rPr>
              <a:t>的类型</a:t>
            </a:r>
            <a:r>
              <a:rPr dirty="0" sz="1550" spc="10">
                <a:latin typeface="PMingLiU"/>
                <a:cs typeface="PMingLiU"/>
              </a:rPr>
              <a:t>可</a:t>
            </a:r>
            <a:r>
              <a:rPr dirty="0" sz="1550" spc="30">
                <a:latin typeface="PMingLiU"/>
                <a:cs typeface="PMingLiU"/>
              </a:rPr>
              <a:t>以</a:t>
            </a:r>
            <a:r>
              <a:rPr dirty="0" sz="1550" spc="10">
                <a:latin typeface="PMingLiU"/>
                <a:cs typeface="PMingLiU"/>
              </a:rPr>
              <a:t>不</a:t>
            </a:r>
            <a:r>
              <a:rPr dirty="0" sz="1550" spc="30">
                <a:latin typeface="PMingLiU"/>
                <a:cs typeface="PMingLiU"/>
              </a:rPr>
              <a:t>同。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PMingLiU"/>
                <a:cs typeface="PMingLiU"/>
              </a:rPr>
              <a:t>例如</a:t>
            </a:r>
            <a:r>
              <a:rPr dirty="0" sz="1550" spc="5">
                <a:latin typeface="PMingLiU"/>
                <a:cs typeface="PMingLiU"/>
              </a:rPr>
              <a:t>：(“</a:t>
            </a:r>
            <a:r>
              <a:rPr dirty="0" sz="1550" spc="5">
                <a:latin typeface="PMingLiU"/>
                <a:cs typeface="PMingLiU"/>
                <a:hlinkClick r:id="rId2"/>
              </a:rPr>
              <a:t>www.baidu.com</a:t>
            </a:r>
            <a:r>
              <a:rPr dirty="0" sz="1550" spc="5">
                <a:latin typeface="PMingLiU"/>
                <a:cs typeface="PMingLiU"/>
              </a:rPr>
              <a:t>",</a:t>
            </a:r>
            <a:r>
              <a:rPr dirty="0" sz="1550" spc="-10">
                <a:latin typeface="PMingLiU"/>
                <a:cs typeface="PMingLiU"/>
              </a:rPr>
              <a:t> </a:t>
            </a:r>
            <a:r>
              <a:rPr dirty="0" sz="1550" spc="45">
                <a:latin typeface="PMingLiU"/>
                <a:cs typeface="PMingLiU"/>
              </a:rPr>
              <a:t>1,</a:t>
            </a:r>
            <a:r>
              <a:rPr dirty="0" sz="1550" spc="10">
                <a:latin typeface="PMingLiU"/>
                <a:cs typeface="PMingLiU"/>
              </a:rPr>
              <a:t> </a:t>
            </a:r>
            <a:r>
              <a:rPr dirty="0" sz="1550" spc="-120">
                <a:latin typeface="PMingLiU"/>
                <a:cs typeface="PMingLiU"/>
              </a:rPr>
              <a:t>[2,'a’],</a:t>
            </a:r>
            <a:r>
              <a:rPr dirty="0" sz="1550" spc="25">
                <a:latin typeface="PMingLiU"/>
                <a:cs typeface="PMingLiU"/>
              </a:rPr>
              <a:t> </a:t>
            </a:r>
            <a:r>
              <a:rPr dirty="0" sz="1550" spc="35">
                <a:latin typeface="PMingLiU"/>
                <a:cs typeface="PMingLiU"/>
              </a:rPr>
              <a:t>("abc",3.0))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PMingLiU"/>
                <a:cs typeface="PMingLiU"/>
              </a:rPr>
              <a:t>在这个元组中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有多</a:t>
            </a:r>
            <a:r>
              <a:rPr dirty="0" sz="1550" spc="10">
                <a:latin typeface="PMingLiU"/>
                <a:cs typeface="PMingLiU"/>
              </a:rPr>
              <a:t>种</a:t>
            </a:r>
            <a:r>
              <a:rPr dirty="0" sz="1550" spc="30">
                <a:latin typeface="PMingLiU"/>
                <a:cs typeface="PMingLiU"/>
              </a:rPr>
              <a:t>类型的</a:t>
            </a:r>
            <a:r>
              <a:rPr dirty="0" sz="1550" spc="10">
                <a:latin typeface="PMingLiU"/>
                <a:cs typeface="PMingLiU"/>
              </a:rPr>
              <a:t>数</a:t>
            </a:r>
            <a:r>
              <a:rPr dirty="0" sz="1550" spc="30">
                <a:latin typeface="PMingLiU"/>
                <a:cs typeface="PMingLiU"/>
              </a:rPr>
              <a:t>据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包</a:t>
            </a:r>
            <a:r>
              <a:rPr dirty="0" sz="1550" spc="10">
                <a:latin typeface="PMingLiU"/>
                <a:cs typeface="PMingLiU"/>
              </a:rPr>
              <a:t>括</a:t>
            </a:r>
            <a:r>
              <a:rPr dirty="0" sz="1550" spc="30">
                <a:latin typeface="PMingLiU"/>
                <a:cs typeface="PMingLiU"/>
              </a:rPr>
              <a:t>整形、</a:t>
            </a:r>
            <a:r>
              <a:rPr dirty="0" sz="1550" spc="10">
                <a:latin typeface="PMingLiU"/>
                <a:cs typeface="PMingLiU"/>
              </a:rPr>
              <a:t>字</a:t>
            </a:r>
            <a:r>
              <a:rPr dirty="0" sz="1550" spc="30">
                <a:latin typeface="PMingLiU"/>
                <a:cs typeface="PMingLiU"/>
              </a:rPr>
              <a:t>符</a:t>
            </a:r>
            <a:r>
              <a:rPr dirty="0" sz="1550" spc="10">
                <a:latin typeface="PMingLiU"/>
                <a:cs typeface="PMingLiU"/>
              </a:rPr>
              <a:t>串</a:t>
            </a:r>
            <a:r>
              <a:rPr dirty="0" sz="1550" spc="30">
                <a:latin typeface="PMingLiU"/>
                <a:cs typeface="PMingLiU"/>
              </a:rPr>
              <a:t>、</a:t>
            </a:r>
            <a:r>
              <a:rPr dirty="0" sz="1550" spc="10">
                <a:latin typeface="PMingLiU"/>
                <a:cs typeface="PMingLiU"/>
              </a:rPr>
              <a:t>列</a:t>
            </a:r>
            <a:r>
              <a:rPr dirty="0" sz="1550" spc="30">
                <a:latin typeface="PMingLiU"/>
                <a:cs typeface="PMingLiU"/>
              </a:rPr>
              <a:t>表、元</a:t>
            </a:r>
            <a:r>
              <a:rPr dirty="0" sz="1550" spc="10">
                <a:latin typeface="PMingLiU"/>
                <a:cs typeface="PMingLiU"/>
              </a:rPr>
              <a:t>组</a:t>
            </a:r>
            <a:r>
              <a:rPr dirty="0" sz="1550" spc="30">
                <a:latin typeface="PMingLiU"/>
                <a:cs typeface="PMingLiU"/>
              </a:rPr>
              <a:t>。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915669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目录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6" y="2509551"/>
            <a:ext cx="3398520" cy="30905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450" spc="130">
                <a:latin typeface="Times New Roman"/>
                <a:cs typeface="Times New Roman"/>
              </a:rPr>
              <a:t></a:t>
            </a:r>
            <a:r>
              <a:rPr dirty="0" sz="2450" spc="130">
                <a:latin typeface="PMingLiU"/>
                <a:cs typeface="PMingLiU"/>
              </a:rPr>
              <a:t>Python</a:t>
            </a:r>
            <a:r>
              <a:rPr dirty="0" sz="2450" spc="10">
                <a:latin typeface="PMingLiU"/>
                <a:cs typeface="PMingLiU"/>
              </a:rPr>
              <a:t>常量、变量</a:t>
            </a:r>
            <a:endParaRPr sz="24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350"/>
              </a:spcBef>
            </a:pPr>
            <a:r>
              <a:rPr dirty="0" sz="2450" spc="130">
                <a:latin typeface="Times New Roman"/>
                <a:cs typeface="Times New Roman"/>
              </a:rPr>
              <a:t></a:t>
            </a:r>
            <a:r>
              <a:rPr dirty="0" sz="2450" spc="130">
                <a:latin typeface="PMingLiU"/>
                <a:cs typeface="PMingLiU"/>
              </a:rPr>
              <a:t>Python</a:t>
            </a:r>
            <a:r>
              <a:rPr dirty="0" sz="2450" spc="10">
                <a:latin typeface="PMingLiU"/>
                <a:cs typeface="PMingLiU"/>
              </a:rPr>
              <a:t>函数</a:t>
            </a:r>
            <a:endParaRPr sz="24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365"/>
              </a:spcBef>
            </a:pPr>
            <a:r>
              <a:rPr dirty="0" sz="2450" spc="60">
                <a:latin typeface="Times New Roman"/>
                <a:cs typeface="Times New Roman"/>
              </a:rPr>
              <a:t></a:t>
            </a:r>
            <a:r>
              <a:rPr dirty="0" sz="2450" spc="70">
                <a:latin typeface="PMingLiU"/>
                <a:cs typeface="PMingLiU"/>
              </a:rPr>
              <a:t>P</a:t>
            </a:r>
            <a:r>
              <a:rPr dirty="0" sz="2450">
                <a:latin typeface="PMingLiU"/>
                <a:cs typeface="PMingLiU"/>
              </a:rPr>
              <a:t>y</a:t>
            </a:r>
            <a:r>
              <a:rPr dirty="0" sz="2450" spc="145">
                <a:latin typeface="PMingLiU"/>
                <a:cs typeface="PMingLiU"/>
              </a:rPr>
              <a:t>t</a:t>
            </a:r>
            <a:r>
              <a:rPr dirty="0" sz="2450" spc="200">
                <a:latin typeface="PMingLiU"/>
                <a:cs typeface="PMingLiU"/>
              </a:rPr>
              <a:t>h</a:t>
            </a:r>
            <a:r>
              <a:rPr dirty="0" sz="2450" spc="245">
                <a:latin typeface="PMingLiU"/>
                <a:cs typeface="PMingLiU"/>
              </a:rPr>
              <a:t>o</a:t>
            </a:r>
            <a:r>
              <a:rPr dirty="0" sz="2450" spc="200">
                <a:latin typeface="PMingLiU"/>
                <a:cs typeface="PMingLiU"/>
              </a:rPr>
              <a:t>n</a:t>
            </a:r>
            <a:r>
              <a:rPr dirty="0" sz="2450" spc="10">
                <a:latin typeface="PMingLiU"/>
                <a:cs typeface="PMingLiU"/>
              </a:rPr>
              <a:t>条件判断</a:t>
            </a:r>
            <a:r>
              <a:rPr dirty="0" sz="2450" spc="-15">
                <a:latin typeface="PMingLiU"/>
                <a:cs typeface="PMingLiU"/>
              </a:rPr>
              <a:t>、</a:t>
            </a:r>
            <a:r>
              <a:rPr dirty="0" sz="2450" spc="10">
                <a:latin typeface="PMingLiU"/>
                <a:cs typeface="PMingLiU"/>
              </a:rPr>
              <a:t>循</a:t>
            </a:r>
            <a:r>
              <a:rPr dirty="0" sz="2450" spc="-484">
                <a:latin typeface="PMingLiU"/>
                <a:cs typeface="PMingLiU"/>
              </a:rPr>
              <a:t>环</a:t>
            </a:r>
            <a:endParaRPr sz="24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350"/>
              </a:spcBef>
            </a:pPr>
            <a:r>
              <a:rPr dirty="0" sz="2450" spc="130">
                <a:latin typeface="Times New Roman"/>
                <a:cs typeface="Times New Roman"/>
              </a:rPr>
              <a:t></a:t>
            </a:r>
            <a:r>
              <a:rPr dirty="0" sz="2450" spc="130">
                <a:latin typeface="PMingLiU"/>
                <a:cs typeface="PMingLiU"/>
              </a:rPr>
              <a:t>Python</a:t>
            </a:r>
            <a:r>
              <a:rPr dirty="0" sz="2450" spc="10">
                <a:latin typeface="PMingLiU"/>
                <a:cs typeface="PMingLiU"/>
              </a:rPr>
              <a:t>元组、列表</a:t>
            </a:r>
            <a:endParaRPr sz="24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355"/>
              </a:spcBef>
            </a:pPr>
            <a:r>
              <a:rPr dirty="0" sz="2450" spc="130">
                <a:latin typeface="Times New Roman"/>
                <a:cs typeface="Times New Roman"/>
              </a:rPr>
              <a:t></a:t>
            </a:r>
            <a:r>
              <a:rPr dirty="0" sz="2450" spc="130">
                <a:latin typeface="PMingLiU"/>
                <a:cs typeface="PMingLiU"/>
              </a:rPr>
              <a:t>Python</a:t>
            </a:r>
            <a:r>
              <a:rPr dirty="0" sz="2450" spc="10">
                <a:latin typeface="PMingLiU"/>
                <a:cs typeface="PMingLiU"/>
              </a:rPr>
              <a:t>字典</a:t>
            </a:r>
            <a:endParaRPr sz="24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21488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元组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8034020" cy="2911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创建元组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105">
                <a:latin typeface="PMingLiU"/>
                <a:cs typeface="PMingLiU"/>
              </a:rPr>
              <a:t>Python</a:t>
            </a:r>
            <a:r>
              <a:rPr dirty="0" sz="1550" spc="-10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提供了多种创建</a:t>
            </a:r>
            <a:r>
              <a:rPr dirty="0" sz="1550" spc="10">
                <a:latin typeface="PMingLiU"/>
                <a:cs typeface="PMingLiU"/>
              </a:rPr>
              <a:t>元</a:t>
            </a:r>
            <a:r>
              <a:rPr dirty="0" sz="1550" spc="30">
                <a:latin typeface="PMingLiU"/>
                <a:cs typeface="PMingLiU"/>
              </a:rPr>
              <a:t>组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方</a:t>
            </a:r>
            <a:r>
              <a:rPr dirty="0" sz="1550" spc="10">
                <a:latin typeface="PMingLiU"/>
                <a:cs typeface="PMingLiU"/>
              </a:rPr>
              <a:t>法</a:t>
            </a:r>
            <a:r>
              <a:rPr dirty="0" sz="1550" spc="30">
                <a:latin typeface="PMingLiU"/>
                <a:cs typeface="PMingLiU"/>
              </a:rPr>
              <a:t>，</a:t>
            </a:r>
            <a:r>
              <a:rPr dirty="0" sz="1550" spc="10">
                <a:latin typeface="PMingLiU"/>
                <a:cs typeface="PMingLiU"/>
              </a:rPr>
              <a:t>下</a:t>
            </a:r>
            <a:r>
              <a:rPr dirty="0" sz="1550" spc="30">
                <a:latin typeface="PMingLiU"/>
                <a:cs typeface="PMingLiU"/>
              </a:rPr>
              <a:t>面逐个</a:t>
            </a:r>
            <a:r>
              <a:rPr dirty="0" sz="1550" spc="10">
                <a:latin typeface="PMingLiU"/>
                <a:cs typeface="PMingLiU"/>
              </a:rPr>
              <a:t>进</a:t>
            </a:r>
            <a:r>
              <a:rPr dirty="0" sz="1550" spc="30">
                <a:latin typeface="PMingLiU"/>
                <a:cs typeface="PMingLiU"/>
              </a:rPr>
              <a:t>行</a:t>
            </a:r>
            <a:r>
              <a:rPr dirty="0" sz="1550" spc="10">
                <a:latin typeface="PMingLiU"/>
                <a:cs typeface="PMingLiU"/>
              </a:rPr>
              <a:t>介</a:t>
            </a:r>
            <a:r>
              <a:rPr dirty="0" sz="1550" spc="30">
                <a:latin typeface="PMingLiU"/>
                <a:cs typeface="PMingLiU"/>
              </a:rPr>
              <a:t>绍。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110">
                <a:latin typeface="PMingLiU"/>
                <a:cs typeface="PMingLiU"/>
              </a:rPr>
              <a:t>1</a:t>
            </a:r>
            <a:r>
              <a:rPr dirty="0" sz="1550" spc="30">
                <a:latin typeface="PMingLiU"/>
                <a:cs typeface="PMingLiU"/>
              </a:rPr>
              <a:t>、使用</a:t>
            </a:r>
            <a:r>
              <a:rPr dirty="0" sz="1550">
                <a:latin typeface="PMingLiU"/>
                <a:cs typeface="PMingLiU"/>
              </a:rPr>
              <a:t>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1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运算符直接创</a:t>
            </a:r>
            <a:r>
              <a:rPr dirty="0" sz="1550" spc="10">
                <a:latin typeface="PMingLiU"/>
                <a:cs typeface="PMingLiU"/>
              </a:rPr>
              <a:t>建</a:t>
            </a:r>
            <a:r>
              <a:rPr dirty="0" sz="1550" spc="30">
                <a:latin typeface="PMingLiU"/>
                <a:cs typeface="PMingLiU"/>
              </a:rPr>
              <a:t>元组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marR="4800600">
              <a:lnSpc>
                <a:spcPct val="101299"/>
              </a:lnSpc>
            </a:pPr>
            <a:r>
              <a:rPr dirty="0" sz="1550" spc="30">
                <a:latin typeface="PMingLiU"/>
                <a:cs typeface="PMingLiU"/>
              </a:rPr>
              <a:t>例如，下面定</a:t>
            </a:r>
            <a:r>
              <a:rPr dirty="0" sz="1550" spc="10">
                <a:latin typeface="PMingLiU"/>
                <a:cs typeface="PMingLiU"/>
              </a:rPr>
              <a:t>义</a:t>
            </a:r>
            <a:r>
              <a:rPr dirty="0" sz="1550" spc="30">
                <a:latin typeface="PMingLiU"/>
                <a:cs typeface="PMingLiU"/>
              </a:rPr>
              <a:t>的元</a:t>
            </a:r>
            <a:r>
              <a:rPr dirty="0" sz="1550" spc="10">
                <a:latin typeface="PMingLiU"/>
                <a:cs typeface="PMingLiU"/>
              </a:rPr>
              <a:t>组</a:t>
            </a:r>
            <a:r>
              <a:rPr dirty="0" sz="1550" spc="30">
                <a:latin typeface="PMingLiU"/>
                <a:cs typeface="PMingLiU"/>
              </a:rPr>
              <a:t>都是合</a:t>
            </a:r>
            <a:r>
              <a:rPr dirty="0" sz="1550" spc="10">
                <a:latin typeface="PMingLiU"/>
                <a:cs typeface="PMingLiU"/>
              </a:rPr>
              <a:t>法</a:t>
            </a:r>
            <a:r>
              <a:rPr dirty="0" sz="1550" spc="20">
                <a:latin typeface="PMingLiU"/>
                <a:cs typeface="PMingLiU"/>
              </a:rPr>
              <a:t>的：  </a:t>
            </a:r>
            <a:r>
              <a:rPr dirty="0" sz="1550" spc="165">
                <a:latin typeface="PMingLiU"/>
                <a:cs typeface="PMingLiU"/>
              </a:rPr>
              <a:t>num</a:t>
            </a:r>
            <a:r>
              <a:rPr dirty="0" sz="1550" spc="-15">
                <a:latin typeface="PMingLiU"/>
                <a:cs typeface="PMingLiU"/>
              </a:rPr>
              <a:t>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30">
                <a:latin typeface="PMingLiU"/>
                <a:cs typeface="PMingLiU"/>
              </a:rPr>
              <a:t> </a:t>
            </a:r>
            <a:r>
              <a:rPr dirty="0" sz="1550" spc="20">
                <a:latin typeface="PMingLiU"/>
                <a:cs typeface="PMingLiU"/>
              </a:rPr>
              <a:t>(7,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65">
                <a:latin typeface="PMingLiU"/>
                <a:cs typeface="PMingLiU"/>
              </a:rPr>
              <a:t>14,</a:t>
            </a:r>
            <a:r>
              <a:rPr dirty="0" sz="1550" spc="10">
                <a:latin typeface="PMingLiU"/>
                <a:cs typeface="PMingLiU"/>
              </a:rPr>
              <a:t> </a:t>
            </a:r>
            <a:r>
              <a:rPr dirty="0" sz="1550" spc="70">
                <a:latin typeface="PMingLiU"/>
                <a:cs typeface="PMingLiU"/>
              </a:rPr>
              <a:t>21,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65">
                <a:latin typeface="PMingLiU"/>
                <a:cs typeface="PMingLiU"/>
              </a:rPr>
              <a:t>28,</a:t>
            </a:r>
            <a:r>
              <a:rPr dirty="0" sz="1550" spc="10">
                <a:latin typeface="PMingLiU"/>
                <a:cs typeface="PMingLiU"/>
              </a:rPr>
              <a:t> </a:t>
            </a:r>
            <a:r>
              <a:rPr dirty="0" sz="1550" spc="65">
                <a:latin typeface="PMingLiU"/>
                <a:cs typeface="PMingLiU"/>
              </a:rPr>
              <a:t>35)</a:t>
            </a:r>
            <a:endParaRPr sz="1550">
              <a:latin typeface="PMingLiU"/>
              <a:cs typeface="PMingLiU"/>
            </a:endParaRPr>
          </a:p>
          <a:p>
            <a:pPr marL="12700" marR="4368165">
              <a:lnSpc>
                <a:spcPts val="1900"/>
              </a:lnSpc>
              <a:spcBef>
                <a:spcPts val="70"/>
              </a:spcBef>
            </a:pPr>
            <a:r>
              <a:rPr dirty="0" sz="1550" spc="85">
                <a:latin typeface="PMingLiU"/>
                <a:cs typeface="PMingLiU"/>
              </a:rPr>
              <a:t>a_tuple</a:t>
            </a:r>
            <a:r>
              <a:rPr dirty="0" sz="1550">
                <a:latin typeface="PMingLiU"/>
                <a:cs typeface="PMingLiU"/>
              </a:rPr>
              <a:t>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20">
                <a:latin typeface="PMingLiU"/>
                <a:cs typeface="PMingLiU"/>
              </a:rPr>
              <a:t> </a:t>
            </a:r>
            <a:r>
              <a:rPr dirty="0" sz="1550" spc="-20">
                <a:latin typeface="PMingLiU"/>
                <a:cs typeface="PMingLiU"/>
              </a:rPr>
              <a:t>("</a:t>
            </a:r>
            <a:r>
              <a:rPr dirty="0" sz="1550" spc="30">
                <a:latin typeface="PMingLiU"/>
                <a:cs typeface="PMingLiU"/>
              </a:rPr>
              <a:t>新浪网</a:t>
            </a:r>
            <a:r>
              <a:rPr dirty="0" sz="1550" spc="-25">
                <a:latin typeface="PMingLiU"/>
                <a:cs typeface="PMingLiU"/>
              </a:rPr>
              <a:t>",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70">
                <a:latin typeface="PMingLiU"/>
                <a:cs typeface="PMingLiU"/>
              </a:rPr>
              <a:t>"http:</a:t>
            </a:r>
            <a:r>
              <a:rPr dirty="0" sz="1550" spc="70">
                <a:latin typeface="PMingLiU"/>
                <a:cs typeface="PMingLiU"/>
                <a:hlinkClick r:id="rId2"/>
              </a:rPr>
              <a:t>www.baidu.net</a:t>
            </a:r>
            <a:r>
              <a:rPr dirty="0" sz="1550" spc="70">
                <a:latin typeface="PMingLiU"/>
                <a:cs typeface="PMingLiU"/>
              </a:rPr>
              <a:t>")  </a:t>
            </a:r>
            <a:r>
              <a:rPr dirty="0" sz="1550" spc="125">
                <a:latin typeface="PMingLiU"/>
                <a:cs typeface="PMingLiU"/>
              </a:rPr>
              <a:t>python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254">
                <a:latin typeface="PMingLiU"/>
                <a:cs typeface="PMingLiU"/>
              </a:rPr>
              <a:t> </a:t>
            </a:r>
            <a:r>
              <a:rPr dirty="0" sz="1550" spc="50">
                <a:latin typeface="PMingLiU"/>
                <a:cs typeface="PMingLiU"/>
              </a:rPr>
              <a:t>("Python", </a:t>
            </a:r>
            <a:r>
              <a:rPr dirty="0" sz="1550" spc="65">
                <a:latin typeface="PMingLiU"/>
                <a:cs typeface="PMingLiU"/>
              </a:rPr>
              <a:t>19, </a:t>
            </a:r>
            <a:r>
              <a:rPr dirty="0" sz="1550" spc="20">
                <a:latin typeface="PMingLiU"/>
                <a:cs typeface="PMingLiU"/>
              </a:rPr>
              <a:t>[1,2], </a:t>
            </a:r>
            <a:r>
              <a:rPr dirty="0" sz="1550" spc="35">
                <a:latin typeface="PMingLiU"/>
                <a:cs typeface="PMingLiU"/>
              </a:rPr>
              <a:t>('c',2.0))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080">
              <a:lnSpc>
                <a:spcPct val="101299"/>
              </a:lnSpc>
            </a:pPr>
            <a:r>
              <a:rPr dirty="0" sz="1550" spc="30">
                <a:latin typeface="PMingLiU"/>
                <a:cs typeface="PMingLiU"/>
              </a:rPr>
              <a:t>注意：当创建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元组</a:t>
            </a:r>
            <a:r>
              <a:rPr dirty="0" sz="1550" spc="10">
                <a:latin typeface="PMingLiU"/>
                <a:cs typeface="PMingLiU"/>
              </a:rPr>
              <a:t>中</a:t>
            </a:r>
            <a:r>
              <a:rPr dirty="0" sz="1550" spc="30">
                <a:latin typeface="PMingLiU"/>
                <a:cs typeface="PMingLiU"/>
              </a:rPr>
              <a:t>只有一</a:t>
            </a:r>
            <a:r>
              <a:rPr dirty="0" sz="1550" spc="10">
                <a:latin typeface="PMingLiU"/>
                <a:cs typeface="PMingLiU"/>
              </a:rPr>
              <a:t>个</a:t>
            </a:r>
            <a:r>
              <a:rPr dirty="0" sz="1550" spc="30">
                <a:latin typeface="PMingLiU"/>
                <a:cs typeface="PMingLiU"/>
              </a:rPr>
              <a:t>元</a:t>
            </a:r>
            <a:r>
              <a:rPr dirty="0" sz="1550" spc="10">
                <a:latin typeface="PMingLiU"/>
                <a:cs typeface="PMingLiU"/>
              </a:rPr>
              <a:t>素</a:t>
            </a:r>
            <a:r>
              <a:rPr dirty="0" sz="1550" spc="30">
                <a:latin typeface="PMingLiU"/>
                <a:cs typeface="PMingLiU"/>
              </a:rPr>
              <a:t>时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此元组</a:t>
            </a:r>
            <a:r>
              <a:rPr dirty="0" sz="1550" spc="10">
                <a:latin typeface="PMingLiU"/>
                <a:cs typeface="PMingLiU"/>
              </a:rPr>
              <a:t>后</a:t>
            </a:r>
            <a:r>
              <a:rPr dirty="0" sz="1550" spc="30">
                <a:latin typeface="PMingLiU"/>
                <a:cs typeface="PMingLiU"/>
              </a:rPr>
              <a:t>面</a:t>
            </a:r>
            <a:r>
              <a:rPr dirty="0" sz="1550" spc="10">
                <a:latin typeface="PMingLiU"/>
                <a:cs typeface="PMingLiU"/>
              </a:rPr>
              <a:t>必</a:t>
            </a:r>
            <a:r>
              <a:rPr dirty="0" sz="1550" spc="30">
                <a:latin typeface="PMingLiU"/>
                <a:cs typeface="PMingLiU"/>
              </a:rPr>
              <a:t>须</a:t>
            </a:r>
            <a:r>
              <a:rPr dirty="0" sz="1550" spc="10">
                <a:latin typeface="PMingLiU"/>
                <a:cs typeface="PMingLiU"/>
              </a:rPr>
              <a:t>要</a:t>
            </a:r>
            <a:r>
              <a:rPr dirty="0" sz="1550" spc="30">
                <a:latin typeface="PMingLiU"/>
                <a:cs typeface="PMingLiU"/>
              </a:rPr>
              <a:t>加一个</a:t>
            </a:r>
            <a:r>
              <a:rPr dirty="0" sz="1550" spc="10">
                <a:latin typeface="PMingLiU"/>
                <a:cs typeface="PMingLiU"/>
              </a:rPr>
              <a:t>逗</a:t>
            </a:r>
            <a:r>
              <a:rPr dirty="0" sz="1550" spc="30">
                <a:latin typeface="PMingLiU"/>
                <a:cs typeface="PMingLiU"/>
              </a:rPr>
              <a:t>号</a:t>
            </a:r>
            <a:r>
              <a:rPr dirty="0" sz="1550" spc="-495">
                <a:latin typeface="PMingLiU"/>
                <a:cs typeface="PMingLiU"/>
              </a:rPr>
              <a:t>“,”，</a:t>
            </a:r>
            <a:r>
              <a:rPr dirty="0" sz="1550" spc="30">
                <a:latin typeface="PMingLiU"/>
                <a:cs typeface="PMingLiU"/>
              </a:rPr>
              <a:t>否</a:t>
            </a:r>
            <a:r>
              <a:rPr dirty="0" sz="1550" spc="10">
                <a:latin typeface="PMingLiU"/>
                <a:cs typeface="PMingLiU"/>
              </a:rPr>
              <a:t>则</a:t>
            </a:r>
            <a:r>
              <a:rPr dirty="0" sz="1550" spc="100">
                <a:latin typeface="PMingLiU"/>
                <a:cs typeface="PMingLiU"/>
              </a:rPr>
              <a:t>Python</a:t>
            </a:r>
            <a:r>
              <a:rPr dirty="0" sz="1550" spc="10">
                <a:latin typeface="PMingLiU"/>
                <a:cs typeface="PMingLiU"/>
              </a:rPr>
              <a:t>解</a:t>
            </a:r>
            <a:r>
              <a:rPr dirty="0" sz="1550" spc="30">
                <a:latin typeface="PMingLiU"/>
                <a:cs typeface="PMingLiU"/>
              </a:rPr>
              <a:t>释 器会将其误认</a:t>
            </a:r>
            <a:r>
              <a:rPr dirty="0" sz="1550" spc="10">
                <a:latin typeface="PMingLiU"/>
                <a:cs typeface="PMingLiU"/>
              </a:rPr>
              <a:t>为</a:t>
            </a:r>
            <a:r>
              <a:rPr dirty="0" sz="1550" spc="30">
                <a:latin typeface="PMingLiU"/>
                <a:cs typeface="PMingLiU"/>
              </a:rPr>
              <a:t>字符</a:t>
            </a:r>
            <a:r>
              <a:rPr dirty="0" sz="1550" spc="10">
                <a:latin typeface="PMingLiU"/>
                <a:cs typeface="PMingLiU"/>
              </a:rPr>
              <a:t>串</a:t>
            </a:r>
            <a:r>
              <a:rPr dirty="0" sz="1550" spc="30">
                <a:latin typeface="PMingLiU"/>
                <a:cs typeface="PMingLiU"/>
              </a:rPr>
              <a:t>。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21488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元组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4938395" cy="122872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创建元组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110">
                <a:latin typeface="PMingLiU"/>
                <a:cs typeface="PMingLiU"/>
              </a:rPr>
              <a:t>2</a:t>
            </a:r>
            <a:r>
              <a:rPr dirty="0" sz="1550" spc="30">
                <a:latin typeface="PMingLiU"/>
                <a:cs typeface="PMingLiU"/>
              </a:rPr>
              <a:t>、</a:t>
            </a:r>
            <a:r>
              <a:rPr dirty="0" sz="1550" spc="105">
                <a:latin typeface="PMingLiU"/>
                <a:cs typeface="PMingLiU"/>
              </a:rPr>
              <a:t>Python</a:t>
            </a:r>
            <a:r>
              <a:rPr dirty="0" sz="1550" spc="30">
                <a:latin typeface="PMingLiU"/>
                <a:cs typeface="PMingLiU"/>
              </a:rPr>
              <a:t>还</a:t>
            </a:r>
            <a:r>
              <a:rPr dirty="0" sz="1550" spc="10">
                <a:latin typeface="PMingLiU"/>
                <a:cs typeface="PMingLiU"/>
              </a:rPr>
              <a:t>提</a:t>
            </a:r>
            <a:r>
              <a:rPr dirty="0" sz="1550" spc="30">
                <a:latin typeface="PMingLiU"/>
                <a:cs typeface="PMingLiU"/>
              </a:rPr>
              <a:t>供</a:t>
            </a:r>
            <a:r>
              <a:rPr dirty="0" sz="1550" spc="10">
                <a:latin typeface="PMingLiU"/>
                <a:cs typeface="PMingLiU"/>
              </a:rPr>
              <a:t>了</a:t>
            </a:r>
            <a:r>
              <a:rPr dirty="0" sz="1550" spc="65">
                <a:latin typeface="PMingLiU"/>
                <a:cs typeface="PMingLiU"/>
              </a:rPr>
              <a:t>tuple()</a:t>
            </a:r>
            <a:r>
              <a:rPr dirty="0" sz="1550" spc="10">
                <a:latin typeface="PMingLiU"/>
                <a:cs typeface="PMingLiU"/>
              </a:rPr>
              <a:t>函</a:t>
            </a:r>
            <a:r>
              <a:rPr dirty="0" sz="1550" spc="30">
                <a:latin typeface="PMingLiU"/>
                <a:cs typeface="PMingLiU"/>
              </a:rPr>
              <a:t>数来创</a:t>
            </a:r>
            <a:r>
              <a:rPr dirty="0" sz="1550" spc="10">
                <a:latin typeface="PMingLiU"/>
                <a:cs typeface="PMingLiU"/>
              </a:rPr>
              <a:t>建</a:t>
            </a:r>
            <a:r>
              <a:rPr dirty="0" sz="1550" spc="30">
                <a:latin typeface="PMingLiU"/>
                <a:cs typeface="PMingLiU"/>
              </a:rPr>
              <a:t>元组</a:t>
            </a:r>
            <a:endParaRPr sz="1550">
              <a:latin typeface="PMingLiU"/>
              <a:cs typeface="PMingLiU"/>
            </a:endParaRPr>
          </a:p>
          <a:p>
            <a:pPr marL="12700" marR="5080">
              <a:lnSpc>
                <a:spcPts val="1900"/>
              </a:lnSpc>
              <a:spcBef>
                <a:spcPts val="65"/>
              </a:spcBef>
            </a:pPr>
            <a:r>
              <a:rPr dirty="0" sz="1550" spc="30">
                <a:latin typeface="PMingLiU"/>
                <a:cs typeface="PMingLiU"/>
              </a:rPr>
              <a:t>它可以直接将</a:t>
            </a:r>
            <a:r>
              <a:rPr dirty="0" sz="1550" spc="10">
                <a:latin typeface="PMingLiU"/>
                <a:cs typeface="PMingLiU"/>
              </a:rPr>
              <a:t>列</a:t>
            </a:r>
            <a:r>
              <a:rPr dirty="0" sz="1550" spc="30">
                <a:latin typeface="PMingLiU"/>
                <a:cs typeface="PMingLiU"/>
              </a:rPr>
              <a:t>表、</a:t>
            </a:r>
            <a:r>
              <a:rPr dirty="0" sz="1550" spc="10">
                <a:latin typeface="PMingLiU"/>
                <a:cs typeface="PMingLiU"/>
              </a:rPr>
              <a:t>区</a:t>
            </a:r>
            <a:r>
              <a:rPr dirty="0" sz="1550" spc="30">
                <a:latin typeface="PMingLiU"/>
                <a:cs typeface="PMingLiU"/>
              </a:rPr>
              <a:t>间</a:t>
            </a:r>
            <a:r>
              <a:rPr dirty="0" sz="1550" spc="100">
                <a:latin typeface="PMingLiU"/>
                <a:cs typeface="PMingLiU"/>
              </a:rPr>
              <a:t>（range）</a:t>
            </a:r>
            <a:r>
              <a:rPr dirty="0" sz="1550" spc="10">
                <a:latin typeface="PMingLiU"/>
                <a:cs typeface="PMingLiU"/>
              </a:rPr>
              <a:t>等</a:t>
            </a:r>
            <a:r>
              <a:rPr dirty="0" sz="1550" spc="30">
                <a:latin typeface="PMingLiU"/>
                <a:cs typeface="PMingLiU"/>
              </a:rPr>
              <a:t>对</a:t>
            </a:r>
            <a:r>
              <a:rPr dirty="0" sz="1550" spc="10">
                <a:latin typeface="PMingLiU"/>
                <a:cs typeface="PMingLiU"/>
              </a:rPr>
              <a:t>象</a:t>
            </a:r>
            <a:r>
              <a:rPr dirty="0" sz="1550" spc="30">
                <a:latin typeface="PMingLiU"/>
                <a:cs typeface="PMingLiU"/>
              </a:rPr>
              <a:t>转</a:t>
            </a:r>
            <a:r>
              <a:rPr dirty="0" sz="1550" spc="10">
                <a:latin typeface="PMingLiU"/>
                <a:cs typeface="PMingLiU"/>
              </a:rPr>
              <a:t>换</a:t>
            </a:r>
            <a:r>
              <a:rPr dirty="0" sz="1550" spc="30">
                <a:latin typeface="PMingLiU"/>
                <a:cs typeface="PMingLiU"/>
              </a:rPr>
              <a:t>成元组。 例如：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8957" y="3300475"/>
            <a:ext cx="2212340" cy="9880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100"/>
              </a:spcBef>
            </a:pPr>
            <a:r>
              <a:rPr dirty="0" sz="1550" spc="215">
                <a:latin typeface="PMingLiU"/>
                <a:cs typeface="PMingLiU"/>
              </a:rPr>
              <a:t>#</a:t>
            </a:r>
            <a:r>
              <a:rPr dirty="0" sz="1550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将列表转换成元组 </a:t>
            </a:r>
            <a:r>
              <a:rPr dirty="0" sz="1550" spc="25">
                <a:latin typeface="PMingLiU"/>
                <a:cs typeface="PMingLiU"/>
              </a:rPr>
              <a:t>a_list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145">
                <a:latin typeface="PMingLiU"/>
                <a:cs typeface="PMingLiU"/>
              </a:rPr>
              <a:t> </a:t>
            </a:r>
            <a:r>
              <a:rPr dirty="0" sz="1550" spc="45">
                <a:latin typeface="PMingLiU"/>
                <a:cs typeface="PMingLiU"/>
              </a:rPr>
              <a:t>['crazyit', </a:t>
            </a:r>
            <a:r>
              <a:rPr dirty="0" sz="1550" spc="65">
                <a:latin typeface="PMingLiU"/>
                <a:cs typeface="PMingLiU"/>
              </a:rPr>
              <a:t>20, </a:t>
            </a:r>
            <a:r>
              <a:rPr dirty="0" sz="1550" spc="95">
                <a:latin typeface="PMingLiU"/>
                <a:cs typeface="PMingLiU"/>
              </a:rPr>
              <a:t>-1.2]  </a:t>
            </a:r>
            <a:r>
              <a:rPr dirty="0" sz="1550" spc="85">
                <a:latin typeface="PMingLiU"/>
                <a:cs typeface="PMingLiU"/>
              </a:rPr>
              <a:t>a_tuple </a:t>
            </a:r>
            <a:r>
              <a:rPr dirty="0" sz="1550" spc="229">
                <a:latin typeface="PMingLiU"/>
                <a:cs typeface="PMingLiU"/>
              </a:rPr>
              <a:t>= </a:t>
            </a:r>
            <a:r>
              <a:rPr dirty="0" sz="1550" spc="45">
                <a:latin typeface="PMingLiU"/>
                <a:cs typeface="PMingLiU"/>
              </a:rPr>
              <a:t>tuple(a_list)  </a:t>
            </a:r>
            <a:r>
              <a:rPr dirty="0" sz="1550" spc="70">
                <a:latin typeface="PMingLiU"/>
                <a:cs typeface="PMingLiU"/>
              </a:rPr>
              <a:t>print(a_tuple)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8957" y="4502864"/>
            <a:ext cx="1552575" cy="5060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 indent="54610">
              <a:lnSpc>
                <a:spcPct val="101299"/>
              </a:lnSpc>
              <a:spcBef>
                <a:spcPts val="110"/>
              </a:spcBef>
            </a:pPr>
            <a:r>
              <a:rPr dirty="0" sz="1550" spc="30">
                <a:latin typeface="PMingLiU"/>
                <a:cs typeface="PMingLiU"/>
              </a:rPr>
              <a:t>运行结果为：  </a:t>
            </a:r>
            <a:r>
              <a:rPr dirty="0" sz="1550" spc="45">
                <a:latin typeface="PMingLiU"/>
                <a:cs typeface="PMingLiU"/>
              </a:rPr>
              <a:t>('crazyit', </a:t>
            </a:r>
            <a:r>
              <a:rPr dirty="0" sz="1550" spc="65">
                <a:latin typeface="PMingLiU"/>
                <a:cs typeface="PMingLiU"/>
              </a:rPr>
              <a:t>20,</a:t>
            </a:r>
            <a:r>
              <a:rPr dirty="0" sz="1550" spc="-80">
                <a:latin typeface="PMingLiU"/>
                <a:cs typeface="PMingLiU"/>
              </a:rPr>
              <a:t> </a:t>
            </a:r>
            <a:r>
              <a:rPr dirty="0" sz="1550" spc="95">
                <a:latin typeface="PMingLiU"/>
                <a:cs typeface="PMingLiU"/>
              </a:rPr>
              <a:t>-1.2)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26461" y="3260890"/>
            <a:ext cx="3719195" cy="146939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110"/>
              </a:spcBef>
            </a:pPr>
            <a:r>
              <a:rPr dirty="0" sz="1550" spc="215">
                <a:latin typeface="PMingLiU"/>
                <a:cs typeface="PMingLiU"/>
              </a:rPr>
              <a:t>#</a:t>
            </a:r>
            <a:r>
              <a:rPr dirty="0" sz="1550" spc="-1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使用</a:t>
            </a:r>
            <a:r>
              <a:rPr dirty="0" sz="1550" spc="90">
                <a:latin typeface="PMingLiU"/>
                <a:cs typeface="PMingLiU"/>
              </a:rPr>
              <a:t>range()</a:t>
            </a:r>
            <a:r>
              <a:rPr dirty="0" sz="1550" spc="10">
                <a:latin typeface="PMingLiU"/>
                <a:cs typeface="PMingLiU"/>
              </a:rPr>
              <a:t>函</a:t>
            </a:r>
            <a:r>
              <a:rPr dirty="0" sz="1550" spc="30">
                <a:latin typeface="PMingLiU"/>
                <a:cs typeface="PMingLiU"/>
              </a:rPr>
              <a:t>数创建</a:t>
            </a:r>
            <a:r>
              <a:rPr dirty="0" sz="1550" spc="10">
                <a:latin typeface="PMingLiU"/>
                <a:cs typeface="PMingLiU"/>
              </a:rPr>
              <a:t>区</a:t>
            </a:r>
            <a:r>
              <a:rPr dirty="0" sz="1550" spc="30">
                <a:latin typeface="PMingLiU"/>
                <a:cs typeface="PMingLiU"/>
              </a:rPr>
              <a:t>间</a:t>
            </a:r>
            <a:r>
              <a:rPr dirty="0" sz="1550" spc="100">
                <a:latin typeface="PMingLiU"/>
                <a:cs typeface="PMingLiU"/>
              </a:rPr>
              <a:t>（range）</a:t>
            </a:r>
            <a:r>
              <a:rPr dirty="0" sz="1550" spc="10">
                <a:latin typeface="PMingLiU"/>
                <a:cs typeface="PMingLiU"/>
              </a:rPr>
              <a:t>对</a:t>
            </a:r>
            <a:r>
              <a:rPr dirty="0" sz="1550" spc="30">
                <a:latin typeface="PMingLiU"/>
                <a:cs typeface="PMingLiU"/>
              </a:rPr>
              <a:t>象 </a:t>
            </a:r>
            <a:r>
              <a:rPr dirty="0" sz="1550" spc="110">
                <a:latin typeface="PMingLiU"/>
                <a:cs typeface="PMingLiU"/>
              </a:rPr>
              <a:t>a_range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225">
                <a:latin typeface="PMingLiU"/>
                <a:cs typeface="PMingLiU"/>
              </a:rPr>
              <a:t> </a:t>
            </a:r>
            <a:r>
              <a:rPr dirty="0" sz="1550" spc="95">
                <a:latin typeface="PMingLiU"/>
                <a:cs typeface="PMingLiU"/>
              </a:rPr>
              <a:t>range(1, </a:t>
            </a:r>
            <a:r>
              <a:rPr dirty="0" sz="1550" spc="40">
                <a:latin typeface="PMingLiU"/>
                <a:cs typeface="PMingLiU"/>
              </a:rPr>
              <a:t>5)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80">
                <a:latin typeface="PMingLiU"/>
                <a:cs typeface="PMingLiU"/>
              </a:rPr>
              <a:t>print(a_range)</a:t>
            </a:r>
            <a:endParaRPr sz="1550">
              <a:latin typeface="PMingLiU"/>
              <a:cs typeface="PMingLiU"/>
            </a:endParaRPr>
          </a:p>
          <a:p>
            <a:pPr marL="12700" marR="1581785">
              <a:lnSpc>
                <a:spcPct val="101899"/>
              </a:lnSpc>
            </a:pPr>
            <a:r>
              <a:rPr dirty="0" sz="1550" spc="215">
                <a:latin typeface="PMingLiU"/>
                <a:cs typeface="PMingLiU"/>
              </a:rPr>
              <a:t>#</a:t>
            </a:r>
            <a:r>
              <a:rPr dirty="0" sz="1550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将区间转换成元组 </a:t>
            </a:r>
            <a:r>
              <a:rPr dirty="0" sz="1550" spc="95">
                <a:latin typeface="PMingLiU"/>
                <a:cs typeface="PMingLiU"/>
              </a:rPr>
              <a:t>b_tuple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140">
                <a:latin typeface="PMingLiU"/>
                <a:cs typeface="PMingLiU"/>
              </a:rPr>
              <a:t> </a:t>
            </a:r>
            <a:r>
              <a:rPr dirty="0" sz="1550" spc="85">
                <a:latin typeface="PMingLiU"/>
                <a:cs typeface="PMingLiU"/>
              </a:rPr>
              <a:t>tuple(a_range)  </a:t>
            </a:r>
            <a:r>
              <a:rPr dirty="0" sz="1550" spc="70">
                <a:latin typeface="PMingLiU"/>
                <a:cs typeface="PMingLiU"/>
              </a:rPr>
              <a:t>print(b_tuple)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81369" y="4943311"/>
            <a:ext cx="1232535" cy="508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2000"/>
              </a:lnSpc>
              <a:spcBef>
                <a:spcPts val="95"/>
              </a:spcBef>
            </a:pPr>
            <a:r>
              <a:rPr dirty="0" sz="1550" spc="25">
                <a:latin typeface="PMingLiU"/>
                <a:cs typeface="PMingLiU"/>
              </a:rPr>
              <a:t>运行结果为：  </a:t>
            </a:r>
            <a:r>
              <a:rPr dirty="0" sz="1550" spc="25">
                <a:latin typeface="PMingLiU"/>
                <a:cs typeface="PMingLiU"/>
              </a:rPr>
              <a:t>(1, </a:t>
            </a:r>
            <a:r>
              <a:rPr dirty="0" sz="1550" spc="45">
                <a:latin typeface="PMingLiU"/>
                <a:cs typeface="PMingLiU"/>
              </a:rPr>
              <a:t>2, 3,</a:t>
            </a:r>
            <a:r>
              <a:rPr dirty="0" sz="1550" spc="-60">
                <a:latin typeface="PMingLiU"/>
                <a:cs typeface="PMingLiU"/>
              </a:rPr>
              <a:t> </a:t>
            </a:r>
            <a:r>
              <a:rPr dirty="0" sz="1550" spc="40">
                <a:latin typeface="PMingLiU"/>
                <a:cs typeface="PMingLiU"/>
              </a:rPr>
              <a:t>4)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21488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元组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7847330" cy="411352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访问元组元素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01899"/>
              </a:lnSpc>
              <a:spcBef>
                <a:spcPts val="5"/>
              </a:spcBef>
            </a:pPr>
            <a:r>
              <a:rPr dirty="0" sz="1550" spc="30">
                <a:latin typeface="PMingLiU"/>
                <a:cs typeface="PMingLiU"/>
              </a:rPr>
              <a:t>和列表完全一</a:t>
            </a:r>
            <a:r>
              <a:rPr dirty="0" sz="1550" spc="10">
                <a:latin typeface="PMingLiU"/>
                <a:cs typeface="PMingLiU"/>
              </a:rPr>
              <a:t>样</a:t>
            </a:r>
            <a:r>
              <a:rPr dirty="0" sz="1550" spc="30">
                <a:latin typeface="PMingLiU"/>
                <a:cs typeface="PMingLiU"/>
              </a:rPr>
              <a:t>，如</a:t>
            </a:r>
            <a:r>
              <a:rPr dirty="0" sz="1550" spc="10">
                <a:latin typeface="PMingLiU"/>
                <a:cs typeface="PMingLiU"/>
              </a:rPr>
              <a:t>果</a:t>
            </a:r>
            <a:r>
              <a:rPr dirty="0" sz="1550" spc="30">
                <a:latin typeface="PMingLiU"/>
                <a:cs typeface="PMingLiU"/>
              </a:rPr>
              <a:t>想访问</a:t>
            </a:r>
            <a:r>
              <a:rPr dirty="0" sz="1550" spc="10">
                <a:latin typeface="PMingLiU"/>
                <a:cs typeface="PMingLiU"/>
              </a:rPr>
              <a:t>元</a:t>
            </a:r>
            <a:r>
              <a:rPr dirty="0" sz="1550" spc="30">
                <a:latin typeface="PMingLiU"/>
                <a:cs typeface="PMingLiU"/>
              </a:rPr>
              <a:t>组</a:t>
            </a:r>
            <a:r>
              <a:rPr dirty="0" sz="1550" spc="10">
                <a:latin typeface="PMingLiU"/>
                <a:cs typeface="PMingLiU"/>
              </a:rPr>
              <a:t>中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指</a:t>
            </a:r>
            <a:r>
              <a:rPr dirty="0" sz="1550" spc="30">
                <a:latin typeface="PMingLiU"/>
                <a:cs typeface="PMingLiU"/>
              </a:rPr>
              <a:t>定元素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可</a:t>
            </a:r>
            <a:r>
              <a:rPr dirty="0" sz="1550" spc="10">
                <a:latin typeface="PMingLiU"/>
                <a:cs typeface="PMingLiU"/>
              </a:rPr>
              <a:t>以</a:t>
            </a:r>
            <a:r>
              <a:rPr dirty="0" sz="1550" spc="30">
                <a:latin typeface="PMingLiU"/>
                <a:cs typeface="PMingLiU"/>
              </a:rPr>
              <a:t>使</a:t>
            </a:r>
            <a:r>
              <a:rPr dirty="0" sz="1550" spc="10">
                <a:latin typeface="PMingLiU"/>
                <a:cs typeface="PMingLiU"/>
              </a:rPr>
              <a:t>用</a:t>
            </a:r>
            <a:r>
              <a:rPr dirty="0" sz="1550" spc="30">
                <a:latin typeface="PMingLiU"/>
                <a:cs typeface="PMingLiU"/>
              </a:rPr>
              <a:t>元组中</a:t>
            </a:r>
            <a:r>
              <a:rPr dirty="0" sz="1550" spc="10">
                <a:latin typeface="PMingLiU"/>
                <a:cs typeface="PMingLiU"/>
              </a:rPr>
              <a:t>各</a:t>
            </a:r>
            <a:r>
              <a:rPr dirty="0" sz="1550" spc="30">
                <a:latin typeface="PMingLiU"/>
                <a:cs typeface="PMingLiU"/>
              </a:rPr>
              <a:t>元</a:t>
            </a:r>
            <a:r>
              <a:rPr dirty="0" sz="1550" spc="10">
                <a:latin typeface="PMingLiU"/>
                <a:cs typeface="PMingLiU"/>
              </a:rPr>
              <a:t>素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索</a:t>
            </a:r>
            <a:r>
              <a:rPr dirty="0" sz="1550" spc="30">
                <a:latin typeface="PMingLiU"/>
                <a:cs typeface="PMingLiU"/>
              </a:rPr>
              <a:t>引值获</a:t>
            </a:r>
            <a:r>
              <a:rPr dirty="0" sz="1550" spc="10">
                <a:latin typeface="PMingLiU"/>
                <a:cs typeface="PMingLiU"/>
              </a:rPr>
              <a:t>取</a:t>
            </a:r>
            <a:r>
              <a:rPr dirty="0" sz="1550" spc="30">
                <a:latin typeface="PMingLiU"/>
                <a:cs typeface="PMingLiU"/>
              </a:rPr>
              <a:t>。 例如，定义一</a:t>
            </a:r>
            <a:r>
              <a:rPr dirty="0" sz="1550" spc="10">
                <a:latin typeface="PMingLiU"/>
                <a:cs typeface="PMingLiU"/>
              </a:rPr>
              <a:t>个</a:t>
            </a:r>
            <a:r>
              <a:rPr dirty="0" sz="1550" spc="30">
                <a:latin typeface="PMingLiU"/>
                <a:cs typeface="PMingLiU"/>
              </a:rPr>
              <a:t>包含</a:t>
            </a:r>
            <a:r>
              <a:rPr dirty="0" sz="1550" spc="110">
                <a:latin typeface="PMingLiU"/>
                <a:cs typeface="PMingLiU"/>
              </a:rPr>
              <a:t>3</a:t>
            </a:r>
            <a:r>
              <a:rPr dirty="0" sz="1550" spc="10">
                <a:latin typeface="PMingLiU"/>
                <a:cs typeface="PMingLiU"/>
              </a:rPr>
              <a:t>个</a:t>
            </a:r>
            <a:r>
              <a:rPr dirty="0" sz="1550" spc="30">
                <a:latin typeface="PMingLiU"/>
                <a:cs typeface="PMingLiU"/>
              </a:rPr>
              <a:t>元</a:t>
            </a:r>
            <a:r>
              <a:rPr dirty="0" sz="1550" spc="10">
                <a:latin typeface="PMingLiU"/>
                <a:cs typeface="PMingLiU"/>
              </a:rPr>
              <a:t>素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元</a:t>
            </a:r>
            <a:r>
              <a:rPr dirty="0" sz="1550" spc="30">
                <a:latin typeface="PMingLiU"/>
                <a:cs typeface="PMingLiU"/>
              </a:rPr>
              <a:t>组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若想访</a:t>
            </a:r>
            <a:r>
              <a:rPr dirty="0" sz="1550" spc="10">
                <a:latin typeface="PMingLiU"/>
                <a:cs typeface="PMingLiU"/>
              </a:rPr>
              <a:t>问</a:t>
            </a:r>
            <a:r>
              <a:rPr dirty="0" sz="1550" spc="30">
                <a:latin typeface="PMingLiU"/>
                <a:cs typeface="PMingLiU"/>
              </a:rPr>
              <a:t>第</a:t>
            </a:r>
            <a:r>
              <a:rPr dirty="0" sz="1550" spc="95">
                <a:latin typeface="PMingLiU"/>
                <a:cs typeface="PMingLiU"/>
              </a:rPr>
              <a:t>2</a:t>
            </a:r>
            <a:r>
              <a:rPr dirty="0" sz="1550" spc="30">
                <a:latin typeface="PMingLiU"/>
                <a:cs typeface="PMingLiU"/>
              </a:rPr>
              <a:t>个</a:t>
            </a:r>
            <a:r>
              <a:rPr dirty="0" sz="1550" spc="10">
                <a:latin typeface="PMingLiU"/>
                <a:cs typeface="PMingLiU"/>
              </a:rPr>
              <a:t>元</a:t>
            </a:r>
            <a:r>
              <a:rPr dirty="0" sz="1550" spc="30">
                <a:latin typeface="PMingLiU"/>
                <a:cs typeface="PMingLiU"/>
              </a:rPr>
              <a:t>素，可</a:t>
            </a:r>
            <a:r>
              <a:rPr dirty="0" sz="1550" spc="10">
                <a:latin typeface="PMingLiU"/>
                <a:cs typeface="PMingLiU"/>
              </a:rPr>
              <a:t>以</a:t>
            </a:r>
            <a:r>
              <a:rPr dirty="0" sz="1550" spc="30">
                <a:latin typeface="PMingLiU"/>
                <a:cs typeface="PMingLiU"/>
              </a:rPr>
              <a:t>使</a:t>
            </a:r>
            <a:r>
              <a:rPr dirty="0" sz="1550" spc="10">
                <a:latin typeface="PMingLiU"/>
                <a:cs typeface="PMingLiU"/>
              </a:rPr>
              <a:t>用</a:t>
            </a:r>
            <a:r>
              <a:rPr dirty="0" sz="1550" spc="30">
                <a:latin typeface="PMingLiU"/>
                <a:cs typeface="PMingLiU"/>
              </a:rPr>
              <a:t>如</a:t>
            </a:r>
            <a:r>
              <a:rPr dirty="0" sz="1550" spc="10">
                <a:latin typeface="PMingLiU"/>
                <a:cs typeface="PMingLiU"/>
              </a:rPr>
              <a:t>下</a:t>
            </a:r>
            <a:r>
              <a:rPr dirty="0" sz="1550" spc="30">
                <a:latin typeface="PMingLiU"/>
                <a:cs typeface="PMingLiU"/>
              </a:rPr>
              <a:t>的代码：  </a:t>
            </a:r>
            <a:r>
              <a:rPr dirty="0" sz="1550" spc="85">
                <a:latin typeface="PMingLiU"/>
                <a:cs typeface="PMingLiU"/>
              </a:rPr>
              <a:t>a_tuple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185">
                <a:latin typeface="PMingLiU"/>
                <a:cs typeface="PMingLiU"/>
              </a:rPr>
              <a:t> </a:t>
            </a:r>
            <a:r>
              <a:rPr dirty="0" sz="1550" spc="45">
                <a:latin typeface="PMingLiU"/>
                <a:cs typeface="PMingLiU"/>
              </a:rPr>
              <a:t>('crazyit', </a:t>
            </a:r>
            <a:r>
              <a:rPr dirty="0" sz="1550" spc="65">
                <a:latin typeface="PMingLiU"/>
                <a:cs typeface="PMingLiU"/>
              </a:rPr>
              <a:t>20, </a:t>
            </a:r>
            <a:r>
              <a:rPr dirty="0" sz="1550" spc="95">
                <a:latin typeface="PMingLiU"/>
                <a:cs typeface="PMingLiU"/>
              </a:rPr>
              <a:t>-1.2)</a:t>
            </a:r>
            <a:endParaRPr sz="1550">
              <a:latin typeface="PMingLiU"/>
              <a:cs typeface="PMingLiU"/>
            </a:endParaRPr>
          </a:p>
          <a:p>
            <a:pPr marL="12700" marR="6457950">
              <a:lnSpc>
                <a:spcPct val="101600"/>
              </a:lnSpc>
              <a:spcBef>
                <a:spcPts val="5"/>
              </a:spcBef>
            </a:pPr>
            <a:r>
              <a:rPr dirty="0" sz="1550" spc="185">
                <a:latin typeface="PMingLiU"/>
                <a:cs typeface="PMingLiU"/>
              </a:rPr>
              <a:t>p</a:t>
            </a:r>
            <a:r>
              <a:rPr dirty="0" sz="1550" spc="45">
                <a:latin typeface="PMingLiU"/>
                <a:cs typeface="PMingLiU"/>
              </a:rPr>
              <a:t>r</a:t>
            </a:r>
            <a:r>
              <a:rPr dirty="0" sz="1550" spc="-60">
                <a:latin typeface="PMingLiU"/>
                <a:cs typeface="PMingLiU"/>
              </a:rPr>
              <a:t>i</a:t>
            </a:r>
            <a:r>
              <a:rPr dirty="0" sz="1550" spc="155">
                <a:latin typeface="PMingLiU"/>
                <a:cs typeface="PMingLiU"/>
              </a:rPr>
              <a:t>n</a:t>
            </a:r>
            <a:r>
              <a:rPr dirty="0" sz="1550" spc="95">
                <a:latin typeface="PMingLiU"/>
                <a:cs typeface="PMingLiU"/>
              </a:rPr>
              <a:t>t</a:t>
            </a:r>
            <a:r>
              <a:rPr dirty="0" sz="1550" spc="-30">
                <a:latin typeface="PMingLiU"/>
                <a:cs typeface="PMingLiU"/>
              </a:rPr>
              <a:t>(</a:t>
            </a:r>
            <a:r>
              <a:rPr dirty="0" sz="1550" spc="145">
                <a:latin typeface="PMingLiU"/>
                <a:cs typeface="PMingLiU"/>
              </a:rPr>
              <a:t>a</a:t>
            </a:r>
            <a:r>
              <a:rPr dirty="0" sz="1550" spc="-70">
                <a:latin typeface="PMingLiU"/>
                <a:cs typeface="PMingLiU"/>
              </a:rPr>
              <a:t>_</a:t>
            </a:r>
            <a:r>
              <a:rPr dirty="0" sz="1550" spc="95">
                <a:latin typeface="PMingLiU"/>
                <a:cs typeface="PMingLiU"/>
              </a:rPr>
              <a:t>t</a:t>
            </a:r>
            <a:r>
              <a:rPr dirty="0" sz="1550" spc="120">
                <a:latin typeface="PMingLiU"/>
                <a:cs typeface="PMingLiU"/>
              </a:rPr>
              <a:t>u</a:t>
            </a:r>
            <a:r>
              <a:rPr dirty="0" sz="1550" spc="185">
                <a:latin typeface="PMingLiU"/>
                <a:cs typeface="PMingLiU"/>
              </a:rPr>
              <a:t>p</a:t>
            </a:r>
            <a:r>
              <a:rPr dirty="0" sz="1550" spc="-60">
                <a:latin typeface="PMingLiU"/>
                <a:cs typeface="PMingLiU"/>
              </a:rPr>
              <a:t>l</a:t>
            </a:r>
            <a:r>
              <a:rPr dirty="0" sz="1550" spc="160">
                <a:latin typeface="PMingLiU"/>
                <a:cs typeface="PMingLiU"/>
              </a:rPr>
              <a:t>e</a:t>
            </a:r>
            <a:r>
              <a:rPr dirty="0" sz="1550" spc="-30">
                <a:latin typeface="PMingLiU"/>
                <a:cs typeface="PMingLiU"/>
              </a:rPr>
              <a:t>[</a:t>
            </a:r>
            <a:r>
              <a:rPr dirty="0" sz="1550" spc="95">
                <a:latin typeface="PMingLiU"/>
                <a:cs typeface="PMingLiU"/>
              </a:rPr>
              <a:t>1</a:t>
            </a:r>
            <a:r>
              <a:rPr dirty="0" sz="1550" spc="-15">
                <a:latin typeface="PMingLiU"/>
                <a:cs typeface="PMingLiU"/>
              </a:rPr>
              <a:t>]</a:t>
            </a:r>
            <a:r>
              <a:rPr dirty="0" sz="1550" spc="-25">
                <a:latin typeface="PMingLiU"/>
                <a:cs typeface="PMingLiU"/>
              </a:rPr>
              <a:t>) </a:t>
            </a:r>
            <a:r>
              <a:rPr dirty="0" sz="1550" spc="30">
                <a:latin typeface="PMingLiU"/>
                <a:cs typeface="PMingLiU"/>
              </a:rPr>
              <a:t>运行结果为：  </a:t>
            </a:r>
            <a:r>
              <a:rPr dirty="0" sz="1550" spc="105">
                <a:latin typeface="PMingLiU"/>
                <a:cs typeface="PMingLiU"/>
              </a:rPr>
              <a:t>20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marR="2209800">
              <a:lnSpc>
                <a:spcPct val="101600"/>
              </a:lnSpc>
            </a:pPr>
            <a:r>
              <a:rPr dirty="0" sz="1550" spc="30">
                <a:latin typeface="PMingLiU"/>
                <a:cs typeface="PMingLiU"/>
              </a:rPr>
              <a:t>在此基础上，</a:t>
            </a:r>
            <a:r>
              <a:rPr dirty="0" sz="1550" spc="10">
                <a:latin typeface="PMingLiU"/>
                <a:cs typeface="PMingLiU"/>
              </a:rPr>
              <a:t>元</a:t>
            </a:r>
            <a:r>
              <a:rPr dirty="0" sz="1550" spc="30">
                <a:latin typeface="PMingLiU"/>
                <a:cs typeface="PMingLiU"/>
              </a:rPr>
              <a:t>组也</a:t>
            </a:r>
            <a:r>
              <a:rPr dirty="0" sz="1550" spc="10">
                <a:latin typeface="PMingLiU"/>
                <a:cs typeface="PMingLiU"/>
              </a:rPr>
              <a:t>支</a:t>
            </a:r>
            <a:r>
              <a:rPr dirty="0" sz="1550" spc="30">
                <a:latin typeface="PMingLiU"/>
                <a:cs typeface="PMingLiU"/>
              </a:rPr>
              <a:t>持采用</a:t>
            </a:r>
            <a:r>
              <a:rPr dirty="0" sz="1550" spc="10">
                <a:latin typeface="PMingLiU"/>
                <a:cs typeface="PMingLiU"/>
              </a:rPr>
              <a:t>切</a:t>
            </a:r>
            <a:r>
              <a:rPr dirty="0" sz="1550" spc="30">
                <a:latin typeface="PMingLiU"/>
                <a:cs typeface="PMingLiU"/>
              </a:rPr>
              <a:t>片</a:t>
            </a:r>
            <a:r>
              <a:rPr dirty="0" sz="1550" spc="10">
                <a:latin typeface="PMingLiU"/>
                <a:cs typeface="PMingLiU"/>
              </a:rPr>
              <a:t>方</a:t>
            </a:r>
            <a:r>
              <a:rPr dirty="0" sz="1550" spc="30">
                <a:latin typeface="PMingLiU"/>
                <a:cs typeface="PMingLiU"/>
              </a:rPr>
              <a:t>式</a:t>
            </a:r>
            <a:r>
              <a:rPr dirty="0" sz="1550" spc="10">
                <a:latin typeface="PMingLiU"/>
                <a:cs typeface="PMingLiU"/>
              </a:rPr>
              <a:t>获</a:t>
            </a:r>
            <a:r>
              <a:rPr dirty="0" sz="1550" spc="30">
                <a:latin typeface="PMingLiU"/>
                <a:cs typeface="PMingLiU"/>
              </a:rPr>
              <a:t>取指定</a:t>
            </a:r>
            <a:r>
              <a:rPr dirty="0" sz="1550" spc="10">
                <a:latin typeface="PMingLiU"/>
                <a:cs typeface="PMingLiU"/>
              </a:rPr>
              <a:t>范</a:t>
            </a:r>
            <a:r>
              <a:rPr dirty="0" sz="1550" spc="30">
                <a:latin typeface="PMingLiU"/>
                <a:cs typeface="PMingLiU"/>
              </a:rPr>
              <a:t>围</a:t>
            </a:r>
            <a:r>
              <a:rPr dirty="0" sz="1550" spc="10">
                <a:latin typeface="PMingLiU"/>
                <a:cs typeface="PMingLiU"/>
              </a:rPr>
              <a:t>内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元</a:t>
            </a:r>
            <a:r>
              <a:rPr dirty="0" sz="1550" spc="30">
                <a:latin typeface="PMingLiU"/>
                <a:cs typeface="PMingLiU"/>
              </a:rPr>
              <a:t>素。 例如，访问</a:t>
            </a:r>
            <a:r>
              <a:rPr dirty="0" sz="1550" spc="-10">
                <a:latin typeface="PMingLiU"/>
                <a:cs typeface="PMingLiU"/>
              </a:rPr>
              <a:t> </a:t>
            </a:r>
            <a:r>
              <a:rPr dirty="0" sz="1550" spc="85">
                <a:latin typeface="PMingLiU"/>
                <a:cs typeface="PMingLiU"/>
              </a:rPr>
              <a:t>a_tuple</a:t>
            </a:r>
            <a:r>
              <a:rPr dirty="0" sz="1550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元组中前</a:t>
            </a:r>
            <a:r>
              <a:rPr dirty="0" sz="1550" spc="-10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2</a:t>
            </a:r>
            <a:r>
              <a:rPr dirty="0" sz="1550" spc="3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个元组，可以</a:t>
            </a:r>
            <a:r>
              <a:rPr dirty="0" sz="1550" spc="10">
                <a:latin typeface="PMingLiU"/>
                <a:cs typeface="PMingLiU"/>
              </a:rPr>
              <a:t>执</a:t>
            </a:r>
            <a:r>
              <a:rPr dirty="0" sz="1550" spc="30">
                <a:latin typeface="PMingLiU"/>
                <a:cs typeface="PMingLiU"/>
              </a:rPr>
              <a:t>行</a:t>
            </a:r>
            <a:r>
              <a:rPr dirty="0" sz="1550" spc="10">
                <a:latin typeface="PMingLiU"/>
                <a:cs typeface="PMingLiU"/>
              </a:rPr>
              <a:t>如</a:t>
            </a:r>
            <a:r>
              <a:rPr dirty="0" sz="1550" spc="30">
                <a:latin typeface="PMingLiU"/>
                <a:cs typeface="PMingLiU"/>
              </a:rPr>
              <a:t>下代码：  </a:t>
            </a:r>
            <a:r>
              <a:rPr dirty="0" sz="1550" spc="85">
                <a:latin typeface="PMingLiU"/>
                <a:cs typeface="PMingLiU"/>
              </a:rPr>
              <a:t>a_tuple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185">
                <a:latin typeface="PMingLiU"/>
                <a:cs typeface="PMingLiU"/>
              </a:rPr>
              <a:t> </a:t>
            </a:r>
            <a:r>
              <a:rPr dirty="0" sz="1550" spc="45">
                <a:latin typeface="PMingLiU"/>
                <a:cs typeface="PMingLiU"/>
              </a:rPr>
              <a:t>('crazyit', </a:t>
            </a:r>
            <a:r>
              <a:rPr dirty="0" sz="1550" spc="65">
                <a:latin typeface="PMingLiU"/>
                <a:cs typeface="PMingLiU"/>
              </a:rPr>
              <a:t>20, </a:t>
            </a:r>
            <a:r>
              <a:rPr dirty="0" sz="1550" spc="95">
                <a:latin typeface="PMingLiU"/>
                <a:cs typeface="PMingLiU"/>
              </a:rPr>
              <a:t>-1.2)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</a:pPr>
            <a:endParaRPr sz="1650">
              <a:latin typeface="Times New Roman"/>
              <a:cs typeface="Times New Roman"/>
            </a:endParaRPr>
          </a:p>
          <a:p>
            <a:pPr marL="12700" marR="6413500">
              <a:lnSpc>
                <a:spcPct val="101699"/>
              </a:lnSpc>
            </a:pPr>
            <a:r>
              <a:rPr dirty="0" sz="1550" spc="215">
                <a:latin typeface="PMingLiU"/>
                <a:cs typeface="PMingLiU"/>
              </a:rPr>
              <a:t>#</a:t>
            </a:r>
            <a:r>
              <a:rPr dirty="0" sz="1550" spc="30">
                <a:latin typeface="PMingLiU"/>
                <a:cs typeface="PMingLiU"/>
              </a:rPr>
              <a:t>采用切片方式 </a:t>
            </a:r>
            <a:r>
              <a:rPr dirty="0" sz="1550" spc="50">
                <a:latin typeface="PMingLiU"/>
                <a:cs typeface="PMingLiU"/>
              </a:rPr>
              <a:t>print(a_tuple[:2])  </a:t>
            </a:r>
            <a:r>
              <a:rPr dirty="0" sz="1550" spc="30">
                <a:latin typeface="PMingLiU"/>
                <a:cs typeface="PMingLiU"/>
              </a:rPr>
              <a:t>运行结果为：  </a:t>
            </a:r>
            <a:r>
              <a:rPr dirty="0" sz="1550" spc="45">
                <a:latin typeface="PMingLiU"/>
                <a:cs typeface="PMingLiU"/>
              </a:rPr>
              <a:t>('crazyit',</a:t>
            </a:r>
            <a:r>
              <a:rPr dirty="0" sz="1550" spc="-20">
                <a:latin typeface="PMingLiU"/>
                <a:cs typeface="PMingLiU"/>
              </a:rPr>
              <a:t> </a:t>
            </a:r>
            <a:r>
              <a:rPr dirty="0" sz="1550" spc="65">
                <a:latin typeface="PMingLiU"/>
                <a:cs typeface="PMingLiU"/>
              </a:rPr>
              <a:t>20)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21488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列表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8047990" cy="411352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列表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PMingLiU"/>
                <a:cs typeface="PMingLiU"/>
              </a:rPr>
              <a:t>需要明确的是</a:t>
            </a:r>
            <a:r>
              <a:rPr dirty="0" sz="1550" spc="85">
                <a:latin typeface="PMingLiU"/>
                <a:cs typeface="PMingLiU"/>
              </a:rPr>
              <a:t>，Python</a:t>
            </a:r>
            <a:r>
              <a:rPr dirty="0" sz="1550" spc="10">
                <a:latin typeface="PMingLiU"/>
                <a:cs typeface="PMingLiU"/>
              </a:rPr>
              <a:t>中</a:t>
            </a:r>
            <a:r>
              <a:rPr dirty="0" sz="1550" spc="30">
                <a:latin typeface="PMingLiU"/>
                <a:cs typeface="PMingLiU"/>
              </a:rPr>
              <a:t>没有数</a:t>
            </a:r>
            <a:r>
              <a:rPr dirty="0" sz="1550" spc="10">
                <a:latin typeface="PMingLiU"/>
                <a:cs typeface="PMingLiU"/>
              </a:rPr>
              <a:t>组</a:t>
            </a:r>
            <a:r>
              <a:rPr dirty="0" sz="1550" spc="30">
                <a:latin typeface="PMingLiU"/>
                <a:cs typeface="PMingLiU"/>
              </a:rPr>
              <a:t>，</a:t>
            </a:r>
            <a:r>
              <a:rPr dirty="0" sz="1550" spc="10">
                <a:latin typeface="PMingLiU"/>
                <a:cs typeface="PMingLiU"/>
              </a:rPr>
              <a:t>但</a:t>
            </a:r>
            <a:r>
              <a:rPr dirty="0" sz="1550" spc="30">
                <a:latin typeface="PMingLiU"/>
                <a:cs typeface="PMingLiU"/>
              </a:rPr>
              <a:t>是</a:t>
            </a:r>
            <a:r>
              <a:rPr dirty="0" sz="1550" spc="10">
                <a:latin typeface="PMingLiU"/>
                <a:cs typeface="PMingLiU"/>
              </a:rPr>
              <a:t>加</a:t>
            </a:r>
            <a:r>
              <a:rPr dirty="0" sz="1550" spc="30">
                <a:latin typeface="PMingLiU"/>
                <a:cs typeface="PMingLiU"/>
              </a:rPr>
              <a:t>入了更</a:t>
            </a:r>
            <a:r>
              <a:rPr dirty="0" sz="1550" spc="10">
                <a:latin typeface="PMingLiU"/>
                <a:cs typeface="PMingLiU"/>
              </a:rPr>
              <a:t>加</a:t>
            </a:r>
            <a:r>
              <a:rPr dirty="0" sz="1550" spc="30">
                <a:latin typeface="PMingLiU"/>
                <a:cs typeface="PMingLiU"/>
              </a:rPr>
              <a:t>强</a:t>
            </a:r>
            <a:r>
              <a:rPr dirty="0" sz="1550" spc="10">
                <a:latin typeface="PMingLiU"/>
                <a:cs typeface="PMingLiU"/>
              </a:rPr>
              <a:t>大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列</a:t>
            </a:r>
            <a:r>
              <a:rPr dirty="0" sz="1550" spc="30">
                <a:latin typeface="PMingLiU"/>
                <a:cs typeface="PMingLiU"/>
              </a:rPr>
              <a:t>表。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550" spc="30">
                <a:latin typeface="PMingLiU"/>
                <a:cs typeface="PMingLiU"/>
              </a:rPr>
              <a:t>如果把数组比</a:t>
            </a:r>
            <a:r>
              <a:rPr dirty="0" sz="1550" spc="10">
                <a:latin typeface="PMingLiU"/>
                <a:cs typeface="PMingLiU"/>
              </a:rPr>
              <a:t>作</a:t>
            </a:r>
            <a:r>
              <a:rPr dirty="0" sz="1550" spc="30">
                <a:latin typeface="PMingLiU"/>
                <a:cs typeface="PMingLiU"/>
              </a:rPr>
              <a:t>一个</a:t>
            </a:r>
            <a:r>
              <a:rPr dirty="0" sz="1550" spc="10">
                <a:latin typeface="PMingLiU"/>
                <a:cs typeface="PMingLiU"/>
              </a:rPr>
              <a:t>集</a:t>
            </a:r>
            <a:r>
              <a:rPr dirty="0" sz="1550" spc="30">
                <a:latin typeface="PMingLiU"/>
                <a:cs typeface="PMingLiU"/>
              </a:rPr>
              <a:t>装箱，</a:t>
            </a:r>
            <a:r>
              <a:rPr dirty="0" sz="1550" spc="10">
                <a:latin typeface="PMingLiU"/>
                <a:cs typeface="PMingLiU"/>
              </a:rPr>
              <a:t>那</a:t>
            </a:r>
            <a:r>
              <a:rPr dirty="0" sz="1550" spc="30">
                <a:latin typeface="PMingLiU"/>
                <a:cs typeface="PMingLiU"/>
              </a:rPr>
              <a:t>么</a:t>
            </a:r>
            <a:r>
              <a:rPr dirty="0" sz="1550" spc="-25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Python</a:t>
            </a:r>
            <a:r>
              <a:rPr dirty="0" sz="1550" spc="-10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的列表就是一个</a:t>
            </a:r>
            <a:r>
              <a:rPr dirty="0" sz="1550" spc="10">
                <a:latin typeface="PMingLiU"/>
                <a:cs typeface="PMingLiU"/>
              </a:rPr>
              <a:t>工</a:t>
            </a:r>
            <a:r>
              <a:rPr dirty="0" sz="1550" spc="30">
                <a:latin typeface="PMingLiU"/>
                <a:cs typeface="PMingLiU"/>
              </a:rPr>
              <a:t>厂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仓</a:t>
            </a:r>
            <a:r>
              <a:rPr dirty="0" sz="1550" spc="10">
                <a:latin typeface="PMingLiU"/>
                <a:cs typeface="PMingLiU"/>
              </a:rPr>
              <a:t>库</a:t>
            </a:r>
            <a:r>
              <a:rPr dirty="0" sz="1550" spc="30">
                <a:latin typeface="PMingLiU"/>
                <a:cs typeface="PMingLiU"/>
              </a:rPr>
              <a:t>。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82295">
              <a:lnSpc>
                <a:spcPct val="101899"/>
              </a:lnSpc>
            </a:pPr>
            <a:r>
              <a:rPr dirty="0" sz="1550" spc="30">
                <a:latin typeface="PMingLiU"/>
                <a:cs typeface="PMingLiU"/>
              </a:rPr>
              <a:t>从形式上看，</a:t>
            </a:r>
            <a:r>
              <a:rPr dirty="0" sz="1550" spc="10">
                <a:latin typeface="PMingLiU"/>
                <a:cs typeface="PMingLiU"/>
              </a:rPr>
              <a:t>列</a:t>
            </a:r>
            <a:r>
              <a:rPr dirty="0" sz="1550" spc="30">
                <a:latin typeface="PMingLiU"/>
                <a:cs typeface="PMingLiU"/>
              </a:rPr>
              <a:t>表会</a:t>
            </a:r>
            <a:r>
              <a:rPr dirty="0" sz="1550" spc="10">
                <a:latin typeface="PMingLiU"/>
                <a:cs typeface="PMingLiU"/>
              </a:rPr>
              <a:t>将</a:t>
            </a:r>
            <a:r>
              <a:rPr dirty="0" sz="1550" spc="30">
                <a:latin typeface="PMingLiU"/>
                <a:cs typeface="PMingLiU"/>
              </a:rPr>
              <a:t>所有元</a:t>
            </a:r>
            <a:r>
              <a:rPr dirty="0" sz="1550" spc="10">
                <a:latin typeface="PMingLiU"/>
                <a:cs typeface="PMingLiU"/>
              </a:rPr>
              <a:t>素</a:t>
            </a:r>
            <a:r>
              <a:rPr dirty="0" sz="1550" spc="30">
                <a:latin typeface="PMingLiU"/>
                <a:cs typeface="PMingLiU"/>
              </a:rPr>
              <a:t>都</a:t>
            </a:r>
            <a:r>
              <a:rPr dirty="0" sz="1550" spc="10">
                <a:latin typeface="PMingLiU"/>
                <a:cs typeface="PMingLiU"/>
              </a:rPr>
              <a:t>放</a:t>
            </a:r>
            <a:r>
              <a:rPr dirty="0" sz="1550" spc="30">
                <a:latin typeface="PMingLiU"/>
                <a:cs typeface="PMingLiU"/>
              </a:rPr>
              <a:t>在</a:t>
            </a:r>
            <a:r>
              <a:rPr dirty="0" sz="1550" spc="10">
                <a:latin typeface="PMingLiU"/>
                <a:cs typeface="PMingLiU"/>
              </a:rPr>
              <a:t>一</a:t>
            </a:r>
            <a:r>
              <a:rPr dirty="0" sz="1550" spc="30">
                <a:latin typeface="PMingLiU"/>
                <a:cs typeface="PMingLiU"/>
              </a:rPr>
              <a:t>对中括号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-30">
                <a:latin typeface="PMingLiU"/>
                <a:cs typeface="PMingLiU"/>
              </a:rPr>
              <a:t>[]</a:t>
            </a:r>
            <a:r>
              <a:rPr dirty="0" sz="1550" spc="4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中，相邻元素</a:t>
            </a:r>
            <a:r>
              <a:rPr dirty="0" sz="1550" spc="10">
                <a:latin typeface="PMingLiU"/>
                <a:cs typeface="PMingLiU"/>
              </a:rPr>
              <a:t>之</a:t>
            </a:r>
            <a:r>
              <a:rPr dirty="0" sz="1550" spc="30">
                <a:latin typeface="PMingLiU"/>
                <a:cs typeface="PMingLiU"/>
              </a:rPr>
              <a:t>间</a:t>
            </a:r>
            <a:r>
              <a:rPr dirty="0" sz="1550" spc="10">
                <a:latin typeface="PMingLiU"/>
                <a:cs typeface="PMingLiU"/>
              </a:rPr>
              <a:t>用</a:t>
            </a:r>
            <a:r>
              <a:rPr dirty="0" sz="1550" spc="30">
                <a:latin typeface="PMingLiU"/>
                <a:cs typeface="PMingLiU"/>
              </a:rPr>
              <a:t>逗号分</a:t>
            </a:r>
            <a:r>
              <a:rPr dirty="0" sz="1550" spc="10">
                <a:latin typeface="PMingLiU"/>
                <a:cs typeface="PMingLiU"/>
              </a:rPr>
              <a:t>隔</a:t>
            </a:r>
            <a:r>
              <a:rPr dirty="0" sz="1550" spc="30">
                <a:latin typeface="PMingLiU"/>
                <a:cs typeface="PMingLiU"/>
              </a:rPr>
              <a:t>。 如下所示：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95">
                <a:latin typeface="PMingLiU"/>
                <a:cs typeface="PMingLiU"/>
              </a:rPr>
              <a:t>[element1, </a:t>
            </a:r>
            <a:r>
              <a:rPr dirty="0" sz="1550" spc="105">
                <a:latin typeface="PMingLiU"/>
                <a:cs typeface="PMingLiU"/>
              </a:rPr>
              <a:t>element2, element3,</a:t>
            </a:r>
            <a:r>
              <a:rPr dirty="0" sz="1550" spc="-190">
                <a:latin typeface="PMingLiU"/>
                <a:cs typeface="PMingLiU"/>
              </a:rPr>
              <a:t> </a:t>
            </a:r>
            <a:r>
              <a:rPr dirty="0" sz="1550" spc="-20">
                <a:latin typeface="PMingLiU"/>
                <a:cs typeface="PMingLiU"/>
              </a:rPr>
              <a:t>..., </a:t>
            </a:r>
            <a:r>
              <a:rPr dirty="0" sz="1550" spc="110">
                <a:latin typeface="PMingLiU"/>
                <a:cs typeface="PMingLiU"/>
              </a:rPr>
              <a:t>elementn]</a:t>
            </a:r>
            <a:endParaRPr sz="1550">
              <a:latin typeface="PMingLiU"/>
              <a:cs typeface="PMingLiU"/>
            </a:endParaRPr>
          </a:p>
          <a:p>
            <a:pPr marL="12700" marR="12700">
              <a:lnSpc>
                <a:spcPts val="1900"/>
              </a:lnSpc>
              <a:spcBef>
                <a:spcPts val="65"/>
              </a:spcBef>
            </a:pPr>
            <a:r>
              <a:rPr dirty="0" sz="1550" spc="30">
                <a:latin typeface="PMingLiU"/>
                <a:cs typeface="PMingLiU"/>
              </a:rPr>
              <a:t>格式中</a:t>
            </a:r>
            <a:r>
              <a:rPr dirty="0" sz="1550" spc="125">
                <a:latin typeface="PMingLiU"/>
                <a:cs typeface="PMingLiU"/>
              </a:rPr>
              <a:t>，element1~elementn</a:t>
            </a:r>
            <a:r>
              <a:rPr dirty="0" sz="1550" spc="20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表示列表中的元</a:t>
            </a:r>
            <a:r>
              <a:rPr dirty="0" sz="1550" spc="10">
                <a:latin typeface="PMingLiU"/>
                <a:cs typeface="PMingLiU"/>
              </a:rPr>
              <a:t>素</a:t>
            </a:r>
            <a:r>
              <a:rPr dirty="0" sz="1550" spc="30">
                <a:latin typeface="PMingLiU"/>
                <a:cs typeface="PMingLiU"/>
              </a:rPr>
              <a:t>，</a:t>
            </a:r>
            <a:r>
              <a:rPr dirty="0" sz="1550" spc="10">
                <a:latin typeface="PMingLiU"/>
                <a:cs typeface="PMingLiU"/>
              </a:rPr>
              <a:t>个</a:t>
            </a:r>
            <a:r>
              <a:rPr dirty="0" sz="1550" spc="30">
                <a:latin typeface="PMingLiU"/>
                <a:cs typeface="PMingLiU"/>
              </a:rPr>
              <a:t>数没有</a:t>
            </a:r>
            <a:r>
              <a:rPr dirty="0" sz="1550" spc="10">
                <a:latin typeface="PMingLiU"/>
                <a:cs typeface="PMingLiU"/>
              </a:rPr>
              <a:t>限</a:t>
            </a:r>
            <a:r>
              <a:rPr dirty="0" sz="1550" spc="30">
                <a:latin typeface="PMingLiU"/>
                <a:cs typeface="PMingLiU"/>
              </a:rPr>
              <a:t>制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只</a:t>
            </a:r>
            <a:r>
              <a:rPr dirty="0" sz="1550" spc="10">
                <a:latin typeface="PMingLiU"/>
                <a:cs typeface="PMingLiU"/>
              </a:rPr>
              <a:t>要</a:t>
            </a:r>
            <a:r>
              <a:rPr dirty="0" sz="1550" spc="30">
                <a:latin typeface="PMingLiU"/>
                <a:cs typeface="PMingLiU"/>
              </a:rPr>
              <a:t>是</a:t>
            </a:r>
            <a:r>
              <a:rPr dirty="0" sz="1550" spc="100">
                <a:latin typeface="PMingLiU"/>
                <a:cs typeface="PMingLiU"/>
              </a:rPr>
              <a:t>Python</a:t>
            </a:r>
            <a:r>
              <a:rPr dirty="0" sz="1550" spc="10">
                <a:latin typeface="PMingLiU"/>
                <a:cs typeface="PMingLiU"/>
              </a:rPr>
              <a:t>支</a:t>
            </a:r>
            <a:r>
              <a:rPr dirty="0" sz="1550" spc="30">
                <a:latin typeface="PMingLiU"/>
                <a:cs typeface="PMingLiU"/>
              </a:rPr>
              <a:t>持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数据 类型就可以。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080">
              <a:lnSpc>
                <a:spcPct val="101299"/>
              </a:lnSpc>
            </a:pPr>
            <a:r>
              <a:rPr dirty="0" sz="1550" spc="30">
                <a:latin typeface="PMingLiU"/>
                <a:cs typeface="PMingLiU"/>
              </a:rPr>
              <a:t>从内容上看，</a:t>
            </a:r>
            <a:r>
              <a:rPr dirty="0" sz="1550" spc="10">
                <a:latin typeface="PMingLiU"/>
                <a:cs typeface="PMingLiU"/>
              </a:rPr>
              <a:t>列</a:t>
            </a:r>
            <a:r>
              <a:rPr dirty="0" sz="1550" spc="30">
                <a:latin typeface="PMingLiU"/>
                <a:cs typeface="PMingLiU"/>
              </a:rPr>
              <a:t>表可</a:t>
            </a:r>
            <a:r>
              <a:rPr dirty="0" sz="1550" spc="10">
                <a:latin typeface="PMingLiU"/>
                <a:cs typeface="PMingLiU"/>
              </a:rPr>
              <a:t>以</a:t>
            </a:r>
            <a:r>
              <a:rPr dirty="0" sz="1550" spc="30">
                <a:latin typeface="PMingLiU"/>
                <a:cs typeface="PMingLiU"/>
              </a:rPr>
              <a:t>存储整</a:t>
            </a:r>
            <a:r>
              <a:rPr dirty="0" sz="1550" spc="10">
                <a:latin typeface="PMingLiU"/>
                <a:cs typeface="PMingLiU"/>
              </a:rPr>
              <a:t>数</a:t>
            </a:r>
            <a:r>
              <a:rPr dirty="0" sz="1550" spc="30">
                <a:latin typeface="PMingLiU"/>
                <a:cs typeface="PMingLiU"/>
              </a:rPr>
              <a:t>、</a:t>
            </a:r>
            <a:r>
              <a:rPr dirty="0" sz="1550" spc="10">
                <a:latin typeface="PMingLiU"/>
                <a:cs typeface="PMingLiU"/>
              </a:rPr>
              <a:t>实</a:t>
            </a:r>
            <a:r>
              <a:rPr dirty="0" sz="1550" spc="30">
                <a:latin typeface="PMingLiU"/>
                <a:cs typeface="PMingLiU"/>
              </a:rPr>
              <a:t>数</a:t>
            </a:r>
            <a:r>
              <a:rPr dirty="0" sz="1550" spc="10">
                <a:latin typeface="PMingLiU"/>
                <a:cs typeface="PMingLiU"/>
              </a:rPr>
              <a:t>、</a:t>
            </a:r>
            <a:r>
              <a:rPr dirty="0" sz="1550" spc="30">
                <a:latin typeface="PMingLiU"/>
                <a:cs typeface="PMingLiU"/>
              </a:rPr>
              <a:t>字符串</a:t>
            </a:r>
            <a:r>
              <a:rPr dirty="0" sz="1550" spc="10">
                <a:latin typeface="PMingLiU"/>
                <a:cs typeface="PMingLiU"/>
              </a:rPr>
              <a:t>、</a:t>
            </a:r>
            <a:r>
              <a:rPr dirty="0" sz="1550" spc="30">
                <a:latin typeface="PMingLiU"/>
                <a:cs typeface="PMingLiU"/>
              </a:rPr>
              <a:t>列</a:t>
            </a:r>
            <a:r>
              <a:rPr dirty="0" sz="1550" spc="10">
                <a:latin typeface="PMingLiU"/>
                <a:cs typeface="PMingLiU"/>
              </a:rPr>
              <a:t>表</a:t>
            </a:r>
            <a:r>
              <a:rPr dirty="0" sz="1550" spc="30">
                <a:latin typeface="PMingLiU"/>
                <a:cs typeface="PMingLiU"/>
              </a:rPr>
              <a:t>、</a:t>
            </a:r>
            <a:r>
              <a:rPr dirty="0" sz="1550" spc="10">
                <a:latin typeface="PMingLiU"/>
                <a:cs typeface="PMingLiU"/>
              </a:rPr>
              <a:t>元</a:t>
            </a:r>
            <a:r>
              <a:rPr dirty="0" sz="1550" spc="30">
                <a:latin typeface="PMingLiU"/>
                <a:cs typeface="PMingLiU"/>
              </a:rPr>
              <a:t>组等任</a:t>
            </a:r>
            <a:r>
              <a:rPr dirty="0" sz="1550" spc="10">
                <a:latin typeface="PMingLiU"/>
                <a:cs typeface="PMingLiU"/>
              </a:rPr>
              <a:t>何</a:t>
            </a:r>
            <a:r>
              <a:rPr dirty="0" sz="1550" spc="30">
                <a:latin typeface="PMingLiU"/>
                <a:cs typeface="PMingLiU"/>
              </a:rPr>
              <a:t>类</a:t>
            </a:r>
            <a:r>
              <a:rPr dirty="0" sz="1550" spc="10">
                <a:latin typeface="PMingLiU"/>
                <a:cs typeface="PMingLiU"/>
              </a:rPr>
              <a:t>型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数</a:t>
            </a:r>
            <a:r>
              <a:rPr dirty="0" sz="1550" spc="30">
                <a:latin typeface="PMingLiU"/>
                <a:cs typeface="PMingLiU"/>
              </a:rPr>
              <a:t>据，并</a:t>
            </a:r>
            <a:r>
              <a:rPr dirty="0" sz="1550" spc="10">
                <a:latin typeface="PMingLiU"/>
                <a:cs typeface="PMingLiU"/>
              </a:rPr>
              <a:t>且</a:t>
            </a:r>
            <a:r>
              <a:rPr dirty="0" sz="1550" spc="30">
                <a:latin typeface="PMingLiU"/>
                <a:cs typeface="PMingLiU"/>
              </a:rPr>
              <a:t>和数 组不同的是，</a:t>
            </a:r>
            <a:r>
              <a:rPr dirty="0" sz="1550" spc="10">
                <a:latin typeface="PMingLiU"/>
                <a:cs typeface="PMingLiU"/>
              </a:rPr>
              <a:t>在</a:t>
            </a:r>
            <a:r>
              <a:rPr dirty="0" sz="1550" spc="30">
                <a:latin typeface="PMingLiU"/>
                <a:cs typeface="PMingLiU"/>
              </a:rPr>
              <a:t>同一</a:t>
            </a:r>
            <a:r>
              <a:rPr dirty="0" sz="1550" spc="10">
                <a:latin typeface="PMingLiU"/>
                <a:cs typeface="PMingLiU"/>
              </a:rPr>
              <a:t>个</a:t>
            </a:r>
            <a:r>
              <a:rPr dirty="0" sz="1550" spc="30">
                <a:latin typeface="PMingLiU"/>
                <a:cs typeface="PMingLiU"/>
              </a:rPr>
              <a:t>列表中</a:t>
            </a:r>
            <a:r>
              <a:rPr dirty="0" sz="1550" spc="10">
                <a:latin typeface="PMingLiU"/>
                <a:cs typeface="PMingLiU"/>
              </a:rPr>
              <a:t>元</a:t>
            </a:r>
            <a:r>
              <a:rPr dirty="0" sz="1550" spc="30">
                <a:latin typeface="PMingLiU"/>
                <a:cs typeface="PMingLiU"/>
              </a:rPr>
              <a:t>素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类</a:t>
            </a:r>
            <a:r>
              <a:rPr dirty="0" sz="1550" spc="10">
                <a:latin typeface="PMingLiU"/>
                <a:cs typeface="PMingLiU"/>
              </a:rPr>
              <a:t>型</a:t>
            </a:r>
            <a:r>
              <a:rPr dirty="0" sz="1550" spc="30">
                <a:latin typeface="PMingLiU"/>
                <a:cs typeface="PMingLiU"/>
              </a:rPr>
              <a:t>也可以</a:t>
            </a:r>
            <a:r>
              <a:rPr dirty="0" sz="1550" spc="10">
                <a:latin typeface="PMingLiU"/>
                <a:cs typeface="PMingLiU"/>
              </a:rPr>
              <a:t>不</a:t>
            </a:r>
            <a:r>
              <a:rPr dirty="0" sz="1550" spc="30">
                <a:latin typeface="PMingLiU"/>
                <a:cs typeface="PMingLiU"/>
              </a:rPr>
              <a:t>同。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550" spc="30">
                <a:latin typeface="PMingLiU"/>
                <a:cs typeface="PMingLiU"/>
              </a:rPr>
              <a:t>比如说：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5">
                <a:latin typeface="PMingLiU"/>
                <a:cs typeface="PMingLiU"/>
              </a:rPr>
              <a:t>[“</a:t>
            </a:r>
            <a:r>
              <a:rPr dirty="0" sz="1550" spc="5">
                <a:latin typeface="PMingLiU"/>
                <a:cs typeface="PMingLiU"/>
                <a:hlinkClick r:id="rId2"/>
              </a:rPr>
              <a:t>www.baidu.com</a:t>
            </a:r>
            <a:r>
              <a:rPr dirty="0" sz="1550" spc="5">
                <a:latin typeface="PMingLiU"/>
                <a:cs typeface="PMingLiU"/>
              </a:rPr>
              <a:t>", </a:t>
            </a:r>
            <a:r>
              <a:rPr dirty="0" sz="1550" spc="45">
                <a:latin typeface="PMingLiU"/>
                <a:cs typeface="PMingLiU"/>
              </a:rPr>
              <a:t>1, </a:t>
            </a:r>
            <a:r>
              <a:rPr dirty="0" sz="1550" spc="25">
                <a:latin typeface="PMingLiU"/>
                <a:cs typeface="PMingLiU"/>
              </a:rPr>
              <a:t>[2,3,4],</a:t>
            </a:r>
            <a:r>
              <a:rPr dirty="0" sz="1550" spc="-50">
                <a:latin typeface="PMingLiU"/>
                <a:cs typeface="PMingLiU"/>
              </a:rPr>
              <a:t> </a:t>
            </a:r>
            <a:r>
              <a:rPr dirty="0" sz="1550" spc="40">
                <a:latin typeface="PMingLiU"/>
                <a:cs typeface="PMingLiU"/>
              </a:rPr>
              <a:t>3.0]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PMingLiU"/>
                <a:cs typeface="PMingLiU"/>
              </a:rPr>
              <a:t>可以看到，列</a:t>
            </a:r>
            <a:r>
              <a:rPr dirty="0" sz="1550" spc="10">
                <a:latin typeface="PMingLiU"/>
                <a:cs typeface="PMingLiU"/>
              </a:rPr>
              <a:t>表</a:t>
            </a:r>
            <a:r>
              <a:rPr dirty="0" sz="1550" spc="30">
                <a:latin typeface="PMingLiU"/>
                <a:cs typeface="PMingLiU"/>
              </a:rPr>
              <a:t>中同</a:t>
            </a:r>
            <a:r>
              <a:rPr dirty="0" sz="1550" spc="10">
                <a:latin typeface="PMingLiU"/>
                <a:cs typeface="PMingLiU"/>
              </a:rPr>
              <a:t>时</a:t>
            </a:r>
            <a:r>
              <a:rPr dirty="0" sz="1550" spc="30">
                <a:latin typeface="PMingLiU"/>
                <a:cs typeface="PMingLiU"/>
              </a:rPr>
              <a:t>包含字</a:t>
            </a:r>
            <a:r>
              <a:rPr dirty="0" sz="1550" spc="10">
                <a:latin typeface="PMingLiU"/>
                <a:cs typeface="PMingLiU"/>
              </a:rPr>
              <a:t>符</a:t>
            </a:r>
            <a:r>
              <a:rPr dirty="0" sz="1550" spc="30">
                <a:latin typeface="PMingLiU"/>
                <a:cs typeface="PMingLiU"/>
              </a:rPr>
              <a:t>串</a:t>
            </a:r>
            <a:r>
              <a:rPr dirty="0" sz="1550" spc="10">
                <a:latin typeface="PMingLiU"/>
                <a:cs typeface="PMingLiU"/>
              </a:rPr>
              <a:t>、</a:t>
            </a:r>
            <a:r>
              <a:rPr dirty="0" sz="1550" spc="30">
                <a:latin typeface="PMingLiU"/>
                <a:cs typeface="PMingLiU"/>
              </a:rPr>
              <a:t>整</a:t>
            </a:r>
            <a:r>
              <a:rPr dirty="0" sz="1550" spc="10">
                <a:latin typeface="PMingLiU"/>
                <a:cs typeface="PMingLiU"/>
              </a:rPr>
              <a:t>数</a:t>
            </a:r>
            <a:r>
              <a:rPr dirty="0" sz="1550" spc="30">
                <a:latin typeface="PMingLiU"/>
                <a:cs typeface="PMingLiU"/>
              </a:rPr>
              <a:t>、列表</a:t>
            </a:r>
            <a:r>
              <a:rPr dirty="0" sz="1550" spc="10">
                <a:latin typeface="PMingLiU"/>
                <a:cs typeface="PMingLiU"/>
              </a:rPr>
              <a:t>、</a:t>
            </a:r>
            <a:r>
              <a:rPr dirty="0" sz="1550" spc="30">
                <a:latin typeface="PMingLiU"/>
                <a:cs typeface="PMingLiU"/>
              </a:rPr>
              <a:t>浮</a:t>
            </a:r>
            <a:r>
              <a:rPr dirty="0" sz="1550" spc="10">
                <a:latin typeface="PMingLiU"/>
                <a:cs typeface="PMingLiU"/>
              </a:rPr>
              <a:t>点</a:t>
            </a:r>
            <a:r>
              <a:rPr dirty="0" sz="1550" spc="30">
                <a:latin typeface="PMingLiU"/>
                <a:cs typeface="PMingLiU"/>
              </a:rPr>
              <a:t>数</a:t>
            </a:r>
            <a:r>
              <a:rPr dirty="0" sz="1550" spc="10">
                <a:latin typeface="PMingLiU"/>
                <a:cs typeface="PMingLiU"/>
              </a:rPr>
              <a:t>这</a:t>
            </a:r>
            <a:r>
              <a:rPr dirty="0" sz="1550" spc="30">
                <a:latin typeface="PMingLiU"/>
                <a:cs typeface="PMingLiU"/>
              </a:rPr>
              <a:t>些数据</a:t>
            </a:r>
            <a:r>
              <a:rPr dirty="0" sz="1550" spc="10">
                <a:latin typeface="PMingLiU"/>
                <a:cs typeface="PMingLiU"/>
              </a:rPr>
              <a:t>类</a:t>
            </a:r>
            <a:r>
              <a:rPr dirty="0" sz="1550" spc="30">
                <a:latin typeface="PMingLiU"/>
                <a:cs typeface="PMingLiU"/>
              </a:rPr>
              <a:t>型。</a:t>
            </a:r>
            <a:endParaRPr sz="1550">
              <a:latin typeface="PMingLiU"/>
              <a:cs typeface="PMingLiU"/>
            </a:endParaRPr>
          </a:p>
          <a:p>
            <a:pPr marL="12700" marR="5080">
              <a:lnSpc>
                <a:spcPct val="101299"/>
              </a:lnSpc>
              <a:spcBef>
                <a:spcPts val="10"/>
              </a:spcBef>
            </a:pPr>
            <a:r>
              <a:rPr dirty="0" sz="1550" spc="30">
                <a:latin typeface="PMingLiU"/>
                <a:cs typeface="PMingLiU"/>
              </a:rPr>
              <a:t>注意，在使用</a:t>
            </a:r>
            <a:r>
              <a:rPr dirty="0" sz="1550" spc="10">
                <a:latin typeface="PMingLiU"/>
                <a:cs typeface="PMingLiU"/>
              </a:rPr>
              <a:t>列</a:t>
            </a:r>
            <a:r>
              <a:rPr dirty="0" sz="1550" spc="30">
                <a:latin typeface="PMingLiU"/>
                <a:cs typeface="PMingLiU"/>
              </a:rPr>
              <a:t>表时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虽然可</a:t>
            </a:r>
            <a:r>
              <a:rPr dirty="0" sz="1550" spc="10">
                <a:latin typeface="PMingLiU"/>
                <a:cs typeface="PMingLiU"/>
              </a:rPr>
              <a:t>以</a:t>
            </a:r>
            <a:r>
              <a:rPr dirty="0" sz="1550" spc="30">
                <a:latin typeface="PMingLiU"/>
                <a:cs typeface="PMingLiU"/>
              </a:rPr>
              <a:t>将</a:t>
            </a:r>
            <a:r>
              <a:rPr dirty="0" sz="1550" spc="10">
                <a:latin typeface="PMingLiU"/>
                <a:cs typeface="PMingLiU"/>
              </a:rPr>
              <a:t>不</a:t>
            </a:r>
            <a:r>
              <a:rPr dirty="0" sz="1550" spc="30">
                <a:latin typeface="PMingLiU"/>
                <a:cs typeface="PMingLiU"/>
              </a:rPr>
              <a:t>同</a:t>
            </a:r>
            <a:r>
              <a:rPr dirty="0" sz="1550" spc="10">
                <a:latin typeface="PMingLiU"/>
                <a:cs typeface="PMingLiU"/>
              </a:rPr>
              <a:t>类</a:t>
            </a:r>
            <a:r>
              <a:rPr dirty="0" sz="1550" spc="30">
                <a:latin typeface="PMingLiU"/>
                <a:cs typeface="PMingLiU"/>
              </a:rPr>
              <a:t>型的数</a:t>
            </a:r>
            <a:r>
              <a:rPr dirty="0" sz="1550" spc="10">
                <a:latin typeface="PMingLiU"/>
                <a:cs typeface="PMingLiU"/>
              </a:rPr>
              <a:t>据</a:t>
            </a:r>
            <a:r>
              <a:rPr dirty="0" sz="1550" spc="30">
                <a:latin typeface="PMingLiU"/>
                <a:cs typeface="PMingLiU"/>
              </a:rPr>
              <a:t>放</a:t>
            </a:r>
            <a:r>
              <a:rPr dirty="0" sz="1550" spc="10">
                <a:latin typeface="PMingLiU"/>
                <a:cs typeface="PMingLiU"/>
              </a:rPr>
              <a:t>入</a:t>
            </a:r>
            <a:r>
              <a:rPr dirty="0" sz="1550" spc="30">
                <a:latin typeface="PMingLiU"/>
                <a:cs typeface="PMingLiU"/>
              </a:rPr>
              <a:t>到</a:t>
            </a:r>
            <a:r>
              <a:rPr dirty="0" sz="1550" spc="10">
                <a:latin typeface="PMingLiU"/>
                <a:cs typeface="PMingLiU"/>
              </a:rPr>
              <a:t>同</a:t>
            </a:r>
            <a:r>
              <a:rPr dirty="0" sz="1550" spc="30">
                <a:latin typeface="PMingLiU"/>
                <a:cs typeface="PMingLiU"/>
              </a:rPr>
              <a:t>一个列</a:t>
            </a:r>
            <a:r>
              <a:rPr dirty="0" sz="1550" spc="10">
                <a:latin typeface="PMingLiU"/>
                <a:cs typeface="PMingLiU"/>
              </a:rPr>
              <a:t>表</a:t>
            </a:r>
            <a:r>
              <a:rPr dirty="0" sz="1550" spc="30">
                <a:latin typeface="PMingLiU"/>
                <a:cs typeface="PMingLiU"/>
              </a:rPr>
              <a:t>中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但</a:t>
            </a:r>
            <a:r>
              <a:rPr dirty="0" sz="1550" spc="10">
                <a:latin typeface="PMingLiU"/>
                <a:cs typeface="PMingLiU"/>
              </a:rPr>
              <a:t>通</a:t>
            </a:r>
            <a:r>
              <a:rPr dirty="0" sz="1550" spc="30">
                <a:latin typeface="PMingLiU"/>
                <a:cs typeface="PMingLiU"/>
              </a:rPr>
              <a:t>常情况</a:t>
            </a:r>
            <a:r>
              <a:rPr dirty="0" sz="1550" spc="10">
                <a:latin typeface="PMingLiU"/>
                <a:cs typeface="PMingLiU"/>
              </a:rPr>
              <a:t>下</a:t>
            </a:r>
            <a:r>
              <a:rPr dirty="0" sz="1550" spc="30">
                <a:latin typeface="PMingLiU"/>
                <a:cs typeface="PMingLiU"/>
              </a:rPr>
              <a:t>不这 么做，同一列</a:t>
            </a:r>
            <a:r>
              <a:rPr dirty="0" sz="1550" spc="10">
                <a:latin typeface="PMingLiU"/>
                <a:cs typeface="PMingLiU"/>
              </a:rPr>
              <a:t>表</a:t>
            </a:r>
            <a:r>
              <a:rPr dirty="0" sz="1550" spc="30">
                <a:latin typeface="PMingLiU"/>
                <a:cs typeface="PMingLiU"/>
              </a:rPr>
              <a:t>中只</a:t>
            </a:r>
            <a:r>
              <a:rPr dirty="0" sz="1550" spc="10">
                <a:latin typeface="PMingLiU"/>
                <a:cs typeface="PMingLiU"/>
              </a:rPr>
              <a:t>放</a:t>
            </a:r>
            <a:r>
              <a:rPr dirty="0" sz="1550" spc="30">
                <a:latin typeface="PMingLiU"/>
                <a:cs typeface="PMingLiU"/>
              </a:rPr>
              <a:t>入同一</a:t>
            </a:r>
            <a:r>
              <a:rPr dirty="0" sz="1550" spc="10">
                <a:latin typeface="PMingLiU"/>
                <a:cs typeface="PMingLiU"/>
              </a:rPr>
              <a:t>类</a:t>
            </a:r>
            <a:r>
              <a:rPr dirty="0" sz="1550" spc="30">
                <a:latin typeface="PMingLiU"/>
                <a:cs typeface="PMingLiU"/>
              </a:rPr>
              <a:t>型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数</a:t>
            </a:r>
            <a:r>
              <a:rPr dirty="0" sz="1550" spc="10">
                <a:latin typeface="PMingLiU"/>
                <a:cs typeface="PMingLiU"/>
              </a:rPr>
              <a:t>据</a:t>
            </a:r>
            <a:r>
              <a:rPr dirty="0" sz="1550" spc="30">
                <a:latin typeface="PMingLiU"/>
                <a:cs typeface="PMingLiU"/>
              </a:rPr>
              <a:t>，这样</a:t>
            </a:r>
            <a:r>
              <a:rPr dirty="0" sz="1550" spc="10">
                <a:latin typeface="PMingLiU"/>
                <a:cs typeface="PMingLiU"/>
              </a:rPr>
              <a:t>可</a:t>
            </a:r>
            <a:r>
              <a:rPr dirty="0" sz="1550" spc="30">
                <a:latin typeface="PMingLiU"/>
                <a:cs typeface="PMingLiU"/>
              </a:rPr>
              <a:t>以</a:t>
            </a:r>
            <a:r>
              <a:rPr dirty="0" sz="1550" spc="10">
                <a:latin typeface="PMingLiU"/>
                <a:cs typeface="PMingLiU"/>
              </a:rPr>
              <a:t>提</a:t>
            </a:r>
            <a:r>
              <a:rPr dirty="0" sz="1550" spc="30">
                <a:latin typeface="PMingLiU"/>
                <a:cs typeface="PMingLiU"/>
              </a:rPr>
              <a:t>高</a:t>
            </a:r>
            <a:r>
              <a:rPr dirty="0" sz="1550" spc="10">
                <a:latin typeface="PMingLiU"/>
                <a:cs typeface="PMingLiU"/>
              </a:rPr>
              <a:t>程</a:t>
            </a:r>
            <a:r>
              <a:rPr dirty="0" sz="1550" spc="30">
                <a:latin typeface="PMingLiU"/>
                <a:cs typeface="PMingLiU"/>
              </a:rPr>
              <a:t>序的可</a:t>
            </a:r>
            <a:r>
              <a:rPr dirty="0" sz="1550" spc="10">
                <a:latin typeface="PMingLiU"/>
                <a:cs typeface="PMingLiU"/>
              </a:rPr>
              <a:t>读</a:t>
            </a:r>
            <a:r>
              <a:rPr dirty="0" sz="1550" spc="30">
                <a:latin typeface="PMingLiU"/>
                <a:cs typeface="PMingLiU"/>
              </a:rPr>
              <a:t>性。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21488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列表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6845300" cy="29114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创建列表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30">
                <a:latin typeface="PMingLiU"/>
                <a:cs typeface="PMingLiU"/>
              </a:rPr>
              <a:t>在</a:t>
            </a:r>
            <a:r>
              <a:rPr dirty="0" sz="1550" spc="20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Python</a:t>
            </a:r>
            <a:r>
              <a:rPr dirty="0" sz="1550" spc="-10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中，创建列表的</a:t>
            </a:r>
            <a:r>
              <a:rPr dirty="0" sz="1550" spc="10">
                <a:latin typeface="PMingLiU"/>
                <a:cs typeface="PMingLiU"/>
              </a:rPr>
              <a:t>方</a:t>
            </a:r>
            <a:r>
              <a:rPr dirty="0" sz="1550" spc="30">
                <a:latin typeface="PMingLiU"/>
                <a:cs typeface="PMingLiU"/>
              </a:rPr>
              <a:t>法可分为</a:t>
            </a:r>
            <a:r>
              <a:rPr dirty="0" sz="1550" spc="-25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2</a:t>
            </a:r>
            <a:r>
              <a:rPr dirty="0" sz="1550" spc="1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种，下面分别进行</a:t>
            </a:r>
            <a:r>
              <a:rPr dirty="0" sz="1550" spc="10">
                <a:latin typeface="PMingLiU"/>
                <a:cs typeface="PMingLiU"/>
              </a:rPr>
              <a:t>介</a:t>
            </a:r>
            <a:r>
              <a:rPr dirty="0" sz="1550" spc="30">
                <a:latin typeface="PMingLiU"/>
                <a:cs typeface="PMingLiU"/>
              </a:rPr>
              <a:t>绍。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110">
                <a:latin typeface="PMingLiU"/>
                <a:cs typeface="PMingLiU"/>
              </a:rPr>
              <a:t>1</a:t>
            </a:r>
            <a:r>
              <a:rPr dirty="0" sz="1550" spc="30">
                <a:latin typeface="PMingLiU"/>
                <a:cs typeface="PMingLiU"/>
              </a:rPr>
              <a:t>、使用</a:t>
            </a:r>
            <a:r>
              <a:rPr dirty="0" sz="1550">
                <a:latin typeface="PMingLiU"/>
                <a:cs typeface="PMingLiU"/>
              </a:rPr>
              <a:t>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1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运算符直接创</a:t>
            </a:r>
            <a:r>
              <a:rPr dirty="0" sz="1550" spc="10">
                <a:latin typeface="PMingLiU"/>
                <a:cs typeface="PMingLiU"/>
              </a:rPr>
              <a:t>建</a:t>
            </a:r>
            <a:r>
              <a:rPr dirty="0" sz="1550" spc="30">
                <a:latin typeface="PMingLiU"/>
                <a:cs typeface="PMingLiU"/>
              </a:rPr>
              <a:t>列表</a:t>
            </a:r>
            <a:endParaRPr sz="1550">
              <a:latin typeface="PMingLiU"/>
              <a:cs typeface="PMingLiU"/>
            </a:endParaRPr>
          </a:p>
          <a:p>
            <a:pPr marL="12700" marR="3611879">
              <a:lnSpc>
                <a:spcPct val="101899"/>
              </a:lnSpc>
              <a:spcBef>
                <a:spcPts val="5"/>
              </a:spcBef>
            </a:pPr>
            <a:r>
              <a:rPr dirty="0" sz="1550" spc="30">
                <a:latin typeface="PMingLiU"/>
                <a:cs typeface="PMingLiU"/>
              </a:rPr>
              <a:t>例如，下面定</a:t>
            </a:r>
            <a:r>
              <a:rPr dirty="0" sz="1550" spc="10">
                <a:latin typeface="PMingLiU"/>
                <a:cs typeface="PMingLiU"/>
              </a:rPr>
              <a:t>义</a:t>
            </a:r>
            <a:r>
              <a:rPr dirty="0" sz="1550" spc="30">
                <a:latin typeface="PMingLiU"/>
                <a:cs typeface="PMingLiU"/>
              </a:rPr>
              <a:t>的列</a:t>
            </a:r>
            <a:r>
              <a:rPr dirty="0" sz="1550" spc="10">
                <a:latin typeface="PMingLiU"/>
                <a:cs typeface="PMingLiU"/>
              </a:rPr>
              <a:t>表</a:t>
            </a:r>
            <a:r>
              <a:rPr dirty="0" sz="1550" spc="30">
                <a:latin typeface="PMingLiU"/>
                <a:cs typeface="PMingLiU"/>
              </a:rPr>
              <a:t>都是合</a:t>
            </a:r>
            <a:r>
              <a:rPr dirty="0" sz="1550" spc="10">
                <a:latin typeface="PMingLiU"/>
                <a:cs typeface="PMingLiU"/>
              </a:rPr>
              <a:t>法</a:t>
            </a:r>
            <a:r>
              <a:rPr dirty="0" sz="1550" spc="20">
                <a:latin typeface="PMingLiU"/>
                <a:cs typeface="PMingLiU"/>
              </a:rPr>
              <a:t>的：  </a:t>
            </a:r>
            <a:r>
              <a:rPr dirty="0" sz="1550" spc="165">
                <a:latin typeface="PMingLiU"/>
                <a:cs typeface="PMingLiU"/>
              </a:rPr>
              <a:t>num</a:t>
            </a:r>
            <a:r>
              <a:rPr dirty="0" sz="1550" spc="-15">
                <a:latin typeface="PMingLiU"/>
                <a:cs typeface="PMingLiU"/>
              </a:rPr>
              <a:t>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30">
                <a:latin typeface="PMingLiU"/>
                <a:cs typeface="PMingLiU"/>
              </a:rPr>
              <a:t> </a:t>
            </a:r>
            <a:r>
              <a:rPr dirty="0" sz="1550" spc="20">
                <a:latin typeface="PMingLiU"/>
                <a:cs typeface="PMingLiU"/>
              </a:rPr>
              <a:t>[1,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45">
                <a:latin typeface="PMingLiU"/>
                <a:cs typeface="PMingLiU"/>
              </a:rPr>
              <a:t>2,</a:t>
            </a:r>
            <a:r>
              <a:rPr dirty="0" sz="1550" spc="25">
                <a:latin typeface="PMingLiU"/>
                <a:cs typeface="PMingLiU"/>
              </a:rPr>
              <a:t> </a:t>
            </a:r>
            <a:r>
              <a:rPr dirty="0" sz="1550" spc="45">
                <a:latin typeface="PMingLiU"/>
                <a:cs typeface="PMingLiU"/>
              </a:rPr>
              <a:t>3,</a:t>
            </a:r>
            <a:r>
              <a:rPr dirty="0" sz="1550" spc="20">
                <a:latin typeface="PMingLiU"/>
                <a:cs typeface="PMingLiU"/>
              </a:rPr>
              <a:t> </a:t>
            </a:r>
            <a:r>
              <a:rPr dirty="0" sz="1550" spc="45">
                <a:latin typeface="PMingLiU"/>
                <a:cs typeface="PMingLiU"/>
              </a:rPr>
              <a:t>4,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45">
                <a:latin typeface="PMingLiU"/>
                <a:cs typeface="PMingLiU"/>
              </a:rPr>
              <a:t>5,</a:t>
            </a:r>
            <a:r>
              <a:rPr dirty="0" sz="1550" spc="25">
                <a:latin typeface="PMingLiU"/>
                <a:cs typeface="PMingLiU"/>
              </a:rPr>
              <a:t> </a:t>
            </a:r>
            <a:r>
              <a:rPr dirty="0" sz="1550" spc="45">
                <a:latin typeface="PMingLiU"/>
                <a:cs typeface="PMingLiU"/>
              </a:rPr>
              <a:t>6,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40">
                <a:latin typeface="PMingLiU"/>
                <a:cs typeface="PMingLiU"/>
              </a:rPr>
              <a:t>7]</a:t>
            </a:r>
            <a:endParaRPr sz="1550">
              <a:latin typeface="PMingLiU"/>
              <a:cs typeface="PMingLiU"/>
            </a:endParaRPr>
          </a:p>
          <a:p>
            <a:pPr marL="12700" marR="3166745">
              <a:lnSpc>
                <a:spcPts val="1900"/>
              </a:lnSpc>
              <a:spcBef>
                <a:spcPts val="50"/>
              </a:spcBef>
            </a:pPr>
            <a:r>
              <a:rPr dirty="0" sz="1550" spc="160">
                <a:latin typeface="PMingLiU"/>
                <a:cs typeface="PMingLiU"/>
              </a:rPr>
              <a:t>name</a:t>
            </a:r>
            <a:r>
              <a:rPr dirty="0" sz="1550" spc="15">
                <a:latin typeface="PMingLiU"/>
                <a:cs typeface="PMingLiU"/>
              </a:rPr>
              <a:t>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10">
                <a:latin typeface="PMingLiU"/>
                <a:cs typeface="PMingLiU"/>
              </a:rPr>
              <a:t> </a:t>
            </a:r>
            <a:r>
              <a:rPr dirty="0" sz="1550" spc="-20">
                <a:latin typeface="PMingLiU"/>
                <a:cs typeface="PMingLiU"/>
              </a:rPr>
              <a:t>["</a:t>
            </a:r>
            <a:r>
              <a:rPr dirty="0" sz="1550" spc="30">
                <a:latin typeface="PMingLiU"/>
                <a:cs typeface="PMingLiU"/>
              </a:rPr>
              <a:t>新浪网</a:t>
            </a:r>
            <a:r>
              <a:rPr dirty="0" sz="1550" spc="-25">
                <a:latin typeface="PMingLiU"/>
                <a:cs typeface="PMingLiU"/>
              </a:rPr>
              <a:t>",</a:t>
            </a:r>
            <a:r>
              <a:rPr dirty="0" sz="1550" spc="-15">
                <a:latin typeface="PMingLiU"/>
                <a:cs typeface="PMingLiU"/>
              </a:rPr>
              <a:t> </a:t>
            </a:r>
            <a:r>
              <a:rPr dirty="0" sz="1550" spc="80">
                <a:latin typeface="PMingLiU"/>
                <a:cs typeface="PMingLiU"/>
              </a:rPr>
              <a:t>"</a:t>
            </a:r>
            <a:r>
              <a:rPr dirty="0" sz="1550" spc="80">
                <a:latin typeface="PMingLiU"/>
                <a:cs typeface="PMingLiU"/>
                <a:hlinkClick r:id="rId2"/>
              </a:rPr>
              <a:t>http://www.baidu.net</a:t>
            </a:r>
            <a:r>
              <a:rPr dirty="0" sz="1550" spc="80">
                <a:latin typeface="PMingLiU"/>
                <a:cs typeface="PMingLiU"/>
              </a:rPr>
              <a:t>"]  </a:t>
            </a:r>
            <a:r>
              <a:rPr dirty="0" sz="1550" spc="140">
                <a:latin typeface="PMingLiU"/>
                <a:cs typeface="PMingLiU"/>
              </a:rPr>
              <a:t>program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15">
                <a:latin typeface="PMingLiU"/>
                <a:cs typeface="PMingLiU"/>
              </a:rPr>
              <a:t> </a:t>
            </a:r>
            <a:r>
              <a:rPr dirty="0" sz="1550" spc="-10">
                <a:latin typeface="PMingLiU"/>
                <a:cs typeface="PMingLiU"/>
              </a:rPr>
              <a:t>["C</a:t>
            </a:r>
            <a:r>
              <a:rPr dirty="0" sz="1550" spc="30">
                <a:latin typeface="PMingLiU"/>
                <a:cs typeface="PMingLiU"/>
              </a:rPr>
              <a:t>语言</a:t>
            </a:r>
            <a:r>
              <a:rPr dirty="0" sz="1550" spc="-25">
                <a:latin typeface="PMingLiU"/>
                <a:cs typeface="PMingLiU"/>
              </a:rPr>
              <a:t>",</a:t>
            </a:r>
            <a:r>
              <a:rPr dirty="0" sz="1550" spc="-10">
                <a:latin typeface="PMingLiU"/>
                <a:cs typeface="PMingLiU"/>
              </a:rPr>
              <a:t> </a:t>
            </a:r>
            <a:r>
              <a:rPr dirty="0" sz="1550" spc="60">
                <a:latin typeface="PMingLiU"/>
                <a:cs typeface="PMingLiU"/>
              </a:rPr>
              <a:t>"Python",</a:t>
            </a:r>
            <a:r>
              <a:rPr dirty="0" sz="1550" spc="-10">
                <a:latin typeface="PMingLiU"/>
                <a:cs typeface="PMingLiU"/>
              </a:rPr>
              <a:t> </a:t>
            </a:r>
            <a:r>
              <a:rPr dirty="0" sz="1550" spc="25">
                <a:latin typeface="PMingLiU"/>
                <a:cs typeface="PMingLiU"/>
              </a:rPr>
              <a:t>"Java"]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080">
              <a:lnSpc>
                <a:spcPct val="101899"/>
              </a:lnSpc>
            </a:pPr>
            <a:r>
              <a:rPr dirty="0" sz="1550" spc="30">
                <a:latin typeface="PMingLiU"/>
                <a:cs typeface="PMingLiU"/>
              </a:rPr>
              <a:t>另外，使用此</a:t>
            </a:r>
            <a:r>
              <a:rPr dirty="0" sz="1550" spc="10">
                <a:latin typeface="PMingLiU"/>
                <a:cs typeface="PMingLiU"/>
              </a:rPr>
              <a:t>方</a:t>
            </a:r>
            <a:r>
              <a:rPr dirty="0" sz="1550" spc="30">
                <a:latin typeface="PMingLiU"/>
                <a:cs typeface="PMingLiU"/>
              </a:rPr>
              <a:t>式创</a:t>
            </a:r>
            <a:r>
              <a:rPr dirty="0" sz="1550" spc="10">
                <a:latin typeface="PMingLiU"/>
                <a:cs typeface="PMingLiU"/>
              </a:rPr>
              <a:t>建</a:t>
            </a:r>
            <a:r>
              <a:rPr dirty="0" sz="1550" spc="30">
                <a:latin typeface="PMingLiU"/>
                <a:cs typeface="PMingLiU"/>
              </a:rPr>
              <a:t>列表时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列</a:t>
            </a:r>
            <a:r>
              <a:rPr dirty="0" sz="1550" spc="10">
                <a:latin typeface="PMingLiU"/>
                <a:cs typeface="PMingLiU"/>
              </a:rPr>
              <a:t>表</a:t>
            </a:r>
            <a:r>
              <a:rPr dirty="0" sz="1550" spc="30">
                <a:latin typeface="PMingLiU"/>
                <a:cs typeface="PMingLiU"/>
              </a:rPr>
              <a:t>中</a:t>
            </a:r>
            <a:r>
              <a:rPr dirty="0" sz="1550" spc="10">
                <a:latin typeface="PMingLiU"/>
                <a:cs typeface="PMingLiU"/>
              </a:rPr>
              <a:t>元</a:t>
            </a:r>
            <a:r>
              <a:rPr dirty="0" sz="1550" spc="30">
                <a:latin typeface="PMingLiU"/>
                <a:cs typeface="PMingLiU"/>
              </a:rPr>
              <a:t>素可以</a:t>
            </a:r>
            <a:r>
              <a:rPr dirty="0" sz="1550" spc="10">
                <a:latin typeface="PMingLiU"/>
                <a:cs typeface="PMingLiU"/>
              </a:rPr>
              <a:t>有</a:t>
            </a:r>
            <a:r>
              <a:rPr dirty="0" sz="1550" spc="30">
                <a:latin typeface="PMingLiU"/>
                <a:cs typeface="PMingLiU"/>
              </a:rPr>
              <a:t>多</a:t>
            </a:r>
            <a:r>
              <a:rPr dirty="0" sz="1550" spc="10">
                <a:latin typeface="PMingLiU"/>
                <a:cs typeface="PMingLiU"/>
              </a:rPr>
              <a:t>个</a:t>
            </a:r>
            <a:r>
              <a:rPr dirty="0" sz="1550" spc="30">
                <a:latin typeface="PMingLiU"/>
                <a:cs typeface="PMingLiU"/>
              </a:rPr>
              <a:t>，</a:t>
            </a:r>
            <a:r>
              <a:rPr dirty="0" sz="1550" spc="10">
                <a:latin typeface="PMingLiU"/>
                <a:cs typeface="PMingLiU"/>
              </a:rPr>
              <a:t>也</a:t>
            </a:r>
            <a:r>
              <a:rPr dirty="0" sz="1550" spc="30">
                <a:latin typeface="PMingLiU"/>
                <a:cs typeface="PMingLiU"/>
              </a:rPr>
              <a:t>可以一</a:t>
            </a:r>
            <a:r>
              <a:rPr dirty="0" sz="1550" spc="10">
                <a:latin typeface="PMingLiU"/>
                <a:cs typeface="PMingLiU"/>
              </a:rPr>
              <a:t>个</a:t>
            </a:r>
            <a:r>
              <a:rPr dirty="0" sz="1550" spc="30">
                <a:latin typeface="PMingLiU"/>
                <a:cs typeface="PMingLiU"/>
              </a:rPr>
              <a:t>都</a:t>
            </a:r>
            <a:r>
              <a:rPr dirty="0" sz="1550" spc="10">
                <a:latin typeface="PMingLiU"/>
                <a:cs typeface="PMingLiU"/>
              </a:rPr>
              <a:t>没</a:t>
            </a:r>
            <a:r>
              <a:rPr dirty="0" sz="1550" spc="30">
                <a:latin typeface="PMingLiU"/>
                <a:cs typeface="PMingLiU"/>
              </a:rPr>
              <a:t>有。 例如</a:t>
            </a:r>
            <a:r>
              <a:rPr dirty="0" sz="1550" spc="60">
                <a:latin typeface="PMingLiU"/>
                <a:cs typeface="PMingLiU"/>
              </a:rPr>
              <a:t>：empty_list</a:t>
            </a:r>
            <a:r>
              <a:rPr dirty="0" sz="1550" spc="-10">
                <a:latin typeface="PMingLiU"/>
                <a:cs typeface="PMingLiU"/>
              </a:rPr>
              <a:t>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15">
                <a:latin typeface="PMingLiU"/>
                <a:cs typeface="PMingLiU"/>
              </a:rPr>
              <a:t> </a:t>
            </a:r>
            <a:r>
              <a:rPr dirty="0" sz="1550" spc="-20">
                <a:latin typeface="PMingLiU"/>
                <a:cs typeface="PMingLiU"/>
              </a:rPr>
              <a:t>[]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PMingLiU"/>
                <a:cs typeface="PMingLiU"/>
              </a:rPr>
              <a:t>这表明</a:t>
            </a:r>
            <a:r>
              <a:rPr dirty="0" sz="1550" spc="60">
                <a:latin typeface="PMingLiU"/>
                <a:cs typeface="PMingLiU"/>
              </a:rPr>
              <a:t>，empty_list</a:t>
            </a:r>
            <a:r>
              <a:rPr dirty="0" sz="1550" spc="30">
                <a:latin typeface="PMingLiU"/>
                <a:cs typeface="PMingLiU"/>
              </a:rPr>
              <a:t>是</a:t>
            </a:r>
            <a:r>
              <a:rPr dirty="0" sz="1550" spc="10">
                <a:latin typeface="PMingLiU"/>
                <a:cs typeface="PMingLiU"/>
              </a:rPr>
              <a:t>一</a:t>
            </a:r>
            <a:r>
              <a:rPr dirty="0" sz="1550" spc="30">
                <a:latin typeface="PMingLiU"/>
                <a:cs typeface="PMingLiU"/>
              </a:rPr>
              <a:t>个</a:t>
            </a:r>
            <a:r>
              <a:rPr dirty="0" sz="1550" spc="10">
                <a:latin typeface="PMingLiU"/>
                <a:cs typeface="PMingLiU"/>
              </a:rPr>
              <a:t>空</a:t>
            </a:r>
            <a:r>
              <a:rPr dirty="0" sz="1550" spc="30">
                <a:latin typeface="PMingLiU"/>
                <a:cs typeface="PMingLiU"/>
              </a:rPr>
              <a:t>列</a:t>
            </a:r>
            <a:r>
              <a:rPr dirty="0" sz="1550" spc="10">
                <a:latin typeface="PMingLiU"/>
                <a:cs typeface="PMingLiU"/>
              </a:rPr>
              <a:t>表</a:t>
            </a:r>
            <a:r>
              <a:rPr dirty="0" sz="1550" spc="30">
                <a:latin typeface="PMingLiU"/>
                <a:cs typeface="PMingLiU"/>
              </a:rPr>
              <a:t>。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21488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列表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7494905" cy="31521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创建列表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110">
                <a:latin typeface="PMingLiU"/>
                <a:cs typeface="PMingLiU"/>
              </a:rPr>
              <a:t>2</a:t>
            </a:r>
            <a:r>
              <a:rPr dirty="0" sz="1550" spc="30">
                <a:latin typeface="PMingLiU"/>
                <a:cs typeface="PMingLiU"/>
              </a:rPr>
              <a:t>、使用</a:t>
            </a:r>
            <a:r>
              <a:rPr dirty="0" sz="1550">
                <a:latin typeface="PMingLiU"/>
                <a:cs typeface="PMingLiU"/>
              </a:rPr>
              <a:t>list()</a:t>
            </a:r>
            <a:r>
              <a:rPr dirty="0" sz="1550" spc="10">
                <a:latin typeface="PMingLiU"/>
                <a:cs typeface="PMingLiU"/>
              </a:rPr>
              <a:t>函</a:t>
            </a:r>
            <a:r>
              <a:rPr dirty="0" sz="1550" spc="30">
                <a:latin typeface="PMingLiU"/>
                <a:cs typeface="PMingLiU"/>
              </a:rPr>
              <a:t>数</a:t>
            </a:r>
            <a:r>
              <a:rPr dirty="0" sz="1550" spc="10">
                <a:latin typeface="PMingLiU"/>
                <a:cs typeface="PMingLiU"/>
              </a:rPr>
              <a:t>创</a:t>
            </a:r>
            <a:r>
              <a:rPr dirty="0" sz="1550" spc="30">
                <a:latin typeface="PMingLiU"/>
                <a:cs typeface="PMingLiU"/>
              </a:rPr>
              <a:t>建列表</a:t>
            </a:r>
            <a:endParaRPr sz="1550">
              <a:latin typeface="PMingLiU"/>
              <a:cs typeface="PMingLiU"/>
            </a:endParaRPr>
          </a:p>
          <a:p>
            <a:pPr marL="12700" marR="5080">
              <a:lnSpc>
                <a:spcPts val="1900"/>
              </a:lnSpc>
              <a:spcBef>
                <a:spcPts val="65"/>
              </a:spcBef>
            </a:pPr>
            <a:r>
              <a:rPr dirty="0" sz="1550" spc="105">
                <a:latin typeface="PMingLiU"/>
                <a:cs typeface="PMingLiU"/>
              </a:rPr>
              <a:t>Python</a:t>
            </a:r>
            <a:r>
              <a:rPr dirty="0" sz="1550" spc="30">
                <a:latin typeface="PMingLiU"/>
                <a:cs typeface="PMingLiU"/>
              </a:rPr>
              <a:t>还</a:t>
            </a:r>
            <a:r>
              <a:rPr dirty="0" sz="1550" spc="10">
                <a:latin typeface="PMingLiU"/>
                <a:cs typeface="PMingLiU"/>
              </a:rPr>
              <a:t>提</a:t>
            </a:r>
            <a:r>
              <a:rPr dirty="0" sz="1550" spc="30">
                <a:latin typeface="PMingLiU"/>
                <a:cs typeface="PMingLiU"/>
              </a:rPr>
              <a:t>供</a:t>
            </a:r>
            <a:r>
              <a:rPr dirty="0" sz="1550" spc="10">
                <a:latin typeface="PMingLiU"/>
                <a:cs typeface="PMingLiU"/>
              </a:rPr>
              <a:t>了</a:t>
            </a:r>
            <a:r>
              <a:rPr dirty="0" sz="1550" spc="30">
                <a:latin typeface="PMingLiU"/>
                <a:cs typeface="PMingLiU"/>
              </a:rPr>
              <a:t>一</a:t>
            </a:r>
            <a:r>
              <a:rPr dirty="0" sz="1550" spc="10">
                <a:latin typeface="PMingLiU"/>
                <a:cs typeface="PMingLiU"/>
              </a:rPr>
              <a:t>个</a:t>
            </a:r>
            <a:r>
              <a:rPr dirty="0" sz="1550" spc="30">
                <a:latin typeface="PMingLiU"/>
                <a:cs typeface="PMingLiU"/>
              </a:rPr>
              <a:t>内</a:t>
            </a:r>
            <a:r>
              <a:rPr dirty="0" sz="1550" spc="10">
                <a:latin typeface="PMingLiU"/>
                <a:cs typeface="PMingLiU"/>
              </a:rPr>
              <a:t>置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>
                <a:latin typeface="PMingLiU"/>
                <a:cs typeface="PMingLiU"/>
              </a:rPr>
              <a:t>list()</a:t>
            </a:r>
            <a:r>
              <a:rPr dirty="0" sz="1550" spc="30">
                <a:latin typeface="PMingLiU"/>
                <a:cs typeface="PMingLiU"/>
              </a:rPr>
              <a:t>函数</a:t>
            </a:r>
            <a:r>
              <a:rPr dirty="0" sz="1550" spc="10">
                <a:latin typeface="PMingLiU"/>
                <a:cs typeface="PMingLiU"/>
              </a:rPr>
              <a:t>来</a:t>
            </a:r>
            <a:r>
              <a:rPr dirty="0" sz="1550" spc="30">
                <a:latin typeface="PMingLiU"/>
                <a:cs typeface="PMingLiU"/>
              </a:rPr>
              <a:t>创</a:t>
            </a:r>
            <a:r>
              <a:rPr dirty="0" sz="1550" spc="10">
                <a:latin typeface="PMingLiU"/>
                <a:cs typeface="PMingLiU"/>
              </a:rPr>
              <a:t>建</a:t>
            </a:r>
            <a:r>
              <a:rPr dirty="0" sz="1550" spc="30">
                <a:latin typeface="PMingLiU"/>
                <a:cs typeface="PMingLiU"/>
              </a:rPr>
              <a:t>列</a:t>
            </a:r>
            <a:r>
              <a:rPr dirty="0" sz="1550" spc="10">
                <a:latin typeface="PMingLiU"/>
                <a:cs typeface="PMingLiU"/>
              </a:rPr>
              <a:t>表</a:t>
            </a:r>
            <a:r>
              <a:rPr dirty="0" sz="1550" spc="30">
                <a:latin typeface="PMingLiU"/>
                <a:cs typeface="PMingLiU"/>
              </a:rPr>
              <a:t>，它可</a:t>
            </a:r>
            <a:r>
              <a:rPr dirty="0" sz="1550" spc="10">
                <a:latin typeface="PMingLiU"/>
                <a:cs typeface="PMingLiU"/>
              </a:rPr>
              <a:t>用</a:t>
            </a:r>
            <a:r>
              <a:rPr dirty="0" sz="1550" spc="30">
                <a:latin typeface="PMingLiU"/>
                <a:cs typeface="PMingLiU"/>
              </a:rPr>
              <a:t>于</a:t>
            </a:r>
            <a:r>
              <a:rPr dirty="0" sz="1550" spc="10">
                <a:latin typeface="PMingLiU"/>
                <a:cs typeface="PMingLiU"/>
              </a:rPr>
              <a:t>将</a:t>
            </a:r>
            <a:r>
              <a:rPr dirty="0" sz="1550" spc="30">
                <a:latin typeface="PMingLiU"/>
                <a:cs typeface="PMingLiU"/>
              </a:rPr>
              <a:t>元</a:t>
            </a:r>
            <a:r>
              <a:rPr dirty="0" sz="1550" spc="10">
                <a:latin typeface="PMingLiU"/>
                <a:cs typeface="PMingLiU"/>
              </a:rPr>
              <a:t>组</a:t>
            </a:r>
            <a:r>
              <a:rPr dirty="0" sz="1550" spc="30">
                <a:latin typeface="PMingLiU"/>
                <a:cs typeface="PMingLiU"/>
              </a:rPr>
              <a:t>、区间</a:t>
            </a:r>
            <a:r>
              <a:rPr dirty="0" sz="1550" spc="100">
                <a:latin typeface="PMingLiU"/>
                <a:cs typeface="PMingLiU"/>
              </a:rPr>
              <a:t>（range）</a:t>
            </a:r>
            <a:r>
              <a:rPr dirty="0" sz="1550" spc="30">
                <a:latin typeface="PMingLiU"/>
                <a:cs typeface="PMingLiU"/>
              </a:rPr>
              <a:t>等 对象转换为列</a:t>
            </a:r>
            <a:r>
              <a:rPr dirty="0" sz="1550" spc="10">
                <a:latin typeface="PMingLiU"/>
                <a:cs typeface="PMingLiU"/>
              </a:rPr>
              <a:t>表</a:t>
            </a:r>
            <a:r>
              <a:rPr dirty="0" sz="1550" spc="30">
                <a:latin typeface="PMingLiU"/>
                <a:cs typeface="PMingLiU"/>
              </a:rPr>
              <a:t>。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ts val="1820"/>
              </a:lnSpc>
            </a:pPr>
            <a:r>
              <a:rPr dirty="0" sz="1550" spc="30">
                <a:latin typeface="PMingLiU"/>
                <a:cs typeface="PMingLiU"/>
              </a:rPr>
              <a:t>例如：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85">
                <a:latin typeface="PMingLiU"/>
                <a:cs typeface="PMingLiU"/>
              </a:rPr>
              <a:t>a_tuple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185">
                <a:latin typeface="PMingLiU"/>
                <a:cs typeface="PMingLiU"/>
              </a:rPr>
              <a:t> </a:t>
            </a:r>
            <a:r>
              <a:rPr dirty="0" sz="1550" spc="45">
                <a:latin typeface="PMingLiU"/>
                <a:cs typeface="PMingLiU"/>
              </a:rPr>
              <a:t>('crazyit', </a:t>
            </a:r>
            <a:r>
              <a:rPr dirty="0" sz="1550" spc="65">
                <a:latin typeface="PMingLiU"/>
                <a:cs typeface="PMingLiU"/>
              </a:rPr>
              <a:t>20, </a:t>
            </a:r>
            <a:r>
              <a:rPr dirty="0" sz="1550" spc="95">
                <a:latin typeface="PMingLiU"/>
                <a:cs typeface="PMingLiU"/>
              </a:rPr>
              <a:t>-1.2)</a:t>
            </a:r>
            <a:endParaRPr sz="1550">
              <a:latin typeface="PMingLiU"/>
              <a:cs typeface="PMingLiU"/>
            </a:endParaRPr>
          </a:p>
          <a:p>
            <a:pPr marL="12700" marR="5691505">
              <a:lnSpc>
                <a:spcPct val="101899"/>
              </a:lnSpc>
            </a:pPr>
            <a:r>
              <a:rPr dirty="0" sz="1550" spc="215">
                <a:latin typeface="PMingLiU"/>
                <a:cs typeface="PMingLiU"/>
              </a:rPr>
              <a:t>#</a:t>
            </a:r>
            <a:r>
              <a:rPr dirty="0" sz="1550" spc="-5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将元组转换成列表 </a:t>
            </a:r>
            <a:r>
              <a:rPr dirty="0" sz="1550" spc="25">
                <a:latin typeface="PMingLiU"/>
                <a:cs typeface="PMingLiU"/>
              </a:rPr>
              <a:t>a_list </a:t>
            </a:r>
            <a:r>
              <a:rPr dirty="0" sz="1550" spc="229">
                <a:latin typeface="PMingLiU"/>
                <a:cs typeface="PMingLiU"/>
              </a:rPr>
              <a:t>= </a:t>
            </a:r>
            <a:r>
              <a:rPr dirty="0" sz="1550" spc="45">
                <a:latin typeface="PMingLiU"/>
                <a:cs typeface="PMingLiU"/>
              </a:rPr>
              <a:t>list(a_tuple)  </a:t>
            </a:r>
            <a:r>
              <a:rPr dirty="0" sz="1550" spc="35">
                <a:latin typeface="PMingLiU"/>
                <a:cs typeface="PMingLiU"/>
              </a:rPr>
              <a:t>print(a_list)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946775">
              <a:lnSpc>
                <a:spcPct val="102000"/>
              </a:lnSpc>
            </a:pPr>
            <a:r>
              <a:rPr dirty="0" sz="1550" spc="30">
                <a:latin typeface="PMingLiU"/>
                <a:cs typeface="PMingLiU"/>
              </a:rPr>
              <a:t>输 出 结 果 为 ：  </a:t>
            </a:r>
            <a:r>
              <a:rPr dirty="0" sz="1550" spc="45">
                <a:latin typeface="PMingLiU"/>
                <a:cs typeface="PMingLiU"/>
              </a:rPr>
              <a:t>['crazyit', </a:t>
            </a:r>
            <a:r>
              <a:rPr dirty="0" sz="1550" spc="65">
                <a:latin typeface="PMingLiU"/>
                <a:cs typeface="PMingLiU"/>
              </a:rPr>
              <a:t>20,</a:t>
            </a:r>
            <a:r>
              <a:rPr dirty="0" sz="1550" spc="-80">
                <a:latin typeface="PMingLiU"/>
                <a:cs typeface="PMingLiU"/>
              </a:rPr>
              <a:t> </a:t>
            </a:r>
            <a:r>
              <a:rPr dirty="0" sz="1550" spc="95">
                <a:latin typeface="PMingLiU"/>
                <a:cs typeface="PMingLiU"/>
              </a:rPr>
              <a:t>-1.2]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21488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列表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7380605" cy="24314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访问列表元素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01899"/>
              </a:lnSpc>
              <a:spcBef>
                <a:spcPts val="5"/>
              </a:spcBef>
            </a:pPr>
            <a:r>
              <a:rPr dirty="0" sz="1550" spc="30">
                <a:latin typeface="PMingLiU"/>
                <a:cs typeface="PMingLiU"/>
              </a:rPr>
              <a:t>在</a:t>
            </a:r>
            <a:r>
              <a:rPr dirty="0" sz="1550" spc="35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Python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中，如果想将列</a:t>
            </a:r>
            <a:r>
              <a:rPr dirty="0" sz="1550" spc="10">
                <a:latin typeface="PMingLiU"/>
                <a:cs typeface="PMingLiU"/>
              </a:rPr>
              <a:t>表</a:t>
            </a:r>
            <a:r>
              <a:rPr dirty="0" sz="1550" spc="30">
                <a:latin typeface="PMingLiU"/>
                <a:cs typeface="PMingLiU"/>
              </a:rPr>
              <a:t>的内容</a:t>
            </a:r>
            <a:r>
              <a:rPr dirty="0" sz="1550" spc="10">
                <a:latin typeface="PMingLiU"/>
                <a:cs typeface="PMingLiU"/>
              </a:rPr>
              <a:t>输</a:t>
            </a:r>
            <a:r>
              <a:rPr dirty="0" sz="1550" spc="30">
                <a:latin typeface="PMingLiU"/>
                <a:cs typeface="PMingLiU"/>
              </a:rPr>
              <a:t>出</a:t>
            </a:r>
            <a:r>
              <a:rPr dirty="0" sz="1550" spc="10">
                <a:latin typeface="PMingLiU"/>
                <a:cs typeface="PMingLiU"/>
              </a:rPr>
              <a:t>也</a:t>
            </a:r>
            <a:r>
              <a:rPr dirty="0" sz="1550" spc="30">
                <a:latin typeface="PMingLiU"/>
                <a:cs typeface="PMingLiU"/>
              </a:rPr>
              <a:t>比</a:t>
            </a:r>
            <a:r>
              <a:rPr dirty="0" sz="1550" spc="10">
                <a:latin typeface="PMingLiU"/>
                <a:cs typeface="PMingLiU"/>
              </a:rPr>
              <a:t>较</a:t>
            </a:r>
            <a:r>
              <a:rPr dirty="0" sz="1550" spc="30">
                <a:latin typeface="PMingLiU"/>
                <a:cs typeface="PMingLiU"/>
              </a:rPr>
              <a:t>简</a:t>
            </a:r>
            <a:r>
              <a:rPr dirty="0" sz="1550" spc="10">
                <a:latin typeface="PMingLiU"/>
                <a:cs typeface="PMingLiU"/>
              </a:rPr>
              <a:t>单</a:t>
            </a:r>
            <a:r>
              <a:rPr dirty="0" sz="1550" spc="30">
                <a:latin typeface="PMingLiU"/>
                <a:cs typeface="PMingLiU"/>
              </a:rPr>
              <a:t>，直接</a:t>
            </a:r>
            <a:r>
              <a:rPr dirty="0" sz="1550" spc="10">
                <a:latin typeface="PMingLiU"/>
                <a:cs typeface="PMingLiU"/>
              </a:rPr>
              <a:t>使</a:t>
            </a:r>
            <a:r>
              <a:rPr dirty="0" sz="1550" spc="30">
                <a:latin typeface="PMingLiU"/>
                <a:cs typeface="PMingLiU"/>
              </a:rPr>
              <a:t>用</a:t>
            </a:r>
            <a:r>
              <a:rPr dirty="0" sz="1550" spc="-15">
                <a:latin typeface="PMingLiU"/>
                <a:cs typeface="PMingLiU"/>
              </a:rPr>
              <a:t> </a:t>
            </a:r>
            <a:r>
              <a:rPr dirty="0" sz="1550" spc="50">
                <a:latin typeface="PMingLiU"/>
                <a:cs typeface="PMingLiU"/>
              </a:rPr>
              <a:t>print()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函数即可。例 如，前面已经</a:t>
            </a:r>
            <a:r>
              <a:rPr dirty="0" sz="1550" spc="10">
                <a:latin typeface="PMingLiU"/>
                <a:cs typeface="PMingLiU"/>
              </a:rPr>
              <a:t>创</a:t>
            </a:r>
            <a:r>
              <a:rPr dirty="0" sz="1550" spc="30">
                <a:latin typeface="PMingLiU"/>
                <a:cs typeface="PMingLiU"/>
              </a:rPr>
              <a:t>建了</a:t>
            </a:r>
            <a:r>
              <a:rPr dirty="0" sz="1550" spc="10">
                <a:latin typeface="PMingLiU"/>
                <a:cs typeface="PMingLiU"/>
              </a:rPr>
              <a:t>一</a:t>
            </a:r>
            <a:r>
              <a:rPr dirty="0" sz="1550" spc="30">
                <a:latin typeface="PMingLiU"/>
                <a:cs typeface="PMingLiU"/>
              </a:rPr>
              <a:t>个名为</a:t>
            </a:r>
            <a:r>
              <a:rPr dirty="0" sz="1550" spc="-25">
                <a:latin typeface="PMingLiU"/>
                <a:cs typeface="PMingLiU"/>
              </a:rPr>
              <a:t> </a:t>
            </a:r>
            <a:r>
              <a:rPr dirty="0" sz="1550" spc="160">
                <a:latin typeface="PMingLiU"/>
                <a:cs typeface="PMingLiU"/>
              </a:rPr>
              <a:t>name</a:t>
            </a:r>
            <a:r>
              <a:rPr dirty="0" sz="1550" spc="20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的列表，输出</a:t>
            </a:r>
            <a:r>
              <a:rPr dirty="0" sz="1550" spc="10">
                <a:latin typeface="PMingLiU"/>
                <a:cs typeface="PMingLiU"/>
              </a:rPr>
              <a:t>此</a:t>
            </a:r>
            <a:r>
              <a:rPr dirty="0" sz="1550" spc="30">
                <a:latin typeface="PMingLiU"/>
                <a:cs typeface="PMingLiU"/>
              </a:rPr>
              <a:t>列</a:t>
            </a:r>
            <a:r>
              <a:rPr dirty="0" sz="1550" spc="10">
                <a:latin typeface="PMingLiU"/>
                <a:cs typeface="PMingLiU"/>
              </a:rPr>
              <a:t>表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执</a:t>
            </a:r>
            <a:r>
              <a:rPr dirty="0" sz="1550" spc="30">
                <a:latin typeface="PMingLiU"/>
                <a:cs typeface="PMingLiU"/>
              </a:rPr>
              <a:t>行代码</a:t>
            </a:r>
            <a:r>
              <a:rPr dirty="0" sz="1550" spc="10">
                <a:latin typeface="PMingLiU"/>
                <a:cs typeface="PMingLiU"/>
              </a:rPr>
              <a:t>如</a:t>
            </a:r>
            <a:r>
              <a:rPr dirty="0" sz="1550" spc="30">
                <a:latin typeface="PMingLiU"/>
                <a:cs typeface="PMingLiU"/>
              </a:rPr>
              <a:t>下：</a:t>
            </a:r>
            <a:endParaRPr sz="1550">
              <a:latin typeface="PMingLiU"/>
              <a:cs typeface="PMingLiU"/>
            </a:endParaRPr>
          </a:p>
          <a:p>
            <a:pPr marL="12700" marR="3605529">
              <a:lnSpc>
                <a:spcPct val="101899"/>
              </a:lnSpc>
            </a:pPr>
            <a:r>
              <a:rPr dirty="0" sz="1550" spc="160">
                <a:latin typeface="PMingLiU"/>
                <a:cs typeface="PMingLiU"/>
              </a:rPr>
              <a:t>name</a:t>
            </a:r>
            <a:r>
              <a:rPr dirty="0" sz="1550" spc="25">
                <a:latin typeface="PMingLiU"/>
                <a:cs typeface="PMingLiU"/>
              </a:rPr>
              <a:t>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20">
                <a:latin typeface="PMingLiU"/>
                <a:cs typeface="PMingLiU"/>
              </a:rPr>
              <a:t> </a:t>
            </a:r>
            <a:r>
              <a:rPr dirty="0" sz="1550" spc="-20">
                <a:latin typeface="PMingLiU"/>
                <a:cs typeface="PMingLiU"/>
              </a:rPr>
              <a:t>["</a:t>
            </a:r>
            <a:r>
              <a:rPr dirty="0" sz="1550" spc="30">
                <a:latin typeface="PMingLiU"/>
                <a:cs typeface="PMingLiU"/>
              </a:rPr>
              <a:t>新浪网</a:t>
            </a:r>
            <a:r>
              <a:rPr dirty="0" sz="1550" spc="-25">
                <a:latin typeface="PMingLiU"/>
                <a:cs typeface="PMingLiU"/>
              </a:rPr>
              <a:t>",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80">
                <a:latin typeface="PMingLiU"/>
                <a:cs typeface="PMingLiU"/>
              </a:rPr>
              <a:t>"</a:t>
            </a:r>
            <a:r>
              <a:rPr dirty="0" sz="1550" spc="80">
                <a:latin typeface="PMingLiU"/>
                <a:cs typeface="PMingLiU"/>
                <a:hlinkClick r:id="rId2"/>
              </a:rPr>
              <a:t>http://www.baidu.com</a:t>
            </a:r>
            <a:r>
              <a:rPr dirty="0" sz="1550" spc="80">
                <a:latin typeface="PMingLiU"/>
                <a:cs typeface="PMingLiU"/>
              </a:rPr>
              <a:t>"]  </a:t>
            </a:r>
            <a:r>
              <a:rPr dirty="0" sz="1550" spc="90">
                <a:latin typeface="PMingLiU"/>
                <a:cs typeface="PMingLiU"/>
              </a:rPr>
              <a:t>print(name)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30">
                <a:latin typeface="PMingLiU"/>
                <a:cs typeface="PMingLiU"/>
              </a:rPr>
              <a:t>运行结果为：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550" spc="30">
                <a:latin typeface="PMingLiU"/>
                <a:cs typeface="PMingLiU"/>
              </a:rPr>
              <a:t>['新浪网</a:t>
            </a:r>
            <a:r>
              <a:rPr dirty="0" sz="1550" spc="25">
                <a:latin typeface="PMingLiU"/>
                <a:cs typeface="PMingLiU"/>
              </a:rPr>
              <a:t>',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90">
                <a:latin typeface="PMingLiU"/>
                <a:cs typeface="PMingLiU"/>
              </a:rPr>
              <a:t>'http://www.baidu.</a:t>
            </a:r>
            <a:r>
              <a:rPr dirty="0" sz="1550" spc="-10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com]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PMingLiU"/>
                <a:cs typeface="PMingLiU"/>
              </a:rPr>
              <a:t>可以看到，输</a:t>
            </a:r>
            <a:r>
              <a:rPr dirty="0" sz="1550" spc="10">
                <a:latin typeface="PMingLiU"/>
                <a:cs typeface="PMingLiU"/>
              </a:rPr>
              <a:t>出</a:t>
            </a:r>
            <a:r>
              <a:rPr dirty="0" sz="1550" spc="30">
                <a:latin typeface="PMingLiU"/>
                <a:cs typeface="PMingLiU"/>
              </a:rPr>
              <a:t>整个</a:t>
            </a:r>
            <a:r>
              <a:rPr dirty="0" sz="1550" spc="10">
                <a:latin typeface="PMingLiU"/>
                <a:cs typeface="PMingLiU"/>
              </a:rPr>
              <a:t>列</a:t>
            </a:r>
            <a:r>
              <a:rPr dirty="0" sz="1550" spc="30">
                <a:latin typeface="PMingLiU"/>
                <a:cs typeface="PMingLiU"/>
              </a:rPr>
              <a:t>表时，</a:t>
            </a:r>
            <a:r>
              <a:rPr dirty="0" sz="1550" spc="10">
                <a:latin typeface="PMingLiU"/>
                <a:cs typeface="PMingLiU"/>
              </a:rPr>
              <a:t>是</a:t>
            </a:r>
            <a:r>
              <a:rPr dirty="0" sz="1550" spc="30">
                <a:latin typeface="PMingLiU"/>
                <a:cs typeface="PMingLiU"/>
              </a:rPr>
              <a:t>包</a:t>
            </a:r>
            <a:r>
              <a:rPr dirty="0" sz="1550" spc="10">
                <a:latin typeface="PMingLiU"/>
                <a:cs typeface="PMingLiU"/>
              </a:rPr>
              <a:t>括</a:t>
            </a:r>
            <a:r>
              <a:rPr dirty="0" sz="1550" spc="30">
                <a:latin typeface="PMingLiU"/>
                <a:cs typeface="PMingLiU"/>
              </a:rPr>
              <a:t>左</a:t>
            </a:r>
            <a:r>
              <a:rPr dirty="0" sz="1550" spc="10">
                <a:latin typeface="PMingLiU"/>
                <a:cs typeface="PMingLiU"/>
              </a:rPr>
              <a:t>右</a:t>
            </a:r>
            <a:r>
              <a:rPr dirty="0" sz="1550" spc="30">
                <a:latin typeface="PMingLiU"/>
                <a:cs typeface="PMingLiU"/>
              </a:rPr>
              <a:t>两侧的</a:t>
            </a:r>
            <a:r>
              <a:rPr dirty="0" sz="1550" spc="10">
                <a:latin typeface="PMingLiU"/>
                <a:cs typeface="PMingLiU"/>
              </a:rPr>
              <a:t>中</a:t>
            </a:r>
            <a:r>
              <a:rPr dirty="0" sz="1550" spc="30">
                <a:latin typeface="PMingLiU"/>
                <a:cs typeface="PMingLiU"/>
              </a:rPr>
              <a:t>括</a:t>
            </a:r>
            <a:r>
              <a:rPr dirty="0" sz="1550" spc="10">
                <a:latin typeface="PMingLiU"/>
                <a:cs typeface="PMingLiU"/>
              </a:rPr>
              <a:t>号</a:t>
            </a:r>
            <a:r>
              <a:rPr dirty="0" sz="1550" spc="30">
                <a:latin typeface="PMingLiU"/>
                <a:cs typeface="PMingLiU"/>
              </a:rPr>
              <a:t>的。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21488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字典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7465059" cy="146939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字典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PMingLiU"/>
                <a:cs typeface="PMingLiU"/>
              </a:rPr>
              <a:t>字典是另一种</a:t>
            </a:r>
            <a:r>
              <a:rPr dirty="0" sz="1550" spc="10">
                <a:latin typeface="PMingLiU"/>
                <a:cs typeface="PMingLiU"/>
              </a:rPr>
              <a:t>可</a:t>
            </a:r>
            <a:r>
              <a:rPr dirty="0" sz="1550" spc="30">
                <a:latin typeface="PMingLiU"/>
                <a:cs typeface="PMingLiU"/>
              </a:rPr>
              <a:t>变容</a:t>
            </a:r>
            <a:r>
              <a:rPr dirty="0" sz="1550" spc="10">
                <a:latin typeface="PMingLiU"/>
                <a:cs typeface="PMingLiU"/>
              </a:rPr>
              <a:t>器</a:t>
            </a:r>
            <a:r>
              <a:rPr dirty="0" sz="1550" spc="30">
                <a:latin typeface="PMingLiU"/>
                <a:cs typeface="PMingLiU"/>
              </a:rPr>
              <a:t>模型，</a:t>
            </a:r>
            <a:r>
              <a:rPr dirty="0" sz="1550" spc="10">
                <a:latin typeface="PMingLiU"/>
                <a:cs typeface="PMingLiU"/>
              </a:rPr>
              <a:t>且</a:t>
            </a:r>
            <a:r>
              <a:rPr dirty="0" sz="1550" spc="30">
                <a:latin typeface="PMingLiU"/>
                <a:cs typeface="PMingLiU"/>
              </a:rPr>
              <a:t>可</a:t>
            </a:r>
            <a:r>
              <a:rPr dirty="0" sz="1550" spc="10">
                <a:latin typeface="PMingLiU"/>
                <a:cs typeface="PMingLiU"/>
              </a:rPr>
              <a:t>存</a:t>
            </a:r>
            <a:r>
              <a:rPr dirty="0" sz="1550" spc="30">
                <a:latin typeface="PMingLiU"/>
                <a:cs typeface="PMingLiU"/>
              </a:rPr>
              <a:t>储</a:t>
            </a:r>
            <a:r>
              <a:rPr dirty="0" sz="1550" spc="10">
                <a:latin typeface="PMingLiU"/>
                <a:cs typeface="PMingLiU"/>
              </a:rPr>
              <a:t>任</a:t>
            </a:r>
            <a:r>
              <a:rPr dirty="0" sz="1550" spc="30">
                <a:latin typeface="PMingLiU"/>
                <a:cs typeface="PMingLiU"/>
              </a:rPr>
              <a:t>意类型</a:t>
            </a:r>
            <a:r>
              <a:rPr dirty="0" sz="1550" spc="10">
                <a:latin typeface="PMingLiU"/>
                <a:cs typeface="PMingLiU"/>
              </a:rPr>
              <a:t>对</a:t>
            </a:r>
            <a:r>
              <a:rPr dirty="0" sz="1550" spc="30">
                <a:latin typeface="PMingLiU"/>
                <a:cs typeface="PMingLiU"/>
              </a:rPr>
              <a:t>象。</a:t>
            </a:r>
            <a:endParaRPr sz="1550">
              <a:latin typeface="PMingLiU"/>
              <a:cs typeface="PMingLiU"/>
            </a:endParaRPr>
          </a:p>
          <a:p>
            <a:pPr marL="12700" marR="5080">
              <a:lnSpc>
                <a:spcPct val="101899"/>
              </a:lnSpc>
              <a:spcBef>
                <a:spcPts val="5"/>
              </a:spcBef>
            </a:pPr>
            <a:r>
              <a:rPr dirty="0" sz="1550" spc="30">
                <a:latin typeface="PMingLiU"/>
                <a:cs typeface="PMingLiU"/>
              </a:rPr>
              <a:t>字典的每个键值</a:t>
            </a:r>
            <a:r>
              <a:rPr dirty="0" sz="1550" spc="-20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key=&gt;value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对用冒号</a:t>
            </a:r>
            <a:r>
              <a:rPr dirty="0" sz="1550">
                <a:latin typeface="PMingLiU"/>
                <a:cs typeface="PMingLiU"/>
              </a:rPr>
              <a:t> </a:t>
            </a:r>
            <a:r>
              <a:rPr dirty="0" sz="1550" spc="-60">
                <a:latin typeface="PMingLiU"/>
                <a:cs typeface="PMingLiU"/>
              </a:rPr>
              <a:t>:</a:t>
            </a:r>
            <a:r>
              <a:rPr dirty="0" sz="1550" spc="3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分割，每个键值对之</a:t>
            </a:r>
            <a:r>
              <a:rPr dirty="0" sz="1550" spc="10">
                <a:latin typeface="PMingLiU"/>
                <a:cs typeface="PMingLiU"/>
              </a:rPr>
              <a:t>间</a:t>
            </a:r>
            <a:r>
              <a:rPr dirty="0" sz="1550" spc="30">
                <a:latin typeface="PMingLiU"/>
                <a:cs typeface="PMingLiU"/>
              </a:rPr>
              <a:t>用</a:t>
            </a:r>
            <a:r>
              <a:rPr dirty="0" sz="1550" spc="10">
                <a:latin typeface="PMingLiU"/>
                <a:cs typeface="PMingLiU"/>
              </a:rPr>
              <a:t>逗</a:t>
            </a:r>
            <a:r>
              <a:rPr dirty="0" sz="1550" spc="30">
                <a:latin typeface="PMingLiU"/>
                <a:cs typeface="PMingLiU"/>
              </a:rPr>
              <a:t>号</a:t>
            </a:r>
            <a:r>
              <a:rPr dirty="0" sz="1550" spc="-20">
                <a:latin typeface="PMingLiU"/>
                <a:cs typeface="PMingLiU"/>
              </a:rPr>
              <a:t> ,</a:t>
            </a:r>
            <a:r>
              <a:rPr dirty="0" sz="1550" spc="3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分割，整个字 典包括在花括号</a:t>
            </a:r>
            <a:r>
              <a:rPr dirty="0" sz="1550" spc="-30">
                <a:latin typeface="PMingLiU"/>
                <a:cs typeface="PMingLiU"/>
              </a:rPr>
              <a:t> </a:t>
            </a:r>
            <a:r>
              <a:rPr dirty="0" sz="1550" spc="-235">
                <a:latin typeface="PMingLiU"/>
                <a:cs typeface="PMingLiU"/>
              </a:rPr>
              <a:t>{}</a:t>
            </a:r>
            <a:r>
              <a:rPr dirty="0" sz="1550" spc="-160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中，格式如下所</a:t>
            </a:r>
            <a:r>
              <a:rPr dirty="0" sz="1550" spc="10">
                <a:latin typeface="PMingLiU"/>
                <a:cs typeface="PMingLiU"/>
              </a:rPr>
              <a:t>示</a:t>
            </a:r>
            <a:r>
              <a:rPr dirty="0" sz="1550" spc="30">
                <a:latin typeface="PMingLiU"/>
                <a:cs typeface="PMingLiU"/>
              </a:rPr>
              <a:t>：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180">
                <a:latin typeface="PMingLiU"/>
                <a:cs typeface="PMingLiU"/>
              </a:rPr>
              <a:t>d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220">
                <a:latin typeface="PMingLiU"/>
                <a:cs typeface="PMingLiU"/>
              </a:rPr>
              <a:t> </a:t>
            </a:r>
            <a:r>
              <a:rPr dirty="0" sz="1550" spc="10">
                <a:latin typeface="PMingLiU"/>
                <a:cs typeface="PMingLiU"/>
              </a:rPr>
              <a:t>{key1 </a:t>
            </a:r>
            <a:r>
              <a:rPr dirty="0" sz="1550" spc="-60">
                <a:latin typeface="PMingLiU"/>
                <a:cs typeface="PMingLiU"/>
              </a:rPr>
              <a:t>: </a:t>
            </a:r>
            <a:r>
              <a:rPr dirty="0" sz="1550" spc="70">
                <a:latin typeface="PMingLiU"/>
                <a:cs typeface="PMingLiU"/>
              </a:rPr>
              <a:t>value1, </a:t>
            </a:r>
            <a:r>
              <a:rPr dirty="0" sz="1550" spc="75">
                <a:latin typeface="PMingLiU"/>
                <a:cs typeface="PMingLiU"/>
              </a:rPr>
              <a:t>key2 </a:t>
            </a:r>
            <a:r>
              <a:rPr dirty="0" sz="1550" spc="-60">
                <a:latin typeface="PMingLiU"/>
                <a:cs typeface="PMingLiU"/>
              </a:rPr>
              <a:t>: </a:t>
            </a:r>
            <a:r>
              <a:rPr dirty="0" sz="1550" spc="85">
                <a:latin typeface="PMingLiU"/>
                <a:cs typeface="PMingLiU"/>
              </a:rPr>
              <a:t>value2 </a:t>
            </a:r>
            <a:r>
              <a:rPr dirty="0" sz="1550" spc="-240">
                <a:latin typeface="PMingLiU"/>
                <a:cs typeface="PMingLiU"/>
              </a:rPr>
              <a:t>}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PMingLiU"/>
                <a:cs typeface="PMingLiU"/>
              </a:rPr>
              <a:t>键一般是唯一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，如</a:t>
            </a:r>
            <a:r>
              <a:rPr dirty="0" sz="1550" spc="10">
                <a:latin typeface="PMingLiU"/>
                <a:cs typeface="PMingLiU"/>
              </a:rPr>
              <a:t>果</a:t>
            </a:r>
            <a:r>
              <a:rPr dirty="0" sz="1550" spc="30">
                <a:latin typeface="PMingLiU"/>
                <a:cs typeface="PMingLiU"/>
              </a:rPr>
              <a:t>重复最</a:t>
            </a:r>
            <a:r>
              <a:rPr dirty="0" sz="1550" spc="10">
                <a:latin typeface="PMingLiU"/>
                <a:cs typeface="PMingLiU"/>
              </a:rPr>
              <a:t>后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一</a:t>
            </a:r>
            <a:r>
              <a:rPr dirty="0" sz="1550" spc="30">
                <a:latin typeface="PMingLiU"/>
                <a:cs typeface="PMingLiU"/>
              </a:rPr>
              <a:t>个</a:t>
            </a:r>
            <a:r>
              <a:rPr dirty="0" sz="1550" spc="10">
                <a:latin typeface="PMingLiU"/>
                <a:cs typeface="PMingLiU"/>
              </a:rPr>
              <a:t>键</a:t>
            </a:r>
            <a:r>
              <a:rPr dirty="0" sz="1550" spc="30">
                <a:latin typeface="PMingLiU"/>
                <a:cs typeface="PMingLiU"/>
              </a:rPr>
              <a:t>值对会</a:t>
            </a:r>
            <a:r>
              <a:rPr dirty="0" sz="1550" spc="10">
                <a:latin typeface="PMingLiU"/>
                <a:cs typeface="PMingLiU"/>
              </a:rPr>
              <a:t>替</a:t>
            </a:r>
            <a:r>
              <a:rPr dirty="0" sz="1550" spc="30">
                <a:latin typeface="PMingLiU"/>
                <a:cs typeface="PMingLiU"/>
              </a:rPr>
              <a:t>换</a:t>
            </a:r>
            <a:r>
              <a:rPr dirty="0" sz="1550" spc="10">
                <a:latin typeface="PMingLiU"/>
                <a:cs typeface="PMingLiU"/>
              </a:rPr>
              <a:t>前</a:t>
            </a:r>
            <a:r>
              <a:rPr dirty="0" sz="1550" spc="30">
                <a:latin typeface="PMingLiU"/>
                <a:cs typeface="PMingLiU"/>
              </a:rPr>
              <a:t>面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，值不</a:t>
            </a:r>
            <a:r>
              <a:rPr dirty="0" sz="1550" spc="10">
                <a:latin typeface="PMingLiU"/>
                <a:cs typeface="PMingLiU"/>
              </a:rPr>
              <a:t>需</a:t>
            </a:r>
            <a:r>
              <a:rPr dirty="0" sz="1550" spc="30">
                <a:latin typeface="PMingLiU"/>
                <a:cs typeface="PMingLiU"/>
              </a:rPr>
              <a:t>要</a:t>
            </a:r>
            <a:r>
              <a:rPr dirty="0" sz="1550" spc="10">
                <a:latin typeface="PMingLiU"/>
                <a:cs typeface="PMingLiU"/>
              </a:rPr>
              <a:t>唯</a:t>
            </a:r>
            <a:r>
              <a:rPr dirty="0" sz="1550" spc="30">
                <a:latin typeface="PMingLiU"/>
                <a:cs typeface="PMingLiU"/>
              </a:rPr>
              <a:t>一。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8957" y="5086623"/>
            <a:ext cx="6445250" cy="1228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110"/>
              </a:spcBef>
            </a:pPr>
            <a:r>
              <a:rPr dirty="0" sz="1550" spc="30">
                <a:latin typeface="PMingLiU"/>
                <a:cs typeface="PMingLiU"/>
              </a:rPr>
              <a:t>值可以取任何</a:t>
            </a:r>
            <a:r>
              <a:rPr dirty="0" sz="1550" spc="10">
                <a:latin typeface="PMingLiU"/>
                <a:cs typeface="PMingLiU"/>
              </a:rPr>
              <a:t>数</a:t>
            </a:r>
            <a:r>
              <a:rPr dirty="0" sz="1550" spc="30">
                <a:latin typeface="PMingLiU"/>
                <a:cs typeface="PMingLiU"/>
              </a:rPr>
              <a:t>据类</a:t>
            </a:r>
            <a:r>
              <a:rPr dirty="0" sz="1550" spc="10">
                <a:latin typeface="PMingLiU"/>
                <a:cs typeface="PMingLiU"/>
              </a:rPr>
              <a:t>型</a:t>
            </a:r>
            <a:r>
              <a:rPr dirty="0" sz="1550" spc="30">
                <a:latin typeface="PMingLiU"/>
                <a:cs typeface="PMingLiU"/>
              </a:rPr>
              <a:t>，但键</a:t>
            </a:r>
            <a:r>
              <a:rPr dirty="0" sz="1550" spc="10">
                <a:latin typeface="PMingLiU"/>
                <a:cs typeface="PMingLiU"/>
              </a:rPr>
              <a:t>必</a:t>
            </a:r>
            <a:r>
              <a:rPr dirty="0" sz="1550" spc="30">
                <a:latin typeface="PMingLiU"/>
                <a:cs typeface="PMingLiU"/>
              </a:rPr>
              <a:t>须</a:t>
            </a:r>
            <a:r>
              <a:rPr dirty="0" sz="1550" spc="10">
                <a:latin typeface="PMingLiU"/>
                <a:cs typeface="PMingLiU"/>
              </a:rPr>
              <a:t>是</a:t>
            </a:r>
            <a:r>
              <a:rPr dirty="0" sz="1550" spc="30">
                <a:latin typeface="PMingLiU"/>
                <a:cs typeface="PMingLiU"/>
              </a:rPr>
              <a:t>不</a:t>
            </a:r>
            <a:r>
              <a:rPr dirty="0" sz="1550" spc="10">
                <a:latin typeface="PMingLiU"/>
                <a:cs typeface="PMingLiU"/>
              </a:rPr>
              <a:t>可</a:t>
            </a:r>
            <a:r>
              <a:rPr dirty="0" sz="1550" spc="30">
                <a:latin typeface="PMingLiU"/>
                <a:cs typeface="PMingLiU"/>
              </a:rPr>
              <a:t>变的，</a:t>
            </a:r>
            <a:r>
              <a:rPr dirty="0" sz="1550" spc="10">
                <a:latin typeface="PMingLiU"/>
                <a:cs typeface="PMingLiU"/>
              </a:rPr>
              <a:t>如</a:t>
            </a:r>
            <a:r>
              <a:rPr dirty="0" sz="1550" spc="30">
                <a:latin typeface="PMingLiU"/>
                <a:cs typeface="PMingLiU"/>
              </a:rPr>
              <a:t>字</a:t>
            </a:r>
            <a:r>
              <a:rPr dirty="0" sz="1550" spc="10">
                <a:latin typeface="PMingLiU"/>
                <a:cs typeface="PMingLiU"/>
              </a:rPr>
              <a:t>符</a:t>
            </a:r>
            <a:r>
              <a:rPr dirty="0" sz="1550" spc="30">
                <a:latin typeface="PMingLiU"/>
                <a:cs typeface="PMingLiU"/>
              </a:rPr>
              <a:t>串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数字或</a:t>
            </a:r>
            <a:r>
              <a:rPr dirty="0" sz="1550" spc="10">
                <a:latin typeface="PMingLiU"/>
                <a:cs typeface="PMingLiU"/>
              </a:rPr>
              <a:t>元</a:t>
            </a:r>
            <a:r>
              <a:rPr dirty="0" sz="1550" spc="30">
                <a:latin typeface="PMingLiU"/>
                <a:cs typeface="PMingLiU"/>
              </a:rPr>
              <a:t>组。 一个简单的字</a:t>
            </a:r>
            <a:r>
              <a:rPr dirty="0" sz="1550" spc="10">
                <a:latin typeface="PMingLiU"/>
                <a:cs typeface="PMingLiU"/>
              </a:rPr>
              <a:t>典</a:t>
            </a:r>
            <a:r>
              <a:rPr dirty="0" sz="1550" spc="30">
                <a:latin typeface="PMingLiU"/>
                <a:cs typeface="PMingLiU"/>
              </a:rPr>
              <a:t>实例：</a:t>
            </a:r>
            <a:endParaRPr sz="1550">
              <a:latin typeface="PMingLiU"/>
              <a:cs typeface="PMingLiU"/>
            </a:endParaRPr>
          </a:p>
          <a:p>
            <a:pPr marL="12700" marR="2245360">
              <a:lnSpc>
                <a:spcPct val="101899"/>
              </a:lnSpc>
            </a:pPr>
            <a:r>
              <a:rPr dirty="0" sz="1550" spc="75">
                <a:latin typeface="PMingLiU"/>
                <a:cs typeface="PMingLiU"/>
              </a:rPr>
              <a:t>dict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260">
                <a:latin typeface="PMingLiU"/>
                <a:cs typeface="PMingLiU"/>
              </a:rPr>
              <a:t> </a:t>
            </a:r>
            <a:r>
              <a:rPr dirty="0" sz="1550" spc="-5">
                <a:latin typeface="PMingLiU"/>
                <a:cs typeface="PMingLiU"/>
              </a:rPr>
              <a:t>{'Alice': </a:t>
            </a:r>
            <a:r>
              <a:rPr dirty="0" sz="1550" spc="80">
                <a:latin typeface="PMingLiU"/>
                <a:cs typeface="PMingLiU"/>
              </a:rPr>
              <a:t>'2341', </a:t>
            </a:r>
            <a:r>
              <a:rPr dirty="0" sz="1550" spc="60">
                <a:latin typeface="PMingLiU"/>
                <a:cs typeface="PMingLiU"/>
              </a:rPr>
              <a:t>'Beth': </a:t>
            </a:r>
            <a:r>
              <a:rPr dirty="0" sz="1550" spc="80">
                <a:latin typeface="PMingLiU"/>
                <a:cs typeface="PMingLiU"/>
              </a:rPr>
              <a:t>'9102', </a:t>
            </a:r>
            <a:r>
              <a:rPr dirty="0" sz="1550" spc="30">
                <a:latin typeface="PMingLiU"/>
                <a:cs typeface="PMingLiU"/>
              </a:rPr>
              <a:t>'Cecil': </a:t>
            </a:r>
            <a:r>
              <a:rPr dirty="0" sz="1550" spc="50">
                <a:latin typeface="PMingLiU"/>
                <a:cs typeface="PMingLiU"/>
              </a:rPr>
              <a:t>'3258'}  </a:t>
            </a:r>
            <a:r>
              <a:rPr dirty="0" sz="1550" spc="30">
                <a:latin typeface="PMingLiU"/>
                <a:cs typeface="PMingLiU"/>
              </a:rPr>
              <a:t>也可如此创建</a:t>
            </a:r>
            <a:r>
              <a:rPr dirty="0" sz="1550" spc="10">
                <a:latin typeface="PMingLiU"/>
                <a:cs typeface="PMingLiU"/>
              </a:rPr>
              <a:t>字</a:t>
            </a:r>
            <a:r>
              <a:rPr dirty="0" sz="1550" spc="30">
                <a:latin typeface="PMingLiU"/>
                <a:cs typeface="PMingLiU"/>
              </a:rPr>
              <a:t>典：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80">
                <a:latin typeface="PMingLiU"/>
                <a:cs typeface="PMingLiU"/>
              </a:rPr>
              <a:t>dict1 </a:t>
            </a:r>
            <a:r>
              <a:rPr dirty="0" sz="1550" spc="229">
                <a:latin typeface="PMingLiU"/>
                <a:cs typeface="PMingLiU"/>
              </a:rPr>
              <a:t>= </a:t>
            </a:r>
            <a:r>
              <a:rPr dirty="0" sz="1550" spc="35">
                <a:latin typeface="PMingLiU"/>
                <a:cs typeface="PMingLiU"/>
              </a:rPr>
              <a:t>{'abc':</a:t>
            </a:r>
            <a:r>
              <a:rPr dirty="0" sz="1550" spc="-280">
                <a:latin typeface="PMingLiU"/>
                <a:cs typeface="PMingLiU"/>
              </a:rPr>
              <a:t> </a:t>
            </a:r>
            <a:r>
              <a:rPr dirty="0" sz="1550" spc="20">
                <a:latin typeface="PMingLiU"/>
                <a:cs typeface="PMingLiU"/>
              </a:rPr>
              <a:t>456}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02436" y="3579876"/>
            <a:ext cx="6440423" cy="14295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21488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字典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3680460" cy="5060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访问字典里的值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PMingLiU"/>
                <a:cs typeface="PMingLiU"/>
              </a:rPr>
              <a:t>把相应的键放</a:t>
            </a:r>
            <a:r>
              <a:rPr dirty="0" sz="1550" spc="10">
                <a:latin typeface="PMingLiU"/>
                <a:cs typeface="PMingLiU"/>
              </a:rPr>
              <a:t>入</a:t>
            </a:r>
            <a:r>
              <a:rPr dirty="0" sz="1550" spc="30">
                <a:latin typeface="PMingLiU"/>
                <a:cs typeface="PMingLiU"/>
              </a:rPr>
              <a:t>熟悉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方括弧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如</a:t>
            </a:r>
            <a:r>
              <a:rPr dirty="0" sz="1550" spc="10">
                <a:latin typeface="PMingLiU"/>
                <a:cs typeface="PMingLiU"/>
              </a:rPr>
              <a:t>下</a:t>
            </a:r>
            <a:r>
              <a:rPr dirty="0" sz="1550" spc="30">
                <a:latin typeface="PMingLiU"/>
                <a:cs typeface="PMingLiU"/>
              </a:rPr>
              <a:t>实</a:t>
            </a:r>
            <a:r>
              <a:rPr dirty="0" sz="1550" spc="10">
                <a:latin typeface="PMingLiU"/>
                <a:cs typeface="PMingLiU"/>
              </a:rPr>
              <a:t>例</a:t>
            </a:r>
            <a:r>
              <a:rPr dirty="0" sz="1550" spc="-60">
                <a:latin typeface="PMingLiU"/>
                <a:cs typeface="PMingLiU"/>
              </a:rPr>
              <a:t>: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20821" y="4158482"/>
            <a:ext cx="1834514" cy="747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1600"/>
              </a:lnSpc>
              <a:spcBef>
                <a:spcPts val="105"/>
              </a:spcBef>
            </a:pPr>
            <a:r>
              <a:rPr dirty="0" sz="1550" spc="30">
                <a:latin typeface="PMingLiU"/>
                <a:cs typeface="PMingLiU"/>
              </a:rPr>
              <a:t>以上实例输出</a:t>
            </a:r>
            <a:r>
              <a:rPr dirty="0" sz="1550" spc="10">
                <a:latin typeface="PMingLiU"/>
                <a:cs typeface="PMingLiU"/>
              </a:rPr>
              <a:t>结</a:t>
            </a:r>
            <a:r>
              <a:rPr dirty="0" sz="1550" spc="20">
                <a:latin typeface="PMingLiU"/>
                <a:cs typeface="PMingLiU"/>
              </a:rPr>
              <a:t>果：  </a:t>
            </a:r>
            <a:r>
              <a:rPr dirty="0" sz="1550" spc="70">
                <a:latin typeface="PMingLiU"/>
                <a:cs typeface="PMingLiU"/>
              </a:rPr>
              <a:t>dict['Name']: </a:t>
            </a:r>
            <a:r>
              <a:rPr dirty="0" sz="1550" spc="85">
                <a:latin typeface="PMingLiU"/>
                <a:cs typeface="PMingLiU"/>
              </a:rPr>
              <a:t>Zara  </a:t>
            </a:r>
            <a:r>
              <a:rPr dirty="0" sz="1550" spc="55">
                <a:latin typeface="PMingLiU"/>
                <a:cs typeface="PMingLiU"/>
              </a:rPr>
              <a:t>dict['Age']:</a:t>
            </a:r>
            <a:r>
              <a:rPr dirty="0" sz="1550" spc="425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7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89304" y="2671572"/>
            <a:ext cx="6222492" cy="14737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21488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字典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4640580" cy="7473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访问字典里的值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30">
                <a:latin typeface="PMingLiU"/>
                <a:cs typeface="PMingLiU"/>
              </a:rPr>
              <a:t>如果用字典里</a:t>
            </a:r>
            <a:r>
              <a:rPr dirty="0" sz="1550" spc="10">
                <a:latin typeface="PMingLiU"/>
                <a:cs typeface="PMingLiU"/>
              </a:rPr>
              <a:t>没</a:t>
            </a:r>
            <a:r>
              <a:rPr dirty="0" sz="1550" spc="30">
                <a:latin typeface="PMingLiU"/>
                <a:cs typeface="PMingLiU"/>
              </a:rPr>
              <a:t>有的</a:t>
            </a:r>
            <a:r>
              <a:rPr dirty="0" sz="1550" spc="10">
                <a:latin typeface="PMingLiU"/>
                <a:cs typeface="PMingLiU"/>
              </a:rPr>
              <a:t>键</a:t>
            </a:r>
            <a:r>
              <a:rPr dirty="0" sz="1550" spc="30">
                <a:latin typeface="PMingLiU"/>
                <a:cs typeface="PMingLiU"/>
              </a:rPr>
              <a:t>访问数</a:t>
            </a:r>
            <a:r>
              <a:rPr dirty="0" sz="1550" spc="10">
                <a:latin typeface="PMingLiU"/>
                <a:cs typeface="PMingLiU"/>
              </a:rPr>
              <a:t>据</a:t>
            </a:r>
            <a:r>
              <a:rPr dirty="0" sz="1550" spc="30">
                <a:latin typeface="PMingLiU"/>
                <a:cs typeface="PMingLiU"/>
              </a:rPr>
              <a:t>，</a:t>
            </a:r>
            <a:r>
              <a:rPr dirty="0" sz="1550" spc="10">
                <a:latin typeface="PMingLiU"/>
                <a:cs typeface="PMingLiU"/>
              </a:rPr>
              <a:t>会</a:t>
            </a:r>
            <a:r>
              <a:rPr dirty="0" sz="1550" spc="30">
                <a:latin typeface="PMingLiU"/>
                <a:cs typeface="PMingLiU"/>
              </a:rPr>
              <a:t>输</a:t>
            </a:r>
            <a:r>
              <a:rPr dirty="0" sz="1550" spc="10">
                <a:latin typeface="PMingLiU"/>
                <a:cs typeface="PMingLiU"/>
              </a:rPr>
              <a:t>出</a:t>
            </a:r>
            <a:r>
              <a:rPr dirty="0" sz="1550" spc="30">
                <a:latin typeface="PMingLiU"/>
                <a:cs typeface="PMingLiU"/>
              </a:rPr>
              <a:t>错误如</a:t>
            </a:r>
            <a:r>
              <a:rPr dirty="0" sz="1550" spc="10">
                <a:latin typeface="PMingLiU"/>
                <a:cs typeface="PMingLiU"/>
              </a:rPr>
              <a:t>下</a:t>
            </a:r>
            <a:r>
              <a:rPr dirty="0" sz="1550" spc="30">
                <a:latin typeface="PMingLiU"/>
                <a:cs typeface="PMingLiU"/>
              </a:rPr>
              <a:t>：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68957" y="4417603"/>
            <a:ext cx="1834514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PMingLiU"/>
                <a:cs typeface="PMingLiU"/>
              </a:rPr>
              <a:t>以上实例输出</a:t>
            </a:r>
            <a:r>
              <a:rPr dirty="0" sz="1550" spc="10">
                <a:latin typeface="PMingLiU"/>
                <a:cs typeface="PMingLiU"/>
              </a:rPr>
              <a:t>结</a:t>
            </a:r>
            <a:r>
              <a:rPr dirty="0" sz="1550" spc="30">
                <a:latin typeface="PMingLiU"/>
                <a:cs typeface="PMingLiU"/>
              </a:rPr>
              <a:t>果：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02436" y="2863596"/>
            <a:ext cx="4885944" cy="14188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02436" y="4728972"/>
            <a:ext cx="4885944" cy="15270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21488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常量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5850255" cy="194945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常量</a:t>
            </a:r>
            <a:endParaRPr sz="1550">
              <a:latin typeface="PMingLiU"/>
              <a:cs typeface="PMingLiU"/>
            </a:endParaRPr>
          </a:p>
          <a:p>
            <a:pPr marL="413384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PMingLiU"/>
                <a:cs typeface="PMingLiU"/>
              </a:rPr>
              <a:t>不变的量</a:t>
            </a:r>
            <a:endParaRPr sz="1550">
              <a:latin typeface="PMingLiU"/>
              <a:cs typeface="PMingLiU"/>
            </a:endParaRPr>
          </a:p>
          <a:p>
            <a:pPr marL="413384" marR="5080">
              <a:lnSpc>
                <a:spcPct val="101899"/>
              </a:lnSpc>
              <a:spcBef>
                <a:spcPts val="5"/>
              </a:spcBef>
            </a:pPr>
            <a:r>
              <a:rPr dirty="0" sz="1550" spc="125">
                <a:latin typeface="PMingLiU"/>
                <a:cs typeface="PMingLiU"/>
              </a:rPr>
              <a:t>python</a:t>
            </a:r>
            <a:r>
              <a:rPr dirty="0" sz="1550" spc="30">
                <a:latin typeface="PMingLiU"/>
                <a:cs typeface="PMingLiU"/>
              </a:rPr>
              <a:t>中</a:t>
            </a:r>
            <a:r>
              <a:rPr dirty="0" sz="1550" spc="10">
                <a:latin typeface="PMingLiU"/>
                <a:cs typeface="PMingLiU"/>
              </a:rPr>
              <a:t>没</a:t>
            </a:r>
            <a:r>
              <a:rPr dirty="0" sz="1550" spc="30">
                <a:latin typeface="PMingLiU"/>
                <a:cs typeface="PMingLiU"/>
              </a:rPr>
              <a:t>有</a:t>
            </a:r>
            <a:r>
              <a:rPr dirty="0" sz="1550" spc="10">
                <a:latin typeface="PMingLiU"/>
                <a:cs typeface="PMingLiU"/>
              </a:rPr>
              <a:t>专</a:t>
            </a:r>
            <a:r>
              <a:rPr dirty="0" sz="1550" spc="30">
                <a:latin typeface="PMingLiU"/>
                <a:cs typeface="PMingLiU"/>
              </a:rPr>
              <a:t>门</a:t>
            </a:r>
            <a:r>
              <a:rPr dirty="0" sz="1550" spc="10">
                <a:latin typeface="PMingLiU"/>
                <a:cs typeface="PMingLiU"/>
              </a:rPr>
              <a:t>定</a:t>
            </a:r>
            <a:r>
              <a:rPr dirty="0" sz="1550" spc="30">
                <a:latin typeface="PMingLiU"/>
                <a:cs typeface="PMingLiU"/>
              </a:rPr>
              <a:t>义常量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方</a:t>
            </a:r>
            <a:r>
              <a:rPr dirty="0" sz="1550" spc="10">
                <a:latin typeface="PMingLiU"/>
                <a:cs typeface="PMingLiU"/>
              </a:rPr>
              <a:t>式</a:t>
            </a:r>
            <a:r>
              <a:rPr dirty="0" sz="1550" spc="30">
                <a:latin typeface="PMingLiU"/>
                <a:cs typeface="PMingLiU"/>
              </a:rPr>
              <a:t>，</a:t>
            </a:r>
            <a:r>
              <a:rPr dirty="0" sz="1550" spc="10">
                <a:latin typeface="PMingLiU"/>
                <a:cs typeface="PMingLiU"/>
              </a:rPr>
              <a:t>通</a:t>
            </a:r>
            <a:r>
              <a:rPr dirty="0" sz="1550" spc="30">
                <a:latin typeface="PMingLiU"/>
                <a:cs typeface="PMingLiU"/>
              </a:rPr>
              <a:t>常</a:t>
            </a:r>
            <a:r>
              <a:rPr dirty="0" sz="1550" spc="10">
                <a:latin typeface="PMingLiU"/>
                <a:cs typeface="PMingLiU"/>
              </a:rPr>
              <a:t>使</a:t>
            </a:r>
            <a:r>
              <a:rPr dirty="0" sz="1550" spc="30">
                <a:latin typeface="PMingLiU"/>
                <a:cs typeface="PMingLiU"/>
              </a:rPr>
              <a:t>用大写</a:t>
            </a:r>
            <a:r>
              <a:rPr dirty="0" sz="1550" spc="10">
                <a:latin typeface="PMingLiU"/>
                <a:cs typeface="PMingLiU"/>
              </a:rPr>
              <a:t>变</a:t>
            </a:r>
            <a:r>
              <a:rPr dirty="0" sz="1550" spc="30">
                <a:latin typeface="PMingLiU"/>
                <a:cs typeface="PMingLiU"/>
              </a:rPr>
              <a:t>量</a:t>
            </a:r>
            <a:r>
              <a:rPr dirty="0" sz="1550" spc="10">
                <a:latin typeface="PMingLiU"/>
                <a:cs typeface="PMingLiU"/>
              </a:rPr>
              <a:t>名</a:t>
            </a:r>
            <a:r>
              <a:rPr dirty="0" sz="1550" spc="30">
                <a:latin typeface="PMingLiU"/>
                <a:cs typeface="PMingLiU"/>
              </a:rPr>
              <a:t>表示 仅仅是一种提示</a:t>
            </a:r>
            <a:r>
              <a:rPr dirty="0" sz="1550" spc="10">
                <a:latin typeface="PMingLiU"/>
                <a:cs typeface="PMingLiU"/>
              </a:rPr>
              <a:t>效</a:t>
            </a:r>
            <a:r>
              <a:rPr dirty="0" sz="1550" spc="30">
                <a:latin typeface="PMingLiU"/>
                <a:cs typeface="PMingLiU"/>
              </a:rPr>
              <a:t>果</a:t>
            </a:r>
            <a:endParaRPr sz="1550">
              <a:latin typeface="PMingLiU"/>
              <a:cs typeface="PMingLiU"/>
            </a:endParaRPr>
          </a:p>
          <a:p>
            <a:pPr marL="413384">
              <a:lnSpc>
                <a:spcPct val="100000"/>
              </a:lnSpc>
              <a:spcBef>
                <a:spcPts val="35"/>
              </a:spcBef>
            </a:pPr>
            <a:r>
              <a:rPr dirty="0" sz="1550" spc="5">
                <a:latin typeface="PMingLiU"/>
                <a:cs typeface="PMingLiU"/>
              </a:rPr>
              <a:t>NAME</a:t>
            </a:r>
            <a:r>
              <a:rPr dirty="0" sz="1550">
                <a:latin typeface="PMingLiU"/>
                <a:cs typeface="PMingLiU"/>
              </a:rPr>
              <a:t>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30">
                <a:latin typeface="PMingLiU"/>
                <a:cs typeface="PMingLiU"/>
              </a:rPr>
              <a:t> </a:t>
            </a:r>
            <a:r>
              <a:rPr dirty="0" sz="1550" spc="-114">
                <a:latin typeface="PMingLiU"/>
                <a:cs typeface="PMingLiU"/>
              </a:rPr>
              <a:t>’tony'</a:t>
            </a:r>
            <a:r>
              <a:rPr dirty="0" sz="1550" spc="145">
                <a:latin typeface="PMingLiU"/>
                <a:cs typeface="PMingLiU"/>
              </a:rPr>
              <a:t> </a:t>
            </a:r>
            <a:r>
              <a:rPr dirty="0" sz="1550" spc="-25">
                <a:latin typeface="PMingLiU"/>
                <a:cs typeface="PMingLiU"/>
              </a:rPr>
              <a:t>(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本质还是变量</a:t>
            </a:r>
            <a:r>
              <a:rPr dirty="0" sz="1550" spc="-25">
                <a:latin typeface="PMingLiU"/>
                <a:cs typeface="PMingLiU"/>
              </a:rPr>
              <a:t>)</a:t>
            </a:r>
            <a:endParaRPr sz="1550">
              <a:latin typeface="PMingLiU"/>
              <a:cs typeface="PMingLiU"/>
            </a:endParaRPr>
          </a:p>
          <a:p>
            <a:pPr marL="467995" marR="2017395" indent="-55244">
              <a:lnSpc>
                <a:spcPct val="101299"/>
              </a:lnSpc>
              <a:spcBef>
                <a:spcPts val="10"/>
              </a:spcBef>
            </a:pPr>
            <a:r>
              <a:rPr dirty="0" sz="1550" spc="30">
                <a:latin typeface="PMingLiU"/>
                <a:cs typeface="PMingLiU"/>
              </a:rPr>
              <a:t>注意：定义方式</a:t>
            </a:r>
            <a:r>
              <a:rPr dirty="0" sz="1550" spc="10">
                <a:latin typeface="PMingLiU"/>
                <a:cs typeface="PMingLiU"/>
              </a:rPr>
              <a:t>一</a:t>
            </a:r>
            <a:r>
              <a:rPr dirty="0" sz="1550" spc="30">
                <a:latin typeface="PMingLiU"/>
                <a:cs typeface="PMingLiU"/>
              </a:rPr>
              <a:t>般</a:t>
            </a:r>
            <a:r>
              <a:rPr dirty="0" sz="1550" spc="10">
                <a:latin typeface="PMingLiU"/>
                <a:cs typeface="PMingLiU"/>
              </a:rPr>
              <a:t>有</a:t>
            </a:r>
            <a:r>
              <a:rPr dirty="0" sz="1550" spc="30">
                <a:latin typeface="PMingLiU"/>
                <a:cs typeface="PMingLiU"/>
              </a:rPr>
              <a:t>驼峰体</a:t>
            </a:r>
            <a:r>
              <a:rPr dirty="0" sz="1550" spc="10">
                <a:latin typeface="PMingLiU"/>
                <a:cs typeface="PMingLiU"/>
              </a:rPr>
              <a:t>和</a:t>
            </a:r>
            <a:r>
              <a:rPr dirty="0" sz="1550" spc="30">
                <a:latin typeface="PMingLiU"/>
                <a:cs typeface="PMingLiU"/>
              </a:rPr>
              <a:t>下</a:t>
            </a:r>
            <a:r>
              <a:rPr dirty="0" sz="1550" spc="10">
                <a:latin typeface="PMingLiU"/>
                <a:cs typeface="PMingLiU"/>
              </a:rPr>
              <a:t>划</a:t>
            </a:r>
            <a:r>
              <a:rPr dirty="0" sz="1550" spc="15">
                <a:latin typeface="PMingLiU"/>
                <a:cs typeface="PMingLiU"/>
              </a:rPr>
              <a:t>线  </a:t>
            </a:r>
            <a:r>
              <a:rPr dirty="0" sz="1550" spc="80">
                <a:latin typeface="PMingLiU"/>
                <a:cs typeface="PMingLiU"/>
              </a:rPr>
              <a:t>OldboyLear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75">
                <a:latin typeface="PMingLiU"/>
                <a:cs typeface="PMingLiU"/>
              </a:rPr>
              <a:t> </a:t>
            </a:r>
            <a:r>
              <a:rPr dirty="0" sz="1550" spc="100">
                <a:latin typeface="PMingLiU"/>
                <a:cs typeface="PMingLiU"/>
              </a:rPr>
              <a:t>'Python'</a:t>
            </a:r>
            <a:endParaRPr sz="1550">
              <a:latin typeface="PMingLiU"/>
              <a:cs typeface="PMingLiU"/>
            </a:endParaRPr>
          </a:p>
          <a:p>
            <a:pPr marL="467995">
              <a:lnSpc>
                <a:spcPct val="100000"/>
              </a:lnSpc>
              <a:spcBef>
                <a:spcPts val="35"/>
              </a:spcBef>
            </a:pPr>
            <a:r>
              <a:rPr dirty="0" sz="1550" spc="80">
                <a:latin typeface="PMingLiU"/>
                <a:cs typeface="PMingLiU"/>
              </a:rPr>
              <a:t>oldboy_lear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100">
                <a:latin typeface="PMingLiU"/>
                <a:cs typeface="PMingLiU"/>
              </a:rPr>
              <a:t> </a:t>
            </a:r>
            <a:r>
              <a:rPr dirty="0" sz="1550" spc="100">
                <a:latin typeface="PMingLiU"/>
                <a:cs typeface="PMingLiU"/>
              </a:rPr>
              <a:t>'Python'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02436" y="4108703"/>
            <a:ext cx="6473951" cy="20223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26498" y="2904314"/>
            <a:ext cx="2433320" cy="146875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 marR="5080" indent="601980">
              <a:lnSpc>
                <a:spcPct val="100600"/>
              </a:lnSpc>
              <a:spcBef>
                <a:spcPts val="105"/>
              </a:spcBef>
            </a:pPr>
            <a:r>
              <a:rPr dirty="0" spc="40"/>
              <a:t>感谢 </a:t>
            </a:r>
            <a:r>
              <a:rPr dirty="0" spc="40"/>
              <a:t>欢迎提问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21488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变量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6684009" cy="170878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变量</a:t>
            </a:r>
            <a:endParaRPr sz="1550">
              <a:latin typeface="PMingLiU"/>
              <a:cs typeface="PMingLiU"/>
            </a:endParaRPr>
          </a:p>
          <a:p>
            <a:pPr marL="413384" marR="1445895">
              <a:lnSpc>
                <a:spcPts val="1900"/>
              </a:lnSpc>
              <a:spcBef>
                <a:spcPts val="55"/>
              </a:spcBef>
            </a:pPr>
            <a:r>
              <a:rPr dirty="0" sz="1550" spc="30">
                <a:latin typeface="PMingLiU"/>
                <a:cs typeface="PMingLiU"/>
              </a:rPr>
              <a:t>变：变化，重在</a:t>
            </a:r>
            <a:r>
              <a:rPr dirty="0" sz="1550" spc="10">
                <a:latin typeface="PMingLiU"/>
                <a:cs typeface="PMingLiU"/>
              </a:rPr>
              <a:t>变</a:t>
            </a:r>
            <a:r>
              <a:rPr dirty="0" sz="1550" spc="30">
                <a:latin typeface="PMingLiU"/>
                <a:cs typeface="PMingLiU"/>
              </a:rPr>
              <a:t>字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量：计</a:t>
            </a:r>
            <a:r>
              <a:rPr dirty="0" sz="1550" spc="10">
                <a:latin typeface="PMingLiU"/>
                <a:cs typeface="PMingLiU"/>
              </a:rPr>
              <a:t>量</a:t>
            </a:r>
            <a:r>
              <a:rPr dirty="0" sz="1550" spc="30">
                <a:latin typeface="PMingLiU"/>
                <a:cs typeface="PMingLiU"/>
              </a:rPr>
              <a:t>，</a:t>
            </a:r>
            <a:r>
              <a:rPr dirty="0" sz="1550" spc="10">
                <a:latin typeface="PMingLiU"/>
                <a:cs typeface="PMingLiU"/>
              </a:rPr>
              <a:t>衡</a:t>
            </a:r>
            <a:r>
              <a:rPr dirty="0" sz="1550" spc="30">
                <a:latin typeface="PMingLiU"/>
                <a:cs typeface="PMingLiU"/>
              </a:rPr>
              <a:t>量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表示一</a:t>
            </a:r>
            <a:r>
              <a:rPr dirty="0" sz="1550" spc="10">
                <a:latin typeface="PMingLiU"/>
                <a:cs typeface="PMingLiU"/>
              </a:rPr>
              <a:t>种</a:t>
            </a:r>
            <a:r>
              <a:rPr dirty="0" sz="1550" spc="30">
                <a:latin typeface="PMingLiU"/>
                <a:cs typeface="PMingLiU"/>
              </a:rPr>
              <a:t>状态 变量的定义</a:t>
            </a:r>
            <a:endParaRPr sz="1550">
              <a:latin typeface="PMingLiU"/>
              <a:cs typeface="PMingLiU"/>
            </a:endParaRPr>
          </a:p>
          <a:p>
            <a:pPr marL="814069">
              <a:lnSpc>
                <a:spcPts val="1820"/>
              </a:lnSpc>
            </a:pPr>
            <a:r>
              <a:rPr dirty="0" sz="1550" spc="45">
                <a:latin typeface="PMingLiU"/>
                <a:cs typeface="PMingLiU"/>
              </a:rPr>
              <a:t>level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20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1</a:t>
            </a:r>
            <a:endParaRPr sz="1550">
              <a:latin typeface="PMingLiU"/>
              <a:cs typeface="PMingLiU"/>
            </a:endParaRPr>
          </a:p>
          <a:p>
            <a:pPr marL="814069">
              <a:lnSpc>
                <a:spcPct val="100000"/>
              </a:lnSpc>
              <a:spcBef>
                <a:spcPts val="40"/>
              </a:spcBef>
            </a:pPr>
            <a:r>
              <a:rPr dirty="0" sz="1550" spc="45">
                <a:latin typeface="PMingLiU"/>
                <a:cs typeface="PMingLiU"/>
              </a:rPr>
              <a:t>level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-60">
                <a:latin typeface="PMingLiU"/>
                <a:cs typeface="PMingLiU"/>
              </a:rPr>
              <a:t>:</a:t>
            </a:r>
            <a:r>
              <a:rPr dirty="0" sz="1550" spc="2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变量名，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1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：赋值符号</a:t>
            </a:r>
            <a:r>
              <a:rPr dirty="0" sz="1550" spc="65">
                <a:latin typeface="PMingLiU"/>
                <a:cs typeface="PMingLiU"/>
              </a:rPr>
              <a:t>，1</a:t>
            </a:r>
            <a:r>
              <a:rPr dirty="0" sz="1550" spc="-20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：值</a:t>
            </a:r>
            <a:endParaRPr sz="1550">
              <a:latin typeface="PMingLiU"/>
              <a:cs typeface="PMingLiU"/>
            </a:endParaRPr>
          </a:p>
          <a:p>
            <a:pPr marL="413384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PMingLiU"/>
                <a:cs typeface="PMingLiU"/>
              </a:rPr>
              <a:t>变量的规则：数</a:t>
            </a:r>
            <a:r>
              <a:rPr dirty="0" sz="1550" spc="10">
                <a:latin typeface="PMingLiU"/>
                <a:cs typeface="PMingLiU"/>
              </a:rPr>
              <a:t>字</a:t>
            </a:r>
            <a:r>
              <a:rPr dirty="0" sz="1550" spc="30">
                <a:latin typeface="PMingLiU"/>
                <a:cs typeface="PMingLiU"/>
              </a:rPr>
              <a:t>，</a:t>
            </a:r>
            <a:r>
              <a:rPr dirty="0" sz="1550" spc="10">
                <a:latin typeface="PMingLiU"/>
                <a:cs typeface="PMingLiU"/>
              </a:rPr>
              <a:t>字</a:t>
            </a:r>
            <a:r>
              <a:rPr dirty="0" sz="1550" spc="30">
                <a:latin typeface="PMingLiU"/>
                <a:cs typeface="PMingLiU"/>
              </a:rPr>
              <a:t>母，下</a:t>
            </a:r>
            <a:r>
              <a:rPr dirty="0" sz="1550" spc="10">
                <a:latin typeface="PMingLiU"/>
                <a:cs typeface="PMingLiU"/>
              </a:rPr>
              <a:t>划</a:t>
            </a:r>
            <a:r>
              <a:rPr dirty="0" sz="1550" spc="30">
                <a:latin typeface="PMingLiU"/>
                <a:cs typeface="PMingLiU"/>
              </a:rPr>
              <a:t>线，</a:t>
            </a:r>
            <a:r>
              <a:rPr dirty="0" sz="1550" spc="-2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任意组合，数</a:t>
            </a:r>
            <a:r>
              <a:rPr dirty="0" sz="1550" spc="10">
                <a:latin typeface="PMingLiU"/>
                <a:cs typeface="PMingLiU"/>
              </a:rPr>
              <a:t>字</a:t>
            </a:r>
            <a:r>
              <a:rPr dirty="0" sz="1550" spc="30">
                <a:latin typeface="PMingLiU"/>
                <a:cs typeface="PMingLiU"/>
              </a:rPr>
              <a:t>不能开</a:t>
            </a:r>
            <a:r>
              <a:rPr dirty="0" sz="1550" spc="10">
                <a:latin typeface="PMingLiU"/>
                <a:cs typeface="PMingLiU"/>
              </a:rPr>
              <a:t>头</a:t>
            </a:r>
            <a:r>
              <a:rPr dirty="0" sz="1550" spc="30">
                <a:latin typeface="PMingLiU"/>
                <a:cs typeface="PMingLiU"/>
              </a:rPr>
              <a:t>，</a:t>
            </a:r>
            <a:endParaRPr sz="1550">
              <a:latin typeface="PMingLiU"/>
              <a:cs typeface="PMingLiU"/>
            </a:endParaRPr>
          </a:p>
          <a:p>
            <a:pPr marL="391795">
              <a:lnSpc>
                <a:spcPct val="100000"/>
              </a:lnSpc>
              <a:spcBef>
                <a:spcPts val="25"/>
              </a:spcBef>
            </a:pPr>
            <a:r>
              <a:rPr dirty="0" sz="1550" spc="125">
                <a:latin typeface="PMingLiU"/>
                <a:cs typeface="PMingLiU"/>
              </a:rPr>
              <a:t>python</a:t>
            </a:r>
            <a:r>
              <a:rPr dirty="0" sz="1550" spc="20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的关键字不能</a:t>
            </a:r>
            <a:r>
              <a:rPr dirty="0" sz="1550" spc="10">
                <a:latin typeface="PMingLiU"/>
                <a:cs typeface="PMingLiU"/>
              </a:rPr>
              <a:t>用</a:t>
            </a:r>
            <a:r>
              <a:rPr dirty="0" sz="1550" spc="30">
                <a:latin typeface="PMingLiU"/>
                <a:cs typeface="PMingLiU"/>
              </a:rPr>
              <a:t>，</a:t>
            </a:r>
            <a:r>
              <a:rPr dirty="0" sz="1550" spc="10">
                <a:latin typeface="PMingLiU"/>
                <a:cs typeface="PMingLiU"/>
              </a:rPr>
              <a:t>变</a:t>
            </a:r>
            <a:r>
              <a:rPr dirty="0" sz="1550" spc="30">
                <a:latin typeface="PMingLiU"/>
                <a:cs typeface="PMingLiU"/>
              </a:rPr>
              <a:t>量</a:t>
            </a:r>
            <a:r>
              <a:rPr dirty="0" sz="1550" spc="10">
                <a:latin typeface="PMingLiU"/>
                <a:cs typeface="PMingLiU"/>
              </a:rPr>
              <a:t>名</a:t>
            </a:r>
            <a:r>
              <a:rPr dirty="0" sz="1550" spc="30">
                <a:latin typeface="PMingLiU"/>
                <a:cs typeface="PMingLiU"/>
              </a:rPr>
              <a:t>尽量有</a:t>
            </a:r>
            <a:r>
              <a:rPr dirty="0" sz="1550" spc="10">
                <a:latin typeface="PMingLiU"/>
                <a:cs typeface="PMingLiU"/>
              </a:rPr>
              <a:t>意</a:t>
            </a:r>
            <a:r>
              <a:rPr dirty="0" sz="1550" spc="30">
                <a:latin typeface="PMingLiU"/>
                <a:cs typeface="PMingLiU"/>
              </a:rPr>
              <a:t>义</a:t>
            </a:r>
            <a:r>
              <a:rPr dirty="0" sz="1550" spc="10">
                <a:latin typeface="PMingLiU"/>
                <a:cs typeface="PMingLiU"/>
              </a:rPr>
              <a:t>。</a:t>
            </a:r>
            <a:r>
              <a:rPr dirty="0" sz="1550" spc="30">
                <a:latin typeface="PMingLiU"/>
                <a:cs typeface="PMingLiU"/>
              </a:rPr>
              <a:t>（</a:t>
            </a:r>
            <a:r>
              <a:rPr dirty="0" sz="1550" spc="10">
                <a:latin typeface="PMingLiU"/>
                <a:cs typeface="PMingLiU"/>
              </a:rPr>
              <a:t>变</a:t>
            </a:r>
            <a:r>
              <a:rPr dirty="0" sz="1550" spc="30">
                <a:latin typeface="PMingLiU"/>
                <a:cs typeface="PMingLiU"/>
              </a:rPr>
              <a:t>量</a:t>
            </a:r>
            <a:r>
              <a:rPr dirty="0" sz="1550" spc="10">
                <a:latin typeface="PMingLiU"/>
                <a:cs typeface="PMingLiU"/>
              </a:rPr>
              <a:t>表</a:t>
            </a:r>
            <a:r>
              <a:rPr dirty="0" sz="1550" spc="30">
                <a:latin typeface="PMingLiU"/>
                <a:cs typeface="PMingLiU"/>
              </a:rPr>
              <a:t>示的某</a:t>
            </a:r>
            <a:r>
              <a:rPr dirty="0" sz="1550" spc="10">
                <a:latin typeface="PMingLiU"/>
                <a:cs typeface="PMingLiU"/>
              </a:rPr>
              <a:t>种</a:t>
            </a:r>
            <a:r>
              <a:rPr dirty="0" sz="1550" spc="30">
                <a:latin typeface="PMingLiU"/>
                <a:cs typeface="PMingLiU"/>
              </a:rPr>
              <a:t>意</a:t>
            </a:r>
            <a:r>
              <a:rPr dirty="0" sz="1550" spc="10">
                <a:latin typeface="PMingLiU"/>
                <a:cs typeface="PMingLiU"/>
              </a:rPr>
              <a:t>义</a:t>
            </a:r>
            <a:r>
              <a:rPr dirty="0" sz="1550" spc="30">
                <a:latin typeface="PMingLiU"/>
                <a:cs typeface="PMingLiU"/>
              </a:rPr>
              <a:t>）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31747" y="3899916"/>
            <a:ext cx="6179819" cy="23576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6600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函数①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8047990" cy="31521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函数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PMingLiU"/>
                <a:cs typeface="PMingLiU"/>
              </a:rPr>
              <a:t>函数是组织好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，可</a:t>
            </a:r>
            <a:r>
              <a:rPr dirty="0" sz="1550" spc="10">
                <a:latin typeface="PMingLiU"/>
                <a:cs typeface="PMingLiU"/>
              </a:rPr>
              <a:t>重</a:t>
            </a:r>
            <a:r>
              <a:rPr dirty="0" sz="1550" spc="30">
                <a:latin typeface="PMingLiU"/>
                <a:cs typeface="PMingLiU"/>
              </a:rPr>
              <a:t>复使用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，</a:t>
            </a:r>
            <a:r>
              <a:rPr dirty="0" sz="1550" spc="10">
                <a:latin typeface="PMingLiU"/>
                <a:cs typeface="PMingLiU"/>
              </a:rPr>
              <a:t>用</a:t>
            </a:r>
            <a:r>
              <a:rPr dirty="0" sz="1550" spc="30">
                <a:latin typeface="PMingLiU"/>
                <a:cs typeface="PMingLiU"/>
              </a:rPr>
              <a:t>来</a:t>
            </a:r>
            <a:r>
              <a:rPr dirty="0" sz="1550" spc="10">
                <a:latin typeface="PMingLiU"/>
                <a:cs typeface="PMingLiU"/>
              </a:rPr>
              <a:t>实</a:t>
            </a:r>
            <a:r>
              <a:rPr dirty="0" sz="1550" spc="30">
                <a:latin typeface="PMingLiU"/>
                <a:cs typeface="PMingLiU"/>
              </a:rPr>
              <a:t>现单一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或</a:t>
            </a:r>
            <a:r>
              <a:rPr dirty="0" sz="1550" spc="10">
                <a:latin typeface="PMingLiU"/>
                <a:cs typeface="PMingLiU"/>
              </a:rPr>
              <a:t>相</a:t>
            </a:r>
            <a:r>
              <a:rPr dirty="0" sz="1550" spc="30">
                <a:latin typeface="PMingLiU"/>
                <a:cs typeface="PMingLiU"/>
              </a:rPr>
              <a:t>关</a:t>
            </a:r>
            <a:r>
              <a:rPr dirty="0" sz="1550" spc="10">
                <a:latin typeface="PMingLiU"/>
                <a:cs typeface="PMingLiU"/>
              </a:rPr>
              <a:t>联</a:t>
            </a:r>
            <a:r>
              <a:rPr dirty="0" sz="1550" spc="30">
                <a:latin typeface="PMingLiU"/>
                <a:cs typeface="PMingLiU"/>
              </a:rPr>
              <a:t>功能的</a:t>
            </a:r>
            <a:r>
              <a:rPr dirty="0" sz="1550" spc="10">
                <a:latin typeface="PMingLiU"/>
                <a:cs typeface="PMingLiU"/>
              </a:rPr>
              <a:t>代</a:t>
            </a:r>
            <a:r>
              <a:rPr dirty="0" sz="1550" spc="30">
                <a:latin typeface="PMingLiU"/>
                <a:cs typeface="PMingLiU"/>
              </a:rPr>
              <a:t>码</a:t>
            </a:r>
            <a:r>
              <a:rPr dirty="0" sz="1550" spc="10">
                <a:latin typeface="PMingLiU"/>
                <a:cs typeface="PMingLiU"/>
              </a:rPr>
              <a:t>段</a:t>
            </a:r>
            <a:r>
              <a:rPr dirty="0" sz="1550" spc="30">
                <a:latin typeface="PMingLiU"/>
                <a:cs typeface="PMingLiU"/>
              </a:rPr>
              <a:t>。</a:t>
            </a:r>
            <a:endParaRPr sz="1550">
              <a:latin typeface="PMingLiU"/>
              <a:cs typeface="PMingLiU"/>
            </a:endParaRPr>
          </a:p>
          <a:p>
            <a:pPr marL="12700" marR="5080">
              <a:lnSpc>
                <a:spcPct val="101899"/>
              </a:lnSpc>
              <a:spcBef>
                <a:spcPts val="5"/>
              </a:spcBef>
            </a:pPr>
            <a:r>
              <a:rPr dirty="0" sz="1550" spc="30">
                <a:latin typeface="PMingLiU"/>
                <a:cs typeface="PMingLiU"/>
              </a:rPr>
              <a:t>函数能提高应</a:t>
            </a:r>
            <a:r>
              <a:rPr dirty="0" sz="1550" spc="10">
                <a:latin typeface="PMingLiU"/>
                <a:cs typeface="PMingLiU"/>
              </a:rPr>
              <a:t>用</a:t>
            </a:r>
            <a:r>
              <a:rPr dirty="0" sz="1550" spc="30">
                <a:latin typeface="PMingLiU"/>
                <a:cs typeface="PMingLiU"/>
              </a:rPr>
              <a:t>的模</a:t>
            </a:r>
            <a:r>
              <a:rPr dirty="0" sz="1550" spc="10">
                <a:latin typeface="PMingLiU"/>
                <a:cs typeface="PMingLiU"/>
              </a:rPr>
              <a:t>块</a:t>
            </a:r>
            <a:r>
              <a:rPr dirty="0" sz="1550" spc="30">
                <a:latin typeface="PMingLiU"/>
                <a:cs typeface="PMingLiU"/>
              </a:rPr>
              <a:t>性，和</a:t>
            </a:r>
            <a:r>
              <a:rPr dirty="0" sz="1550" spc="10">
                <a:latin typeface="PMingLiU"/>
                <a:cs typeface="PMingLiU"/>
              </a:rPr>
              <a:t>代</a:t>
            </a:r>
            <a:r>
              <a:rPr dirty="0" sz="1550" spc="30">
                <a:latin typeface="PMingLiU"/>
                <a:cs typeface="PMingLiU"/>
              </a:rPr>
              <a:t>码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重</a:t>
            </a:r>
            <a:r>
              <a:rPr dirty="0" sz="1550" spc="10">
                <a:latin typeface="PMingLiU"/>
                <a:cs typeface="PMingLiU"/>
              </a:rPr>
              <a:t>复</a:t>
            </a:r>
            <a:r>
              <a:rPr dirty="0" sz="1550" spc="30">
                <a:latin typeface="PMingLiU"/>
                <a:cs typeface="PMingLiU"/>
              </a:rPr>
              <a:t>利用率</a:t>
            </a:r>
            <a:r>
              <a:rPr dirty="0" sz="1550" spc="10">
                <a:latin typeface="PMingLiU"/>
                <a:cs typeface="PMingLiU"/>
              </a:rPr>
              <a:t>。</a:t>
            </a:r>
            <a:r>
              <a:rPr dirty="0" sz="1550" spc="30">
                <a:latin typeface="PMingLiU"/>
                <a:cs typeface="PMingLiU"/>
              </a:rPr>
              <a:t>你</a:t>
            </a:r>
            <a:r>
              <a:rPr dirty="0" sz="1550" spc="10">
                <a:latin typeface="PMingLiU"/>
                <a:cs typeface="PMingLiU"/>
              </a:rPr>
              <a:t>已</a:t>
            </a:r>
            <a:r>
              <a:rPr dirty="0" sz="1550" spc="30">
                <a:latin typeface="PMingLiU"/>
                <a:cs typeface="PMingLiU"/>
              </a:rPr>
              <a:t>经</a:t>
            </a:r>
            <a:r>
              <a:rPr dirty="0" sz="1550" spc="10">
                <a:latin typeface="PMingLiU"/>
                <a:cs typeface="PMingLiU"/>
              </a:rPr>
              <a:t>知</a:t>
            </a:r>
            <a:r>
              <a:rPr dirty="0" sz="1550" spc="30">
                <a:latin typeface="PMingLiU"/>
                <a:cs typeface="PMingLiU"/>
              </a:rPr>
              <a:t>道</a:t>
            </a:r>
            <a:r>
              <a:rPr dirty="0" sz="1550" spc="100">
                <a:latin typeface="PMingLiU"/>
                <a:cs typeface="PMingLiU"/>
              </a:rPr>
              <a:t>Python</a:t>
            </a:r>
            <a:r>
              <a:rPr dirty="0" sz="1550" spc="10">
                <a:latin typeface="PMingLiU"/>
                <a:cs typeface="PMingLiU"/>
              </a:rPr>
              <a:t>提</a:t>
            </a:r>
            <a:r>
              <a:rPr dirty="0" sz="1550" spc="30">
                <a:latin typeface="PMingLiU"/>
                <a:cs typeface="PMingLiU"/>
              </a:rPr>
              <a:t>供</a:t>
            </a:r>
            <a:r>
              <a:rPr dirty="0" sz="1550" spc="10">
                <a:latin typeface="PMingLiU"/>
                <a:cs typeface="PMingLiU"/>
              </a:rPr>
              <a:t>了</a:t>
            </a:r>
            <a:r>
              <a:rPr dirty="0" sz="1550" spc="30">
                <a:latin typeface="PMingLiU"/>
                <a:cs typeface="PMingLiU"/>
              </a:rPr>
              <a:t>许</a:t>
            </a:r>
            <a:r>
              <a:rPr dirty="0" sz="1550" spc="10">
                <a:latin typeface="PMingLiU"/>
                <a:cs typeface="PMingLiU"/>
              </a:rPr>
              <a:t>多</a:t>
            </a:r>
            <a:r>
              <a:rPr dirty="0" sz="1550" spc="30">
                <a:latin typeface="PMingLiU"/>
                <a:cs typeface="PMingLiU"/>
              </a:rPr>
              <a:t>内建函</a:t>
            </a:r>
            <a:r>
              <a:rPr dirty="0" sz="1550" spc="10">
                <a:latin typeface="PMingLiU"/>
                <a:cs typeface="PMingLiU"/>
              </a:rPr>
              <a:t>数</a:t>
            </a:r>
            <a:r>
              <a:rPr dirty="0" sz="1550" spc="30">
                <a:latin typeface="PMingLiU"/>
                <a:cs typeface="PMingLiU"/>
              </a:rPr>
              <a:t>，  比如</a:t>
            </a:r>
            <a:r>
              <a:rPr dirty="0" sz="1550" spc="50">
                <a:latin typeface="PMingLiU"/>
                <a:cs typeface="PMingLiU"/>
              </a:rPr>
              <a:t>print()</a:t>
            </a:r>
            <a:r>
              <a:rPr dirty="0" sz="1550" spc="10">
                <a:latin typeface="PMingLiU"/>
                <a:cs typeface="PMingLiU"/>
              </a:rPr>
              <a:t>。</a:t>
            </a:r>
            <a:r>
              <a:rPr dirty="0" sz="1550" spc="30">
                <a:latin typeface="PMingLiU"/>
                <a:cs typeface="PMingLiU"/>
              </a:rPr>
              <a:t>但</a:t>
            </a:r>
            <a:r>
              <a:rPr dirty="0" sz="1550" spc="10">
                <a:latin typeface="PMingLiU"/>
                <a:cs typeface="PMingLiU"/>
              </a:rPr>
              <a:t>你</a:t>
            </a:r>
            <a:r>
              <a:rPr dirty="0" sz="1550" spc="30">
                <a:latin typeface="PMingLiU"/>
                <a:cs typeface="PMingLiU"/>
              </a:rPr>
              <a:t>也可以</a:t>
            </a:r>
            <a:r>
              <a:rPr dirty="0" sz="1550" spc="10">
                <a:latin typeface="PMingLiU"/>
                <a:cs typeface="PMingLiU"/>
              </a:rPr>
              <a:t>自</a:t>
            </a:r>
            <a:r>
              <a:rPr dirty="0" sz="1550" spc="30">
                <a:latin typeface="PMingLiU"/>
                <a:cs typeface="PMingLiU"/>
              </a:rPr>
              <a:t>己</a:t>
            </a:r>
            <a:r>
              <a:rPr dirty="0" sz="1550" spc="10">
                <a:latin typeface="PMingLiU"/>
                <a:cs typeface="PMingLiU"/>
              </a:rPr>
              <a:t>创</a:t>
            </a:r>
            <a:r>
              <a:rPr dirty="0" sz="1550" spc="30">
                <a:latin typeface="PMingLiU"/>
                <a:cs typeface="PMingLiU"/>
              </a:rPr>
              <a:t>建</a:t>
            </a:r>
            <a:r>
              <a:rPr dirty="0" sz="1550" spc="10">
                <a:latin typeface="PMingLiU"/>
                <a:cs typeface="PMingLiU"/>
              </a:rPr>
              <a:t>函</a:t>
            </a:r>
            <a:r>
              <a:rPr dirty="0" sz="1550" spc="30">
                <a:latin typeface="PMingLiU"/>
                <a:cs typeface="PMingLiU"/>
              </a:rPr>
              <a:t>数，这</a:t>
            </a:r>
            <a:r>
              <a:rPr dirty="0" sz="1550" spc="10">
                <a:latin typeface="PMingLiU"/>
                <a:cs typeface="PMingLiU"/>
              </a:rPr>
              <a:t>被</a:t>
            </a:r>
            <a:r>
              <a:rPr dirty="0" sz="1550" spc="30">
                <a:latin typeface="PMingLiU"/>
                <a:cs typeface="PMingLiU"/>
              </a:rPr>
              <a:t>叫</a:t>
            </a:r>
            <a:r>
              <a:rPr dirty="0" sz="1550" spc="10">
                <a:latin typeface="PMingLiU"/>
                <a:cs typeface="PMingLiU"/>
              </a:rPr>
              <a:t>做</a:t>
            </a:r>
            <a:r>
              <a:rPr dirty="0" sz="1550" spc="30">
                <a:latin typeface="PMingLiU"/>
                <a:cs typeface="PMingLiU"/>
              </a:rPr>
              <a:t>用</a:t>
            </a:r>
            <a:r>
              <a:rPr dirty="0" sz="1550" spc="10">
                <a:latin typeface="PMingLiU"/>
                <a:cs typeface="PMingLiU"/>
              </a:rPr>
              <a:t>户</a:t>
            </a:r>
            <a:r>
              <a:rPr dirty="0" sz="1550" spc="30">
                <a:latin typeface="PMingLiU"/>
                <a:cs typeface="PMingLiU"/>
              </a:rPr>
              <a:t>自定义</a:t>
            </a:r>
            <a:r>
              <a:rPr dirty="0" sz="1550" spc="10">
                <a:latin typeface="PMingLiU"/>
                <a:cs typeface="PMingLiU"/>
              </a:rPr>
              <a:t>函</a:t>
            </a:r>
            <a:r>
              <a:rPr dirty="0" sz="1550" spc="30">
                <a:latin typeface="PMingLiU"/>
                <a:cs typeface="PMingLiU"/>
              </a:rPr>
              <a:t>数。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PMingLiU"/>
                <a:cs typeface="PMingLiU"/>
              </a:rPr>
              <a:t>定义一个函数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PMingLiU"/>
                <a:cs typeface="PMingLiU"/>
              </a:rPr>
              <a:t>你可以定义一</a:t>
            </a:r>
            <a:r>
              <a:rPr dirty="0" sz="1550" spc="10">
                <a:latin typeface="PMingLiU"/>
                <a:cs typeface="PMingLiU"/>
              </a:rPr>
              <a:t>个</a:t>
            </a:r>
            <a:r>
              <a:rPr dirty="0" sz="1550" spc="30">
                <a:latin typeface="PMingLiU"/>
                <a:cs typeface="PMingLiU"/>
              </a:rPr>
              <a:t>由自</a:t>
            </a:r>
            <a:r>
              <a:rPr dirty="0" sz="1550" spc="10">
                <a:latin typeface="PMingLiU"/>
                <a:cs typeface="PMingLiU"/>
              </a:rPr>
              <a:t>己</a:t>
            </a:r>
            <a:r>
              <a:rPr dirty="0" sz="1550" spc="30">
                <a:latin typeface="PMingLiU"/>
                <a:cs typeface="PMingLiU"/>
              </a:rPr>
              <a:t>想要功</a:t>
            </a:r>
            <a:r>
              <a:rPr dirty="0" sz="1550" spc="10">
                <a:latin typeface="PMingLiU"/>
                <a:cs typeface="PMingLiU"/>
              </a:rPr>
              <a:t>能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函</a:t>
            </a:r>
            <a:r>
              <a:rPr dirty="0" sz="1550" spc="30">
                <a:latin typeface="PMingLiU"/>
                <a:cs typeface="PMingLiU"/>
              </a:rPr>
              <a:t>数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以下是</a:t>
            </a:r>
            <a:r>
              <a:rPr dirty="0" sz="1550" spc="10">
                <a:latin typeface="PMingLiU"/>
                <a:cs typeface="PMingLiU"/>
              </a:rPr>
              <a:t>简</a:t>
            </a:r>
            <a:r>
              <a:rPr dirty="0" sz="1550" spc="30">
                <a:latin typeface="PMingLiU"/>
                <a:cs typeface="PMingLiU"/>
              </a:rPr>
              <a:t>单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规</a:t>
            </a:r>
            <a:r>
              <a:rPr dirty="0" sz="1550" spc="10">
                <a:latin typeface="PMingLiU"/>
                <a:cs typeface="PMingLiU"/>
              </a:rPr>
              <a:t>则</a:t>
            </a:r>
            <a:r>
              <a:rPr dirty="0" sz="1550" spc="30">
                <a:latin typeface="PMingLiU"/>
                <a:cs typeface="PMingLiU"/>
              </a:rPr>
              <a:t>：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PMingLiU"/>
                <a:cs typeface="PMingLiU"/>
              </a:rPr>
              <a:t>函数代码块以</a:t>
            </a:r>
            <a:r>
              <a:rPr dirty="0" sz="1550" spc="-10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def</a:t>
            </a:r>
            <a:r>
              <a:rPr dirty="0" sz="1550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关键词开头，后接</a:t>
            </a:r>
            <a:r>
              <a:rPr dirty="0" sz="1550" spc="10">
                <a:latin typeface="PMingLiU"/>
                <a:cs typeface="PMingLiU"/>
              </a:rPr>
              <a:t>函</a:t>
            </a:r>
            <a:r>
              <a:rPr dirty="0" sz="1550" spc="30">
                <a:latin typeface="PMingLiU"/>
                <a:cs typeface="PMingLiU"/>
              </a:rPr>
              <a:t>数</a:t>
            </a:r>
            <a:r>
              <a:rPr dirty="0" sz="1550" spc="10">
                <a:latin typeface="PMingLiU"/>
                <a:cs typeface="PMingLiU"/>
              </a:rPr>
              <a:t>标</a:t>
            </a:r>
            <a:r>
              <a:rPr dirty="0" sz="1550" spc="30">
                <a:latin typeface="PMingLiU"/>
                <a:cs typeface="PMingLiU"/>
              </a:rPr>
              <a:t>识</a:t>
            </a:r>
            <a:r>
              <a:rPr dirty="0" sz="1550" spc="10">
                <a:latin typeface="PMingLiU"/>
                <a:cs typeface="PMingLiU"/>
              </a:rPr>
              <a:t>符</a:t>
            </a:r>
            <a:r>
              <a:rPr dirty="0" sz="1550" spc="30">
                <a:latin typeface="PMingLiU"/>
                <a:cs typeface="PMingLiU"/>
              </a:rPr>
              <a:t>名称和</a:t>
            </a:r>
            <a:r>
              <a:rPr dirty="0" sz="1550" spc="10">
                <a:latin typeface="PMingLiU"/>
                <a:cs typeface="PMingLiU"/>
              </a:rPr>
              <a:t>圆</a:t>
            </a:r>
            <a:r>
              <a:rPr dirty="0" sz="1550" spc="30">
                <a:latin typeface="PMingLiU"/>
                <a:cs typeface="PMingLiU"/>
              </a:rPr>
              <a:t>括</a:t>
            </a:r>
            <a:r>
              <a:rPr dirty="0" sz="1550" spc="10">
                <a:latin typeface="PMingLiU"/>
                <a:cs typeface="PMingLiU"/>
              </a:rPr>
              <a:t>号</a:t>
            </a:r>
            <a:r>
              <a:rPr dirty="0" sz="1550" spc="-30">
                <a:latin typeface="PMingLiU"/>
                <a:cs typeface="PMingLiU"/>
              </a:rPr>
              <a:t>()</a:t>
            </a:r>
            <a:r>
              <a:rPr dirty="0" sz="1550" spc="30">
                <a:latin typeface="PMingLiU"/>
                <a:cs typeface="PMingLiU"/>
              </a:rPr>
              <a:t>。</a:t>
            </a:r>
            <a:endParaRPr sz="1550">
              <a:latin typeface="PMingLiU"/>
              <a:cs typeface="PMingLiU"/>
            </a:endParaRPr>
          </a:p>
          <a:p>
            <a:pPr marL="12700" marR="1207770">
              <a:lnSpc>
                <a:spcPts val="1900"/>
              </a:lnSpc>
              <a:spcBef>
                <a:spcPts val="65"/>
              </a:spcBef>
            </a:pPr>
            <a:r>
              <a:rPr dirty="0" sz="1550" spc="30">
                <a:latin typeface="PMingLiU"/>
                <a:cs typeface="PMingLiU"/>
              </a:rPr>
              <a:t>任何传入参数</a:t>
            </a:r>
            <a:r>
              <a:rPr dirty="0" sz="1550" spc="10">
                <a:latin typeface="PMingLiU"/>
                <a:cs typeface="PMingLiU"/>
              </a:rPr>
              <a:t>和</a:t>
            </a:r>
            <a:r>
              <a:rPr dirty="0" sz="1550" spc="30">
                <a:latin typeface="PMingLiU"/>
                <a:cs typeface="PMingLiU"/>
              </a:rPr>
              <a:t>自变</a:t>
            </a:r>
            <a:r>
              <a:rPr dirty="0" sz="1550" spc="10">
                <a:latin typeface="PMingLiU"/>
                <a:cs typeface="PMingLiU"/>
              </a:rPr>
              <a:t>量</a:t>
            </a:r>
            <a:r>
              <a:rPr dirty="0" sz="1550" spc="30">
                <a:latin typeface="PMingLiU"/>
                <a:cs typeface="PMingLiU"/>
              </a:rPr>
              <a:t>必须放</a:t>
            </a:r>
            <a:r>
              <a:rPr dirty="0" sz="1550" spc="10">
                <a:latin typeface="PMingLiU"/>
                <a:cs typeface="PMingLiU"/>
              </a:rPr>
              <a:t>在</a:t>
            </a:r>
            <a:r>
              <a:rPr dirty="0" sz="1550" spc="30">
                <a:latin typeface="PMingLiU"/>
                <a:cs typeface="PMingLiU"/>
              </a:rPr>
              <a:t>圆</a:t>
            </a:r>
            <a:r>
              <a:rPr dirty="0" sz="1550" spc="10">
                <a:latin typeface="PMingLiU"/>
                <a:cs typeface="PMingLiU"/>
              </a:rPr>
              <a:t>括</a:t>
            </a:r>
            <a:r>
              <a:rPr dirty="0" sz="1550" spc="30">
                <a:latin typeface="PMingLiU"/>
                <a:cs typeface="PMingLiU"/>
              </a:rPr>
              <a:t>号</a:t>
            </a:r>
            <a:r>
              <a:rPr dirty="0" sz="1550" spc="10">
                <a:latin typeface="PMingLiU"/>
                <a:cs typeface="PMingLiU"/>
              </a:rPr>
              <a:t>中</a:t>
            </a:r>
            <a:r>
              <a:rPr dirty="0" sz="1550" spc="30">
                <a:latin typeface="PMingLiU"/>
                <a:cs typeface="PMingLiU"/>
              </a:rPr>
              <a:t>间。圆</a:t>
            </a:r>
            <a:r>
              <a:rPr dirty="0" sz="1550" spc="10">
                <a:latin typeface="PMingLiU"/>
                <a:cs typeface="PMingLiU"/>
              </a:rPr>
              <a:t>括</a:t>
            </a:r>
            <a:r>
              <a:rPr dirty="0" sz="1550" spc="30">
                <a:latin typeface="PMingLiU"/>
                <a:cs typeface="PMingLiU"/>
              </a:rPr>
              <a:t>号</a:t>
            </a:r>
            <a:r>
              <a:rPr dirty="0" sz="1550" spc="10">
                <a:latin typeface="PMingLiU"/>
                <a:cs typeface="PMingLiU"/>
              </a:rPr>
              <a:t>之</a:t>
            </a:r>
            <a:r>
              <a:rPr dirty="0" sz="1550" spc="30">
                <a:latin typeface="PMingLiU"/>
                <a:cs typeface="PMingLiU"/>
              </a:rPr>
              <a:t>间</a:t>
            </a:r>
            <a:r>
              <a:rPr dirty="0" sz="1550" spc="10">
                <a:latin typeface="PMingLiU"/>
                <a:cs typeface="PMingLiU"/>
              </a:rPr>
              <a:t>可</a:t>
            </a:r>
            <a:r>
              <a:rPr dirty="0" sz="1550" spc="30">
                <a:latin typeface="PMingLiU"/>
                <a:cs typeface="PMingLiU"/>
              </a:rPr>
              <a:t>以用于</a:t>
            </a:r>
            <a:r>
              <a:rPr dirty="0" sz="1550" spc="10">
                <a:latin typeface="PMingLiU"/>
                <a:cs typeface="PMingLiU"/>
              </a:rPr>
              <a:t>定</a:t>
            </a:r>
            <a:r>
              <a:rPr dirty="0" sz="1550" spc="30">
                <a:latin typeface="PMingLiU"/>
                <a:cs typeface="PMingLiU"/>
              </a:rPr>
              <a:t>义</a:t>
            </a:r>
            <a:r>
              <a:rPr dirty="0" sz="1550" spc="10">
                <a:latin typeface="PMingLiU"/>
                <a:cs typeface="PMingLiU"/>
              </a:rPr>
              <a:t>参</a:t>
            </a:r>
            <a:r>
              <a:rPr dirty="0" sz="1550" spc="30">
                <a:latin typeface="PMingLiU"/>
                <a:cs typeface="PMingLiU"/>
              </a:rPr>
              <a:t>数。 函数的第一行</a:t>
            </a:r>
            <a:r>
              <a:rPr dirty="0" sz="1550" spc="10">
                <a:latin typeface="PMingLiU"/>
                <a:cs typeface="PMingLiU"/>
              </a:rPr>
              <a:t>语</a:t>
            </a:r>
            <a:r>
              <a:rPr dirty="0" sz="1550" spc="30">
                <a:latin typeface="PMingLiU"/>
                <a:cs typeface="PMingLiU"/>
              </a:rPr>
              <a:t>句可</a:t>
            </a:r>
            <a:r>
              <a:rPr dirty="0" sz="1550" spc="10">
                <a:latin typeface="PMingLiU"/>
                <a:cs typeface="PMingLiU"/>
              </a:rPr>
              <a:t>以</a:t>
            </a:r>
            <a:r>
              <a:rPr dirty="0" sz="1550" spc="30">
                <a:latin typeface="PMingLiU"/>
                <a:cs typeface="PMingLiU"/>
              </a:rPr>
              <a:t>选择性</a:t>
            </a:r>
            <a:r>
              <a:rPr dirty="0" sz="1550" spc="10">
                <a:latin typeface="PMingLiU"/>
                <a:cs typeface="PMingLiU"/>
              </a:rPr>
              <a:t>地</a:t>
            </a:r>
            <a:r>
              <a:rPr dirty="0" sz="1550" spc="30">
                <a:latin typeface="PMingLiU"/>
                <a:cs typeface="PMingLiU"/>
              </a:rPr>
              <a:t>使</a:t>
            </a:r>
            <a:r>
              <a:rPr dirty="0" sz="1550" spc="10">
                <a:latin typeface="PMingLiU"/>
                <a:cs typeface="PMingLiU"/>
              </a:rPr>
              <a:t>用</a:t>
            </a:r>
            <a:r>
              <a:rPr dirty="0" sz="1550" spc="30">
                <a:latin typeface="PMingLiU"/>
                <a:cs typeface="PMingLiU"/>
              </a:rPr>
              <a:t>文</a:t>
            </a:r>
            <a:r>
              <a:rPr dirty="0" sz="1550" spc="10">
                <a:latin typeface="PMingLiU"/>
                <a:cs typeface="PMingLiU"/>
              </a:rPr>
              <a:t>档</a:t>
            </a:r>
            <a:r>
              <a:rPr dirty="0" sz="1550" spc="30">
                <a:latin typeface="PMingLiU"/>
                <a:cs typeface="PMingLiU"/>
              </a:rPr>
              <a:t>字符串</a:t>
            </a:r>
            <a:r>
              <a:rPr dirty="0" sz="1550" spc="10">
                <a:latin typeface="PMingLiU"/>
                <a:cs typeface="PMingLiU"/>
              </a:rPr>
              <a:t>—</a:t>
            </a:r>
            <a:r>
              <a:rPr dirty="0" sz="1550" spc="30">
                <a:latin typeface="PMingLiU"/>
                <a:cs typeface="PMingLiU"/>
              </a:rPr>
              <a:t>用</a:t>
            </a:r>
            <a:r>
              <a:rPr dirty="0" sz="1550" spc="10">
                <a:latin typeface="PMingLiU"/>
                <a:cs typeface="PMingLiU"/>
              </a:rPr>
              <a:t>于</a:t>
            </a:r>
            <a:r>
              <a:rPr dirty="0" sz="1550" spc="30">
                <a:latin typeface="PMingLiU"/>
                <a:cs typeface="PMingLiU"/>
              </a:rPr>
              <a:t>存</a:t>
            </a:r>
            <a:r>
              <a:rPr dirty="0" sz="1550" spc="10">
                <a:latin typeface="PMingLiU"/>
                <a:cs typeface="PMingLiU"/>
              </a:rPr>
              <a:t>放</a:t>
            </a:r>
            <a:r>
              <a:rPr dirty="0" sz="1550" spc="30">
                <a:latin typeface="PMingLiU"/>
                <a:cs typeface="PMingLiU"/>
              </a:rPr>
              <a:t>函数说</a:t>
            </a:r>
            <a:r>
              <a:rPr dirty="0" sz="1550" spc="10">
                <a:latin typeface="PMingLiU"/>
                <a:cs typeface="PMingLiU"/>
              </a:rPr>
              <a:t>明</a:t>
            </a:r>
            <a:r>
              <a:rPr dirty="0" sz="1550" spc="30">
                <a:latin typeface="PMingLiU"/>
                <a:cs typeface="PMingLiU"/>
              </a:rPr>
              <a:t>。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ts val="1820"/>
              </a:lnSpc>
            </a:pPr>
            <a:r>
              <a:rPr dirty="0" sz="1550" spc="30">
                <a:latin typeface="PMingLiU"/>
                <a:cs typeface="PMingLiU"/>
              </a:rPr>
              <a:t>函数内容以冒</a:t>
            </a:r>
            <a:r>
              <a:rPr dirty="0" sz="1550" spc="10">
                <a:latin typeface="PMingLiU"/>
                <a:cs typeface="PMingLiU"/>
              </a:rPr>
              <a:t>号</a:t>
            </a:r>
            <a:r>
              <a:rPr dirty="0" sz="1550" spc="30">
                <a:latin typeface="PMingLiU"/>
                <a:cs typeface="PMingLiU"/>
              </a:rPr>
              <a:t>起始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并且缩</a:t>
            </a:r>
            <a:r>
              <a:rPr dirty="0" sz="1550" spc="10">
                <a:latin typeface="PMingLiU"/>
                <a:cs typeface="PMingLiU"/>
              </a:rPr>
              <a:t>进</a:t>
            </a:r>
            <a:r>
              <a:rPr dirty="0" sz="1550" spc="30">
                <a:latin typeface="PMingLiU"/>
                <a:cs typeface="PMingLiU"/>
              </a:rPr>
              <a:t>。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105">
                <a:latin typeface="PMingLiU"/>
                <a:cs typeface="PMingLiU"/>
              </a:rPr>
              <a:t>return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-15">
                <a:latin typeface="PMingLiU"/>
                <a:cs typeface="PMingLiU"/>
              </a:rPr>
              <a:t>[</a:t>
            </a:r>
            <a:r>
              <a:rPr dirty="0" sz="1550" spc="30">
                <a:latin typeface="PMingLiU"/>
                <a:cs typeface="PMingLiU"/>
              </a:rPr>
              <a:t>表达式</a:t>
            </a:r>
            <a:r>
              <a:rPr dirty="0" sz="1550" spc="-25">
                <a:latin typeface="PMingLiU"/>
                <a:cs typeface="PMingLiU"/>
              </a:rPr>
              <a:t>]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结束函数，选</a:t>
            </a:r>
            <a:r>
              <a:rPr dirty="0" sz="1550" spc="10">
                <a:latin typeface="PMingLiU"/>
                <a:cs typeface="PMingLiU"/>
              </a:rPr>
              <a:t>择</a:t>
            </a:r>
            <a:r>
              <a:rPr dirty="0" sz="1550" spc="30">
                <a:latin typeface="PMingLiU"/>
                <a:cs typeface="PMingLiU"/>
              </a:rPr>
              <a:t>性地返</a:t>
            </a:r>
            <a:r>
              <a:rPr dirty="0" sz="1550" spc="10">
                <a:latin typeface="PMingLiU"/>
                <a:cs typeface="PMingLiU"/>
              </a:rPr>
              <a:t>回</a:t>
            </a:r>
            <a:r>
              <a:rPr dirty="0" sz="1550" spc="30">
                <a:latin typeface="PMingLiU"/>
                <a:cs typeface="PMingLiU"/>
              </a:rPr>
              <a:t>一</a:t>
            </a:r>
            <a:r>
              <a:rPr dirty="0" sz="1550" spc="10">
                <a:latin typeface="PMingLiU"/>
                <a:cs typeface="PMingLiU"/>
              </a:rPr>
              <a:t>个</a:t>
            </a:r>
            <a:r>
              <a:rPr dirty="0" sz="1550" spc="30">
                <a:latin typeface="PMingLiU"/>
                <a:cs typeface="PMingLiU"/>
              </a:rPr>
              <a:t>值</a:t>
            </a:r>
            <a:r>
              <a:rPr dirty="0" sz="1550" spc="10">
                <a:latin typeface="PMingLiU"/>
                <a:cs typeface="PMingLiU"/>
              </a:rPr>
              <a:t>给</a:t>
            </a:r>
            <a:r>
              <a:rPr dirty="0" sz="1550" spc="30">
                <a:latin typeface="PMingLiU"/>
                <a:cs typeface="PMingLiU"/>
              </a:rPr>
              <a:t>调用方</a:t>
            </a:r>
            <a:r>
              <a:rPr dirty="0" sz="1550" spc="10">
                <a:latin typeface="PMingLiU"/>
                <a:cs typeface="PMingLiU"/>
              </a:rPr>
              <a:t>。</a:t>
            </a:r>
            <a:r>
              <a:rPr dirty="0" sz="1550" spc="30">
                <a:latin typeface="PMingLiU"/>
                <a:cs typeface="PMingLiU"/>
              </a:rPr>
              <a:t>不</a:t>
            </a:r>
            <a:r>
              <a:rPr dirty="0" sz="1550" spc="10">
                <a:latin typeface="PMingLiU"/>
                <a:cs typeface="PMingLiU"/>
              </a:rPr>
              <a:t>带</a:t>
            </a:r>
            <a:r>
              <a:rPr dirty="0" sz="1550" spc="30">
                <a:latin typeface="PMingLiU"/>
                <a:cs typeface="PMingLiU"/>
              </a:rPr>
              <a:t>表</a:t>
            </a:r>
            <a:r>
              <a:rPr dirty="0" sz="1550" spc="10">
                <a:latin typeface="PMingLiU"/>
                <a:cs typeface="PMingLiU"/>
              </a:rPr>
              <a:t>达</a:t>
            </a:r>
            <a:r>
              <a:rPr dirty="0" sz="1550" spc="30">
                <a:latin typeface="PMingLiU"/>
                <a:cs typeface="PMingLiU"/>
              </a:rPr>
              <a:t>式的</a:t>
            </a:r>
            <a:r>
              <a:rPr dirty="0" sz="1550" spc="100">
                <a:latin typeface="PMingLiU"/>
                <a:cs typeface="PMingLiU"/>
              </a:rPr>
              <a:t>return</a:t>
            </a:r>
            <a:r>
              <a:rPr dirty="0" sz="1550" spc="10">
                <a:latin typeface="PMingLiU"/>
                <a:cs typeface="PMingLiU"/>
              </a:rPr>
              <a:t>相</a:t>
            </a:r>
            <a:r>
              <a:rPr dirty="0" sz="1550" spc="30">
                <a:latin typeface="PMingLiU"/>
                <a:cs typeface="PMingLiU"/>
              </a:rPr>
              <a:t>当于返回</a:t>
            </a:r>
            <a:endParaRPr sz="1550">
              <a:latin typeface="PMingLiU"/>
              <a:cs typeface="PMingLiU"/>
            </a:endParaRPr>
          </a:p>
          <a:p>
            <a:pPr marL="12700" marR="7349490">
              <a:lnSpc>
                <a:spcPts val="1900"/>
              </a:lnSpc>
              <a:spcBef>
                <a:spcPts val="55"/>
              </a:spcBef>
            </a:pPr>
            <a:r>
              <a:rPr dirty="0" sz="1550" spc="100">
                <a:latin typeface="PMingLiU"/>
                <a:cs typeface="PMingLiU"/>
              </a:rPr>
              <a:t>N</a:t>
            </a:r>
            <a:r>
              <a:rPr dirty="0" sz="1550" spc="170">
                <a:latin typeface="PMingLiU"/>
                <a:cs typeface="PMingLiU"/>
              </a:rPr>
              <a:t>o</a:t>
            </a:r>
            <a:r>
              <a:rPr dirty="0" sz="1550" spc="155">
                <a:latin typeface="PMingLiU"/>
                <a:cs typeface="PMingLiU"/>
              </a:rPr>
              <a:t>n</a:t>
            </a:r>
            <a:r>
              <a:rPr dirty="0" sz="1550" spc="160">
                <a:latin typeface="PMingLiU"/>
                <a:cs typeface="PMingLiU"/>
              </a:rPr>
              <a:t>e</a:t>
            </a:r>
            <a:r>
              <a:rPr dirty="0" sz="1550" spc="20">
                <a:latin typeface="PMingLiU"/>
                <a:cs typeface="PMingLiU"/>
              </a:rPr>
              <a:t>。 </a:t>
            </a:r>
            <a:r>
              <a:rPr dirty="0" sz="1550" spc="30">
                <a:latin typeface="PMingLiU"/>
                <a:cs typeface="PMingLiU"/>
              </a:rPr>
              <a:t>语法：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40636" y="4777740"/>
            <a:ext cx="3119627" cy="13959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6600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函数②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8047990" cy="122872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函数调用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PMingLiU"/>
                <a:cs typeface="PMingLiU"/>
              </a:rPr>
              <a:t>定义一个函数</a:t>
            </a:r>
            <a:r>
              <a:rPr dirty="0" sz="1550" spc="10">
                <a:latin typeface="PMingLiU"/>
                <a:cs typeface="PMingLiU"/>
              </a:rPr>
              <a:t>只</a:t>
            </a:r>
            <a:r>
              <a:rPr dirty="0" sz="1550" spc="30">
                <a:latin typeface="PMingLiU"/>
                <a:cs typeface="PMingLiU"/>
              </a:rPr>
              <a:t>给了</a:t>
            </a:r>
            <a:r>
              <a:rPr dirty="0" sz="1550" spc="10">
                <a:latin typeface="PMingLiU"/>
                <a:cs typeface="PMingLiU"/>
              </a:rPr>
              <a:t>函</a:t>
            </a:r>
            <a:r>
              <a:rPr dirty="0" sz="1550" spc="30">
                <a:latin typeface="PMingLiU"/>
                <a:cs typeface="PMingLiU"/>
              </a:rPr>
              <a:t>数一个</a:t>
            </a:r>
            <a:r>
              <a:rPr dirty="0" sz="1550" spc="10">
                <a:latin typeface="PMingLiU"/>
                <a:cs typeface="PMingLiU"/>
              </a:rPr>
              <a:t>名</a:t>
            </a:r>
            <a:r>
              <a:rPr dirty="0" sz="1550" spc="30">
                <a:latin typeface="PMingLiU"/>
                <a:cs typeface="PMingLiU"/>
              </a:rPr>
              <a:t>称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指</a:t>
            </a:r>
            <a:r>
              <a:rPr dirty="0" sz="1550" spc="10">
                <a:latin typeface="PMingLiU"/>
                <a:cs typeface="PMingLiU"/>
              </a:rPr>
              <a:t>定</a:t>
            </a:r>
            <a:r>
              <a:rPr dirty="0" sz="1550" spc="30">
                <a:latin typeface="PMingLiU"/>
                <a:cs typeface="PMingLiU"/>
              </a:rPr>
              <a:t>了函数</a:t>
            </a:r>
            <a:r>
              <a:rPr dirty="0" sz="1550" spc="10">
                <a:latin typeface="PMingLiU"/>
                <a:cs typeface="PMingLiU"/>
              </a:rPr>
              <a:t>里</a:t>
            </a:r>
            <a:r>
              <a:rPr dirty="0" sz="1550" spc="30">
                <a:latin typeface="PMingLiU"/>
                <a:cs typeface="PMingLiU"/>
              </a:rPr>
              <a:t>包</a:t>
            </a:r>
            <a:r>
              <a:rPr dirty="0" sz="1550" spc="10">
                <a:latin typeface="PMingLiU"/>
                <a:cs typeface="PMingLiU"/>
              </a:rPr>
              <a:t>含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参</a:t>
            </a:r>
            <a:r>
              <a:rPr dirty="0" sz="1550" spc="30">
                <a:latin typeface="PMingLiU"/>
                <a:cs typeface="PMingLiU"/>
              </a:rPr>
              <a:t>数，和</a:t>
            </a:r>
            <a:r>
              <a:rPr dirty="0" sz="1550" spc="10">
                <a:latin typeface="PMingLiU"/>
                <a:cs typeface="PMingLiU"/>
              </a:rPr>
              <a:t>代</a:t>
            </a:r>
            <a:r>
              <a:rPr dirty="0" sz="1550" spc="30">
                <a:latin typeface="PMingLiU"/>
                <a:cs typeface="PMingLiU"/>
              </a:rPr>
              <a:t>码</a:t>
            </a:r>
            <a:r>
              <a:rPr dirty="0" sz="1550" spc="10">
                <a:latin typeface="PMingLiU"/>
                <a:cs typeface="PMingLiU"/>
              </a:rPr>
              <a:t>块</a:t>
            </a:r>
            <a:r>
              <a:rPr dirty="0" sz="1550" spc="30">
                <a:latin typeface="PMingLiU"/>
                <a:cs typeface="PMingLiU"/>
              </a:rPr>
              <a:t>结</a:t>
            </a:r>
            <a:r>
              <a:rPr dirty="0" sz="1550" spc="10">
                <a:latin typeface="PMingLiU"/>
                <a:cs typeface="PMingLiU"/>
              </a:rPr>
              <a:t>构</a:t>
            </a:r>
            <a:r>
              <a:rPr dirty="0" sz="1550" spc="30">
                <a:latin typeface="PMingLiU"/>
                <a:cs typeface="PMingLiU"/>
              </a:rPr>
              <a:t>。</a:t>
            </a:r>
            <a:endParaRPr sz="1550">
              <a:latin typeface="PMingLiU"/>
              <a:cs typeface="PMingLiU"/>
            </a:endParaRPr>
          </a:p>
          <a:p>
            <a:pPr marL="12700" marR="5080">
              <a:lnSpc>
                <a:spcPct val="101899"/>
              </a:lnSpc>
              <a:spcBef>
                <a:spcPts val="5"/>
              </a:spcBef>
            </a:pPr>
            <a:r>
              <a:rPr dirty="0" sz="1550" spc="30">
                <a:latin typeface="PMingLiU"/>
                <a:cs typeface="PMingLiU"/>
              </a:rPr>
              <a:t>这个函数的基</a:t>
            </a:r>
            <a:r>
              <a:rPr dirty="0" sz="1550" spc="10">
                <a:latin typeface="PMingLiU"/>
                <a:cs typeface="PMingLiU"/>
              </a:rPr>
              <a:t>本</a:t>
            </a:r>
            <a:r>
              <a:rPr dirty="0" sz="1550" spc="30">
                <a:latin typeface="PMingLiU"/>
                <a:cs typeface="PMingLiU"/>
              </a:rPr>
              <a:t>结构</a:t>
            </a:r>
            <a:r>
              <a:rPr dirty="0" sz="1550" spc="10">
                <a:latin typeface="PMingLiU"/>
                <a:cs typeface="PMingLiU"/>
              </a:rPr>
              <a:t>完</a:t>
            </a:r>
            <a:r>
              <a:rPr dirty="0" sz="1550" spc="30">
                <a:latin typeface="PMingLiU"/>
                <a:cs typeface="PMingLiU"/>
              </a:rPr>
              <a:t>成以后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你</a:t>
            </a:r>
            <a:r>
              <a:rPr dirty="0" sz="1550" spc="10">
                <a:latin typeface="PMingLiU"/>
                <a:cs typeface="PMingLiU"/>
              </a:rPr>
              <a:t>可</a:t>
            </a:r>
            <a:r>
              <a:rPr dirty="0" sz="1550" spc="30">
                <a:latin typeface="PMingLiU"/>
                <a:cs typeface="PMingLiU"/>
              </a:rPr>
              <a:t>以</a:t>
            </a:r>
            <a:r>
              <a:rPr dirty="0" sz="1550" spc="10">
                <a:latin typeface="PMingLiU"/>
                <a:cs typeface="PMingLiU"/>
              </a:rPr>
              <a:t>通</a:t>
            </a:r>
            <a:r>
              <a:rPr dirty="0" sz="1550" spc="30">
                <a:latin typeface="PMingLiU"/>
                <a:cs typeface="PMingLiU"/>
              </a:rPr>
              <a:t>过另一</a:t>
            </a:r>
            <a:r>
              <a:rPr dirty="0" sz="1550" spc="10">
                <a:latin typeface="PMingLiU"/>
                <a:cs typeface="PMingLiU"/>
              </a:rPr>
              <a:t>个</a:t>
            </a:r>
            <a:r>
              <a:rPr dirty="0" sz="1550" spc="30">
                <a:latin typeface="PMingLiU"/>
                <a:cs typeface="PMingLiU"/>
              </a:rPr>
              <a:t>函</a:t>
            </a:r>
            <a:r>
              <a:rPr dirty="0" sz="1550" spc="10">
                <a:latin typeface="PMingLiU"/>
                <a:cs typeface="PMingLiU"/>
              </a:rPr>
              <a:t>数</a:t>
            </a:r>
            <a:r>
              <a:rPr dirty="0" sz="1550" spc="30">
                <a:latin typeface="PMingLiU"/>
                <a:cs typeface="PMingLiU"/>
              </a:rPr>
              <a:t>调</a:t>
            </a:r>
            <a:r>
              <a:rPr dirty="0" sz="1550" spc="10">
                <a:latin typeface="PMingLiU"/>
                <a:cs typeface="PMingLiU"/>
              </a:rPr>
              <a:t>用</a:t>
            </a:r>
            <a:r>
              <a:rPr dirty="0" sz="1550" spc="30">
                <a:latin typeface="PMingLiU"/>
                <a:cs typeface="PMingLiU"/>
              </a:rPr>
              <a:t>执行，</a:t>
            </a:r>
            <a:r>
              <a:rPr dirty="0" sz="1550" spc="10">
                <a:latin typeface="PMingLiU"/>
                <a:cs typeface="PMingLiU"/>
              </a:rPr>
              <a:t>也</a:t>
            </a:r>
            <a:r>
              <a:rPr dirty="0" sz="1550" spc="30">
                <a:latin typeface="PMingLiU"/>
                <a:cs typeface="PMingLiU"/>
              </a:rPr>
              <a:t>可</a:t>
            </a:r>
            <a:r>
              <a:rPr dirty="0" sz="1550" spc="10">
                <a:latin typeface="PMingLiU"/>
                <a:cs typeface="PMingLiU"/>
              </a:rPr>
              <a:t>以</a:t>
            </a:r>
            <a:r>
              <a:rPr dirty="0" sz="1550" spc="30">
                <a:latin typeface="PMingLiU"/>
                <a:cs typeface="PMingLiU"/>
              </a:rPr>
              <a:t>直</a:t>
            </a:r>
            <a:r>
              <a:rPr dirty="0" sz="1550" spc="10">
                <a:latin typeface="PMingLiU"/>
                <a:cs typeface="PMingLiU"/>
              </a:rPr>
              <a:t>接</a:t>
            </a:r>
            <a:r>
              <a:rPr dirty="0" sz="1550" spc="30">
                <a:latin typeface="PMingLiU"/>
                <a:cs typeface="PMingLiU"/>
              </a:rPr>
              <a:t>从</a:t>
            </a:r>
            <a:r>
              <a:rPr dirty="0" sz="1550" spc="100">
                <a:latin typeface="PMingLiU"/>
                <a:cs typeface="PMingLiU"/>
              </a:rPr>
              <a:t>Python</a:t>
            </a:r>
            <a:r>
              <a:rPr dirty="0" sz="1550" spc="10">
                <a:latin typeface="PMingLiU"/>
                <a:cs typeface="PMingLiU"/>
              </a:rPr>
              <a:t>提</a:t>
            </a:r>
            <a:r>
              <a:rPr dirty="0" sz="1550" spc="30">
                <a:latin typeface="PMingLiU"/>
                <a:cs typeface="PMingLiU"/>
              </a:rPr>
              <a:t>示 符执行。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PMingLiU"/>
                <a:cs typeface="PMingLiU"/>
              </a:rPr>
              <a:t>如下实例调用</a:t>
            </a:r>
            <a:r>
              <a:rPr dirty="0" sz="1550" spc="10">
                <a:latin typeface="PMingLiU"/>
                <a:cs typeface="PMingLiU"/>
              </a:rPr>
              <a:t>了</a:t>
            </a:r>
            <a:r>
              <a:rPr dirty="0" sz="1550" spc="75">
                <a:latin typeface="PMingLiU"/>
                <a:cs typeface="PMingLiU"/>
              </a:rPr>
              <a:t>printme()</a:t>
            </a:r>
            <a:r>
              <a:rPr dirty="0" sz="1550" spc="-30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函数：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02892" y="3380232"/>
            <a:ext cx="3430814" cy="20253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6600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函数③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2236470" cy="5060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2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函数的参数传递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105">
                <a:latin typeface="PMingLiU"/>
                <a:cs typeface="PMingLiU"/>
              </a:rPr>
              <a:t>Python</a:t>
            </a:r>
            <a:r>
              <a:rPr dirty="0" sz="1550" spc="30">
                <a:latin typeface="PMingLiU"/>
                <a:cs typeface="PMingLiU"/>
              </a:rPr>
              <a:t>函</a:t>
            </a:r>
            <a:r>
              <a:rPr dirty="0" sz="1550" spc="10">
                <a:latin typeface="PMingLiU"/>
                <a:cs typeface="PMingLiU"/>
              </a:rPr>
              <a:t>数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参</a:t>
            </a:r>
            <a:r>
              <a:rPr dirty="0" sz="1550" spc="30">
                <a:latin typeface="PMingLiU"/>
                <a:cs typeface="PMingLiU"/>
              </a:rPr>
              <a:t>数</a:t>
            </a:r>
            <a:r>
              <a:rPr dirty="0" sz="1550" spc="10">
                <a:latin typeface="PMingLiU"/>
                <a:cs typeface="PMingLiU"/>
              </a:rPr>
              <a:t>传</a:t>
            </a:r>
            <a:r>
              <a:rPr dirty="0" sz="1550" spc="30">
                <a:latin typeface="PMingLiU"/>
                <a:cs typeface="PMingLiU"/>
              </a:rPr>
              <a:t>递：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42872" y="2769107"/>
            <a:ext cx="2277209" cy="1056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68957" y="3910068"/>
            <a:ext cx="6044565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PMingLiU"/>
                <a:cs typeface="PMingLiU"/>
              </a:rPr>
              <a:t>如果一个函数</a:t>
            </a:r>
            <a:r>
              <a:rPr dirty="0" sz="1550" spc="10">
                <a:latin typeface="PMingLiU"/>
                <a:cs typeface="PMingLiU"/>
              </a:rPr>
              <a:t>包</a:t>
            </a:r>
            <a:r>
              <a:rPr dirty="0" sz="1550" spc="30">
                <a:latin typeface="PMingLiU"/>
                <a:cs typeface="PMingLiU"/>
              </a:rPr>
              <a:t>含多</a:t>
            </a:r>
            <a:r>
              <a:rPr dirty="0" sz="1550" spc="10">
                <a:latin typeface="PMingLiU"/>
                <a:cs typeface="PMingLiU"/>
              </a:rPr>
              <a:t>个</a:t>
            </a:r>
            <a:r>
              <a:rPr dirty="0" sz="1550" spc="30">
                <a:latin typeface="PMingLiU"/>
                <a:cs typeface="PMingLiU"/>
              </a:rPr>
              <a:t>参数，</a:t>
            </a:r>
            <a:r>
              <a:rPr dirty="0" sz="1550" spc="10">
                <a:latin typeface="PMingLiU"/>
                <a:cs typeface="PMingLiU"/>
              </a:rPr>
              <a:t>可</a:t>
            </a:r>
            <a:r>
              <a:rPr dirty="0" sz="1550" spc="30">
                <a:latin typeface="PMingLiU"/>
                <a:cs typeface="PMingLiU"/>
              </a:rPr>
              <a:t>以</a:t>
            </a:r>
            <a:r>
              <a:rPr dirty="0" sz="1550" spc="10">
                <a:latin typeface="PMingLiU"/>
                <a:cs typeface="PMingLiU"/>
              </a:rPr>
              <a:t>使</a:t>
            </a:r>
            <a:r>
              <a:rPr dirty="0" sz="1550" spc="30">
                <a:latin typeface="PMingLiU"/>
                <a:cs typeface="PMingLiU"/>
              </a:rPr>
              <a:t>用</a:t>
            </a:r>
            <a:r>
              <a:rPr dirty="0" sz="1550" spc="10">
                <a:latin typeface="PMingLiU"/>
                <a:cs typeface="PMingLiU"/>
              </a:rPr>
              <a:t>关</a:t>
            </a:r>
            <a:r>
              <a:rPr dirty="0" sz="1550" spc="30">
                <a:latin typeface="PMingLiU"/>
                <a:cs typeface="PMingLiU"/>
              </a:rPr>
              <a:t>键字参</a:t>
            </a:r>
            <a:r>
              <a:rPr dirty="0" sz="1550" spc="10">
                <a:latin typeface="PMingLiU"/>
                <a:cs typeface="PMingLiU"/>
              </a:rPr>
              <a:t>数</a:t>
            </a:r>
            <a:r>
              <a:rPr dirty="0" sz="1550" spc="30">
                <a:latin typeface="PMingLiU"/>
                <a:cs typeface="PMingLiU"/>
              </a:rPr>
              <a:t>传</a:t>
            </a:r>
            <a:r>
              <a:rPr dirty="0" sz="1550" spc="10">
                <a:latin typeface="PMingLiU"/>
                <a:cs typeface="PMingLiU"/>
              </a:rPr>
              <a:t>递</a:t>
            </a:r>
            <a:r>
              <a:rPr dirty="0" sz="1550" spc="30">
                <a:latin typeface="PMingLiU"/>
                <a:cs typeface="PMingLiU"/>
              </a:rPr>
              <a:t>方</a:t>
            </a:r>
            <a:r>
              <a:rPr dirty="0" sz="1550" spc="10">
                <a:latin typeface="PMingLiU"/>
                <a:cs typeface="PMingLiU"/>
              </a:rPr>
              <a:t>式</a:t>
            </a:r>
            <a:r>
              <a:rPr dirty="0" sz="1550" spc="30">
                <a:latin typeface="PMingLiU"/>
                <a:cs typeface="PMingLiU"/>
              </a:rPr>
              <a:t>，如下图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642872" y="4353674"/>
            <a:ext cx="2824790" cy="18154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6600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函数④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5642610" cy="7473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55">
                <a:latin typeface="PMingLiU"/>
                <a:cs typeface="PMingLiU"/>
              </a:rPr>
              <a:t>Python</a:t>
            </a:r>
            <a:r>
              <a:rPr dirty="0" sz="1550" spc="30">
                <a:latin typeface="PMingLiU"/>
                <a:cs typeface="PMingLiU"/>
              </a:rPr>
              <a:t>函数</a:t>
            </a:r>
            <a:r>
              <a:rPr dirty="0" sz="1550" spc="-1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使用默认参数</a:t>
            </a:r>
            <a:endParaRPr sz="1550">
              <a:latin typeface="PMingLiU"/>
              <a:cs typeface="PMingLiU"/>
            </a:endParaRPr>
          </a:p>
          <a:p>
            <a:pPr marL="12700" marR="5080">
              <a:lnSpc>
                <a:spcPts val="1900"/>
              </a:lnSpc>
              <a:spcBef>
                <a:spcPts val="55"/>
              </a:spcBef>
            </a:pPr>
            <a:r>
              <a:rPr dirty="0" sz="1550" spc="30">
                <a:latin typeface="PMingLiU"/>
                <a:cs typeface="PMingLiU"/>
              </a:rPr>
              <a:t>调用函数时，</a:t>
            </a:r>
            <a:r>
              <a:rPr dirty="0" sz="1550" spc="10">
                <a:latin typeface="PMingLiU"/>
                <a:cs typeface="PMingLiU"/>
              </a:rPr>
              <a:t>默</a:t>
            </a:r>
            <a:r>
              <a:rPr dirty="0" sz="1550" spc="30">
                <a:latin typeface="PMingLiU"/>
                <a:cs typeface="PMingLiU"/>
              </a:rPr>
              <a:t>认参</a:t>
            </a:r>
            <a:r>
              <a:rPr dirty="0" sz="1550" spc="10">
                <a:latin typeface="PMingLiU"/>
                <a:cs typeface="PMingLiU"/>
              </a:rPr>
              <a:t>数</a:t>
            </a:r>
            <a:r>
              <a:rPr dirty="0" sz="1550" spc="30">
                <a:latin typeface="PMingLiU"/>
                <a:cs typeface="PMingLiU"/>
              </a:rPr>
              <a:t>的值如</a:t>
            </a:r>
            <a:r>
              <a:rPr dirty="0" sz="1550" spc="10">
                <a:latin typeface="PMingLiU"/>
                <a:cs typeface="PMingLiU"/>
              </a:rPr>
              <a:t>果</a:t>
            </a:r>
            <a:r>
              <a:rPr dirty="0" sz="1550" spc="30">
                <a:latin typeface="PMingLiU"/>
                <a:cs typeface="PMingLiU"/>
              </a:rPr>
              <a:t>没</a:t>
            </a:r>
            <a:r>
              <a:rPr dirty="0" sz="1550" spc="10">
                <a:latin typeface="PMingLiU"/>
                <a:cs typeface="PMingLiU"/>
              </a:rPr>
              <a:t>有</a:t>
            </a:r>
            <a:r>
              <a:rPr dirty="0" sz="1550" spc="30">
                <a:latin typeface="PMingLiU"/>
                <a:cs typeface="PMingLiU"/>
              </a:rPr>
              <a:t>传</a:t>
            </a:r>
            <a:r>
              <a:rPr dirty="0" sz="1550" spc="10">
                <a:latin typeface="PMingLiU"/>
                <a:cs typeface="PMingLiU"/>
              </a:rPr>
              <a:t>入</a:t>
            </a:r>
            <a:r>
              <a:rPr dirty="0" sz="1550" spc="30">
                <a:latin typeface="PMingLiU"/>
                <a:cs typeface="PMingLiU"/>
              </a:rPr>
              <a:t>，则被</a:t>
            </a:r>
            <a:r>
              <a:rPr dirty="0" sz="1550" spc="10">
                <a:latin typeface="PMingLiU"/>
                <a:cs typeface="PMingLiU"/>
              </a:rPr>
              <a:t>认</a:t>
            </a:r>
            <a:r>
              <a:rPr dirty="0" sz="1550" spc="30">
                <a:latin typeface="PMingLiU"/>
                <a:cs typeface="PMingLiU"/>
              </a:rPr>
              <a:t>为</a:t>
            </a:r>
            <a:r>
              <a:rPr dirty="0" sz="1550" spc="10">
                <a:latin typeface="PMingLiU"/>
                <a:cs typeface="PMingLiU"/>
              </a:rPr>
              <a:t>是</a:t>
            </a:r>
            <a:r>
              <a:rPr dirty="0" sz="1550" spc="30">
                <a:latin typeface="PMingLiU"/>
                <a:cs typeface="PMingLiU"/>
              </a:rPr>
              <a:t>默</a:t>
            </a:r>
            <a:r>
              <a:rPr dirty="0" sz="1550" spc="10">
                <a:latin typeface="PMingLiU"/>
                <a:cs typeface="PMingLiU"/>
              </a:rPr>
              <a:t>认</a:t>
            </a:r>
            <a:r>
              <a:rPr dirty="0" sz="1550" spc="30">
                <a:latin typeface="PMingLiU"/>
                <a:cs typeface="PMingLiU"/>
              </a:rPr>
              <a:t>值。 下例会打印默</a:t>
            </a:r>
            <a:r>
              <a:rPr dirty="0" sz="1550" spc="10">
                <a:latin typeface="PMingLiU"/>
                <a:cs typeface="PMingLiU"/>
              </a:rPr>
              <a:t>认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30">
                <a:latin typeface="PMingLiU"/>
                <a:cs typeface="PMingLiU"/>
              </a:rPr>
              <a:t>age，</a:t>
            </a:r>
            <a:r>
              <a:rPr dirty="0" sz="1550" spc="10">
                <a:latin typeface="PMingLiU"/>
                <a:cs typeface="PMingLiU"/>
              </a:rPr>
              <a:t>如</a:t>
            </a:r>
            <a:r>
              <a:rPr dirty="0" sz="1550" spc="30">
                <a:latin typeface="PMingLiU"/>
                <a:cs typeface="PMingLiU"/>
              </a:rPr>
              <a:t>果</a:t>
            </a:r>
            <a:r>
              <a:rPr dirty="0" sz="1550" spc="155">
                <a:latin typeface="PMingLiU"/>
                <a:cs typeface="PMingLiU"/>
              </a:rPr>
              <a:t>age</a:t>
            </a:r>
            <a:r>
              <a:rPr dirty="0" sz="1550" spc="10">
                <a:latin typeface="PMingLiU"/>
                <a:cs typeface="PMingLiU"/>
              </a:rPr>
              <a:t>没</a:t>
            </a:r>
            <a:r>
              <a:rPr dirty="0" sz="1550" spc="30">
                <a:latin typeface="PMingLiU"/>
                <a:cs typeface="PMingLiU"/>
              </a:rPr>
              <a:t>有被传</a:t>
            </a:r>
            <a:r>
              <a:rPr dirty="0" sz="1550" spc="10">
                <a:latin typeface="PMingLiU"/>
                <a:cs typeface="PMingLiU"/>
              </a:rPr>
              <a:t>入</a:t>
            </a:r>
            <a:r>
              <a:rPr dirty="0" sz="1550" spc="30">
                <a:latin typeface="PMingLiU"/>
                <a:cs typeface="PMingLiU"/>
              </a:rPr>
              <a:t>：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84604" y="2894076"/>
            <a:ext cx="3060936" cy="20586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68957" y="4982995"/>
            <a:ext cx="1834514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PMingLiU"/>
                <a:cs typeface="PMingLiU"/>
              </a:rPr>
              <a:t>以上实例输出</a:t>
            </a:r>
            <a:r>
              <a:rPr dirty="0" sz="1550" spc="10">
                <a:latin typeface="PMingLiU"/>
                <a:cs typeface="PMingLiU"/>
              </a:rPr>
              <a:t>结</a:t>
            </a:r>
            <a:r>
              <a:rPr dirty="0" sz="1550" spc="30">
                <a:latin typeface="PMingLiU"/>
                <a:cs typeface="PMingLiU"/>
              </a:rPr>
              <a:t>果：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84604" y="5292852"/>
            <a:ext cx="1402079" cy="10622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0515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145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条件判断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8138795" cy="24314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60">
                <a:latin typeface="PMingLiU"/>
                <a:cs typeface="PMingLiU"/>
              </a:rPr>
              <a:t>Python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条件判断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30">
                <a:latin typeface="PMingLiU"/>
                <a:cs typeface="PMingLiU"/>
              </a:rPr>
              <a:t>计算机之所以</a:t>
            </a:r>
            <a:r>
              <a:rPr dirty="0" sz="1550" spc="10">
                <a:latin typeface="PMingLiU"/>
                <a:cs typeface="PMingLiU"/>
              </a:rPr>
              <a:t>能</a:t>
            </a:r>
            <a:r>
              <a:rPr dirty="0" sz="1550" spc="30">
                <a:latin typeface="PMingLiU"/>
                <a:cs typeface="PMingLiU"/>
              </a:rPr>
              <a:t>做很</a:t>
            </a:r>
            <a:r>
              <a:rPr dirty="0" sz="1550" spc="10">
                <a:latin typeface="PMingLiU"/>
                <a:cs typeface="PMingLiU"/>
              </a:rPr>
              <a:t>多</a:t>
            </a:r>
            <a:r>
              <a:rPr dirty="0" sz="1550" spc="30">
                <a:latin typeface="PMingLiU"/>
                <a:cs typeface="PMingLiU"/>
              </a:rPr>
              <a:t>自动化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任</a:t>
            </a:r>
            <a:r>
              <a:rPr dirty="0" sz="1550" spc="10">
                <a:latin typeface="PMingLiU"/>
                <a:cs typeface="PMingLiU"/>
              </a:rPr>
              <a:t>务</a:t>
            </a:r>
            <a:r>
              <a:rPr dirty="0" sz="1550" spc="30">
                <a:latin typeface="PMingLiU"/>
                <a:cs typeface="PMingLiU"/>
              </a:rPr>
              <a:t>，</a:t>
            </a:r>
            <a:r>
              <a:rPr dirty="0" sz="1550" spc="10">
                <a:latin typeface="PMingLiU"/>
                <a:cs typeface="PMingLiU"/>
              </a:rPr>
              <a:t>因</a:t>
            </a:r>
            <a:r>
              <a:rPr dirty="0" sz="1550" spc="30">
                <a:latin typeface="PMingLiU"/>
                <a:cs typeface="PMingLiU"/>
              </a:rPr>
              <a:t>为它可</a:t>
            </a:r>
            <a:r>
              <a:rPr dirty="0" sz="1550" spc="10">
                <a:latin typeface="PMingLiU"/>
                <a:cs typeface="PMingLiU"/>
              </a:rPr>
              <a:t>以</a:t>
            </a:r>
            <a:r>
              <a:rPr dirty="0" sz="1550" spc="30">
                <a:latin typeface="PMingLiU"/>
                <a:cs typeface="PMingLiU"/>
              </a:rPr>
              <a:t>自</a:t>
            </a:r>
            <a:r>
              <a:rPr dirty="0" sz="1550" spc="10">
                <a:latin typeface="PMingLiU"/>
                <a:cs typeface="PMingLiU"/>
              </a:rPr>
              <a:t>己</a:t>
            </a:r>
            <a:r>
              <a:rPr dirty="0" sz="1550" spc="30">
                <a:latin typeface="PMingLiU"/>
                <a:cs typeface="PMingLiU"/>
              </a:rPr>
              <a:t>做</a:t>
            </a:r>
            <a:r>
              <a:rPr dirty="0" sz="1550" spc="10">
                <a:latin typeface="PMingLiU"/>
                <a:cs typeface="PMingLiU"/>
              </a:rPr>
              <a:t>条</a:t>
            </a:r>
            <a:r>
              <a:rPr dirty="0" sz="1550" spc="30">
                <a:latin typeface="PMingLiU"/>
                <a:cs typeface="PMingLiU"/>
              </a:rPr>
              <a:t>件判断。</a:t>
            </a:r>
            <a:endParaRPr sz="1550">
              <a:latin typeface="PMingLiU"/>
              <a:cs typeface="PMingLiU"/>
            </a:endParaRPr>
          </a:p>
          <a:p>
            <a:pPr marL="12700" marR="793115">
              <a:lnSpc>
                <a:spcPts val="1900"/>
              </a:lnSpc>
              <a:spcBef>
                <a:spcPts val="65"/>
              </a:spcBef>
            </a:pPr>
            <a:r>
              <a:rPr dirty="0" sz="1550" spc="30">
                <a:latin typeface="PMingLiU"/>
                <a:cs typeface="PMingLiU"/>
              </a:rPr>
              <a:t>比如，输入用</a:t>
            </a:r>
            <a:r>
              <a:rPr dirty="0" sz="1550" spc="10">
                <a:latin typeface="PMingLiU"/>
                <a:cs typeface="PMingLiU"/>
              </a:rPr>
              <a:t>户</a:t>
            </a:r>
            <a:r>
              <a:rPr dirty="0" sz="1550" spc="30">
                <a:latin typeface="PMingLiU"/>
                <a:cs typeface="PMingLiU"/>
              </a:rPr>
              <a:t>年龄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根据年</a:t>
            </a:r>
            <a:r>
              <a:rPr dirty="0" sz="1550" spc="10">
                <a:latin typeface="PMingLiU"/>
                <a:cs typeface="PMingLiU"/>
              </a:rPr>
              <a:t>龄</a:t>
            </a:r>
            <a:r>
              <a:rPr dirty="0" sz="1550" spc="30">
                <a:latin typeface="PMingLiU"/>
                <a:cs typeface="PMingLiU"/>
              </a:rPr>
              <a:t>打</a:t>
            </a:r>
            <a:r>
              <a:rPr dirty="0" sz="1550" spc="10">
                <a:latin typeface="PMingLiU"/>
                <a:cs typeface="PMingLiU"/>
              </a:rPr>
              <a:t>印</a:t>
            </a:r>
            <a:r>
              <a:rPr dirty="0" sz="1550" spc="30">
                <a:latin typeface="PMingLiU"/>
                <a:cs typeface="PMingLiU"/>
              </a:rPr>
              <a:t>不</a:t>
            </a:r>
            <a:r>
              <a:rPr dirty="0" sz="1550" spc="10">
                <a:latin typeface="PMingLiU"/>
                <a:cs typeface="PMingLiU"/>
              </a:rPr>
              <a:t>同</a:t>
            </a:r>
            <a:r>
              <a:rPr dirty="0" sz="1550" spc="30">
                <a:latin typeface="PMingLiU"/>
                <a:cs typeface="PMingLiU"/>
              </a:rPr>
              <a:t>的内容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在</a:t>
            </a:r>
            <a:r>
              <a:rPr dirty="0" sz="1550" spc="95">
                <a:latin typeface="PMingLiU"/>
                <a:cs typeface="PMingLiU"/>
              </a:rPr>
              <a:t>Python</a:t>
            </a:r>
            <a:r>
              <a:rPr dirty="0" sz="1550" spc="10">
                <a:latin typeface="PMingLiU"/>
                <a:cs typeface="PMingLiU"/>
              </a:rPr>
              <a:t>程</a:t>
            </a:r>
            <a:r>
              <a:rPr dirty="0" sz="1550" spc="30">
                <a:latin typeface="PMingLiU"/>
                <a:cs typeface="PMingLiU"/>
              </a:rPr>
              <a:t>序中，</a:t>
            </a:r>
            <a:r>
              <a:rPr dirty="0" sz="1550" spc="10">
                <a:latin typeface="PMingLiU"/>
                <a:cs typeface="PMingLiU"/>
              </a:rPr>
              <a:t>用</a:t>
            </a:r>
            <a:r>
              <a:rPr dirty="0" sz="1550" spc="-45">
                <a:latin typeface="PMingLiU"/>
                <a:cs typeface="PMingLiU"/>
              </a:rPr>
              <a:t>if</a:t>
            </a:r>
            <a:r>
              <a:rPr dirty="0" sz="1550" spc="30">
                <a:latin typeface="PMingLiU"/>
                <a:cs typeface="PMingLiU"/>
              </a:rPr>
              <a:t>语句</a:t>
            </a:r>
            <a:r>
              <a:rPr dirty="0" sz="1550" spc="10">
                <a:latin typeface="PMingLiU"/>
                <a:cs typeface="PMingLiU"/>
              </a:rPr>
              <a:t>实</a:t>
            </a:r>
            <a:r>
              <a:rPr dirty="0" sz="1550" spc="30">
                <a:latin typeface="PMingLiU"/>
                <a:cs typeface="PMingLiU"/>
              </a:rPr>
              <a:t>现：  </a:t>
            </a:r>
            <a:r>
              <a:rPr dirty="0" sz="1550" spc="165">
                <a:latin typeface="PMingLiU"/>
                <a:cs typeface="PMingLiU"/>
              </a:rPr>
              <a:t>age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135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20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ts val="1820"/>
              </a:lnSpc>
            </a:pPr>
            <a:r>
              <a:rPr dirty="0" sz="1550" spc="-35">
                <a:latin typeface="PMingLiU"/>
                <a:cs typeface="PMingLiU"/>
              </a:rPr>
              <a:t>if </a:t>
            </a:r>
            <a:r>
              <a:rPr dirty="0" sz="1550" spc="165">
                <a:latin typeface="PMingLiU"/>
                <a:cs typeface="PMingLiU"/>
              </a:rPr>
              <a:t>age </a:t>
            </a:r>
            <a:r>
              <a:rPr dirty="0" sz="1550" spc="225">
                <a:latin typeface="PMingLiU"/>
                <a:cs typeface="PMingLiU"/>
              </a:rPr>
              <a:t>&gt;=</a:t>
            </a:r>
            <a:r>
              <a:rPr dirty="0" sz="1550" spc="-100">
                <a:latin typeface="PMingLiU"/>
                <a:cs typeface="PMingLiU"/>
              </a:rPr>
              <a:t> </a:t>
            </a:r>
            <a:r>
              <a:rPr dirty="0" sz="1550" spc="55">
                <a:latin typeface="PMingLiU"/>
                <a:cs typeface="PMingLiU"/>
              </a:rPr>
              <a:t>18:</a:t>
            </a:r>
            <a:endParaRPr sz="1550">
              <a:latin typeface="PMingLiU"/>
              <a:cs typeface="PMingLiU"/>
            </a:endParaRPr>
          </a:p>
          <a:p>
            <a:pPr marL="228600" marR="5934075">
              <a:lnSpc>
                <a:spcPts val="1900"/>
              </a:lnSpc>
              <a:spcBef>
                <a:spcPts val="55"/>
              </a:spcBef>
            </a:pPr>
            <a:r>
              <a:rPr dirty="0" sz="1550" spc="75">
                <a:latin typeface="PMingLiU"/>
                <a:cs typeface="PMingLiU"/>
              </a:rPr>
              <a:t>print('your </a:t>
            </a:r>
            <a:r>
              <a:rPr dirty="0" sz="1550" spc="165">
                <a:latin typeface="PMingLiU"/>
                <a:cs typeface="PMingLiU"/>
              </a:rPr>
              <a:t>age </a:t>
            </a:r>
            <a:r>
              <a:rPr dirty="0" sz="1550" spc="25">
                <a:latin typeface="PMingLiU"/>
                <a:cs typeface="PMingLiU"/>
              </a:rPr>
              <a:t>is',</a:t>
            </a:r>
            <a:r>
              <a:rPr dirty="0" sz="1550" spc="-270">
                <a:latin typeface="PMingLiU"/>
                <a:cs typeface="PMingLiU"/>
              </a:rPr>
              <a:t> </a:t>
            </a:r>
            <a:r>
              <a:rPr dirty="0" sz="1550" spc="114">
                <a:latin typeface="PMingLiU"/>
                <a:cs typeface="PMingLiU"/>
              </a:rPr>
              <a:t>age)  </a:t>
            </a:r>
            <a:r>
              <a:rPr dirty="0" sz="1550" spc="75">
                <a:latin typeface="PMingLiU"/>
                <a:cs typeface="PMingLiU"/>
              </a:rPr>
              <a:t>print('adult')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ts val="1820"/>
              </a:lnSpc>
            </a:pPr>
            <a:r>
              <a:rPr dirty="0" sz="1550" spc="30">
                <a:latin typeface="PMingLiU"/>
                <a:cs typeface="PMingLiU"/>
              </a:rPr>
              <a:t>根据</a:t>
            </a:r>
            <a:r>
              <a:rPr dirty="0" sz="1550" spc="105">
                <a:latin typeface="PMingLiU"/>
                <a:cs typeface="PMingLiU"/>
              </a:rPr>
              <a:t>Python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缩</a:t>
            </a:r>
            <a:r>
              <a:rPr dirty="0" sz="1550" spc="30">
                <a:latin typeface="PMingLiU"/>
                <a:cs typeface="PMingLiU"/>
              </a:rPr>
              <a:t>进</a:t>
            </a:r>
            <a:r>
              <a:rPr dirty="0" sz="1550" spc="10">
                <a:latin typeface="PMingLiU"/>
                <a:cs typeface="PMingLiU"/>
              </a:rPr>
              <a:t>规</a:t>
            </a:r>
            <a:r>
              <a:rPr dirty="0" sz="1550" spc="30">
                <a:latin typeface="PMingLiU"/>
                <a:cs typeface="PMingLiU"/>
              </a:rPr>
              <a:t>则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如果</a:t>
            </a:r>
            <a:r>
              <a:rPr dirty="0" sz="1550" spc="-45">
                <a:latin typeface="PMingLiU"/>
                <a:cs typeface="PMingLiU"/>
              </a:rPr>
              <a:t>if</a:t>
            </a:r>
            <a:r>
              <a:rPr dirty="0" sz="1550" spc="10">
                <a:latin typeface="PMingLiU"/>
                <a:cs typeface="PMingLiU"/>
              </a:rPr>
              <a:t>语</a:t>
            </a:r>
            <a:r>
              <a:rPr dirty="0" sz="1550" spc="30">
                <a:latin typeface="PMingLiU"/>
                <a:cs typeface="PMingLiU"/>
              </a:rPr>
              <a:t>句判断</a:t>
            </a:r>
            <a:r>
              <a:rPr dirty="0" sz="1550" spc="10">
                <a:latin typeface="PMingLiU"/>
                <a:cs typeface="PMingLiU"/>
              </a:rPr>
              <a:t>是</a:t>
            </a:r>
            <a:r>
              <a:rPr dirty="0" sz="1550" spc="60">
                <a:latin typeface="PMingLiU"/>
                <a:cs typeface="PMingLiU"/>
              </a:rPr>
              <a:t>True，</a:t>
            </a:r>
            <a:r>
              <a:rPr dirty="0" sz="1550" spc="10">
                <a:latin typeface="PMingLiU"/>
                <a:cs typeface="PMingLiU"/>
              </a:rPr>
              <a:t>就</a:t>
            </a:r>
            <a:r>
              <a:rPr dirty="0" sz="1550" spc="30">
                <a:latin typeface="PMingLiU"/>
                <a:cs typeface="PMingLiU"/>
              </a:rPr>
              <a:t>把</a:t>
            </a:r>
            <a:r>
              <a:rPr dirty="0" sz="1550" spc="10">
                <a:latin typeface="PMingLiU"/>
                <a:cs typeface="PMingLiU"/>
              </a:rPr>
              <a:t>缩</a:t>
            </a:r>
            <a:r>
              <a:rPr dirty="0" sz="1550" spc="30">
                <a:latin typeface="PMingLiU"/>
                <a:cs typeface="PMingLiU"/>
              </a:rPr>
              <a:t>进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两行</a:t>
            </a:r>
            <a:r>
              <a:rPr dirty="0" sz="1550" spc="80">
                <a:latin typeface="PMingLiU"/>
                <a:cs typeface="PMingLiU"/>
              </a:rPr>
              <a:t>print</a:t>
            </a:r>
            <a:r>
              <a:rPr dirty="0" sz="1550" spc="30">
                <a:latin typeface="PMingLiU"/>
                <a:cs typeface="PMingLiU"/>
              </a:rPr>
              <a:t>语</a:t>
            </a:r>
            <a:r>
              <a:rPr dirty="0" sz="1550" spc="10">
                <a:latin typeface="PMingLiU"/>
                <a:cs typeface="PMingLiU"/>
              </a:rPr>
              <a:t>句</a:t>
            </a:r>
            <a:r>
              <a:rPr dirty="0" sz="1550" spc="30">
                <a:latin typeface="PMingLiU"/>
                <a:cs typeface="PMingLiU"/>
              </a:rPr>
              <a:t>执</a:t>
            </a:r>
            <a:r>
              <a:rPr dirty="0" sz="1550" spc="10">
                <a:latin typeface="PMingLiU"/>
                <a:cs typeface="PMingLiU"/>
              </a:rPr>
              <a:t>行</a:t>
            </a:r>
            <a:r>
              <a:rPr dirty="0" sz="1550" spc="30">
                <a:latin typeface="PMingLiU"/>
                <a:cs typeface="PMingLiU"/>
              </a:rPr>
              <a:t>了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否则，什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PMingLiU"/>
                <a:cs typeface="PMingLiU"/>
              </a:rPr>
              <a:t>么也不做。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2020-07-11T06:21:34Z</dcterms:created>
  <dcterms:modified xsi:type="dcterms:W3CDTF">2020-07-11T06:21:34Z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Xpdf - https://xpdf.net</vt:lpwstr>
  </property>
</Properties>
</file>