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18842" y="2229069"/>
            <a:ext cx="6655715" cy="15487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738627"/>
            <a:ext cx="10692765" cy="1884045"/>
          </a:xfrm>
          <a:custGeom>
            <a:avLst/>
            <a:gdLst/>
            <a:ahLst/>
            <a:cxnLst/>
            <a:rect l="l" t="t" r="r" b="b"/>
            <a:pathLst>
              <a:path w="10692765" h="1884045">
                <a:moveTo>
                  <a:pt x="0" y="0"/>
                </a:moveTo>
                <a:lnTo>
                  <a:pt x="10692384" y="0"/>
                </a:lnTo>
                <a:lnTo>
                  <a:pt x="10692384" y="1883664"/>
                </a:lnTo>
                <a:lnTo>
                  <a:pt x="0" y="1883664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6498" y="2904314"/>
            <a:ext cx="2440402" cy="146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2677" y="2305344"/>
            <a:ext cx="9088045" cy="1708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5995"/>
              </a:lnSpc>
              <a:spcBef>
                <a:spcPts val="105"/>
              </a:spcBef>
            </a:pPr>
            <a:r>
              <a:rPr dirty="0" spc="685"/>
              <a:t>A</a:t>
            </a:r>
            <a:r>
              <a:rPr dirty="0" spc="-1475"/>
              <a:t>I</a:t>
            </a:r>
            <a:r>
              <a:rPr dirty="0" spc="365"/>
              <a:t>o</a:t>
            </a:r>
            <a:r>
              <a:rPr dirty="0" spc="50"/>
              <a:t>T</a:t>
            </a:r>
            <a:r>
              <a:rPr dirty="0" spc="5"/>
              <a:t>人工智能项目实战</a:t>
            </a:r>
          </a:p>
          <a:p>
            <a:pPr algn="ctr">
              <a:lnSpc>
                <a:spcPts val="5995"/>
              </a:lnSpc>
            </a:pPr>
            <a:r>
              <a:rPr dirty="0" spc="-40"/>
              <a:t>-</a:t>
            </a:r>
            <a:r>
              <a:rPr dirty="0" sz="4200" spc="-40"/>
              <a:t>Python</a:t>
            </a:r>
            <a:r>
              <a:rPr dirty="0" sz="4200" spc="10"/>
              <a:t>包和读写文件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6854417" y="4362522"/>
            <a:ext cx="1569085" cy="824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800"/>
              </a:lnSpc>
              <a:spcBef>
                <a:spcPts val="100"/>
              </a:spcBef>
            </a:pPr>
            <a:r>
              <a:rPr dirty="0" sz="2100">
                <a:latin typeface="宋体"/>
                <a:cs typeface="宋体"/>
              </a:rPr>
              <a:t>辛慧 </a:t>
            </a:r>
            <a:r>
              <a:rPr dirty="0" sz="2100" spc="55">
                <a:latin typeface="宋体"/>
                <a:cs typeface="宋体"/>
              </a:rPr>
              <a:t>1</a:t>
            </a:r>
            <a:r>
              <a:rPr dirty="0" sz="2100" spc="35">
                <a:latin typeface="宋体"/>
                <a:cs typeface="宋体"/>
              </a:rPr>
              <a:t>5</a:t>
            </a:r>
            <a:r>
              <a:rPr dirty="0" sz="2100" spc="55">
                <a:latin typeface="宋体"/>
                <a:cs typeface="宋体"/>
              </a:rPr>
              <a:t>3</a:t>
            </a:r>
            <a:r>
              <a:rPr dirty="0" sz="2100" spc="35">
                <a:latin typeface="宋体"/>
                <a:cs typeface="宋体"/>
              </a:rPr>
              <a:t>0</a:t>
            </a:r>
            <a:r>
              <a:rPr dirty="0" sz="2100" spc="55">
                <a:latin typeface="宋体"/>
                <a:cs typeface="宋体"/>
              </a:rPr>
              <a:t>9</a:t>
            </a:r>
            <a:r>
              <a:rPr dirty="0" sz="2100" spc="35">
                <a:latin typeface="宋体"/>
                <a:cs typeface="宋体"/>
              </a:rPr>
              <a:t>2</a:t>
            </a:r>
            <a:r>
              <a:rPr dirty="0" sz="2100" spc="55">
                <a:latin typeface="宋体"/>
                <a:cs typeface="宋体"/>
              </a:rPr>
              <a:t>20</a:t>
            </a:r>
            <a:r>
              <a:rPr dirty="0" sz="2100" spc="35">
                <a:latin typeface="宋体"/>
                <a:cs typeface="宋体"/>
              </a:rPr>
              <a:t>8</a:t>
            </a:r>
            <a:r>
              <a:rPr dirty="0" sz="2100" spc="55">
                <a:latin typeface="宋体"/>
                <a:cs typeface="宋体"/>
              </a:rPr>
              <a:t>6</a:t>
            </a:r>
            <a:r>
              <a:rPr dirty="0" sz="2100" spc="50">
                <a:latin typeface="宋体"/>
                <a:cs typeface="宋体"/>
              </a:rPr>
              <a:t>8</a:t>
            </a:r>
            <a:endParaRPr sz="21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9542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开发和使用包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428434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打开</a:t>
            </a:r>
            <a:r>
              <a:rPr dirty="0" sz="1550" spc="25">
                <a:latin typeface="宋体"/>
                <a:cs typeface="宋体"/>
              </a:rPr>
              <a:t>my_package/module_b.py，</a:t>
            </a:r>
            <a:r>
              <a:rPr dirty="0" sz="1550" spc="30">
                <a:latin typeface="宋体"/>
                <a:cs typeface="宋体"/>
              </a:rPr>
              <a:t>输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30">
                <a:latin typeface="宋体"/>
                <a:cs typeface="宋体"/>
              </a:rPr>
              <a:t>下</a:t>
            </a:r>
            <a:r>
              <a:rPr dirty="0" sz="1550" spc="10">
                <a:latin typeface="宋体"/>
                <a:cs typeface="宋体"/>
              </a:rPr>
              <a:t>面</a:t>
            </a:r>
            <a:r>
              <a:rPr dirty="0" sz="1550" spc="30">
                <a:latin typeface="宋体"/>
                <a:cs typeface="宋体"/>
              </a:rPr>
              <a:t>的代码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47672" y="2580132"/>
            <a:ext cx="6780276" cy="3700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9542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开发和使用包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4187"/>
            <a:ext cx="380174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打开</a:t>
            </a:r>
            <a:r>
              <a:rPr dirty="0" sz="1550" spc="-45">
                <a:latin typeface="宋体"/>
                <a:cs typeface="宋体"/>
              </a:rPr>
              <a:t>test_aa/module_a.py，</a:t>
            </a:r>
            <a:r>
              <a:rPr dirty="0" sz="1550" spc="30">
                <a:latin typeface="宋体"/>
                <a:cs typeface="宋体"/>
              </a:rPr>
              <a:t>输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30">
                <a:latin typeface="宋体"/>
                <a:cs typeface="宋体"/>
              </a:rPr>
              <a:t>下</a:t>
            </a:r>
            <a:r>
              <a:rPr dirty="0" sz="1550" spc="10">
                <a:latin typeface="宋体"/>
                <a:cs typeface="宋体"/>
              </a:rPr>
              <a:t>面</a:t>
            </a:r>
            <a:r>
              <a:rPr dirty="0" sz="1550" spc="30">
                <a:latin typeface="宋体"/>
                <a:cs typeface="宋体"/>
              </a:rPr>
              <a:t>的代码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53411" y="2575560"/>
            <a:ext cx="6385559" cy="36332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9542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开发和使用包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305344"/>
            <a:ext cx="8088630" cy="146939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简单讲解一下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-70">
                <a:latin typeface="宋体"/>
                <a:cs typeface="宋体"/>
              </a:rPr>
              <a:t>aikit_simple_package</a:t>
            </a:r>
            <a:r>
              <a:rPr dirty="0" sz="1550" spc="10">
                <a:latin typeface="宋体"/>
                <a:cs typeface="宋体"/>
              </a:rPr>
              <a:t>脚</a:t>
            </a:r>
            <a:r>
              <a:rPr dirty="0" sz="1550" spc="30">
                <a:latin typeface="宋体"/>
                <a:cs typeface="宋体"/>
              </a:rPr>
              <a:t>本中，</a:t>
            </a:r>
            <a:r>
              <a:rPr dirty="0" sz="1550" spc="10">
                <a:latin typeface="宋体"/>
                <a:cs typeface="宋体"/>
              </a:rPr>
              <a:t>函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-80">
                <a:latin typeface="宋体"/>
                <a:cs typeface="宋体"/>
              </a:rPr>
              <a:t>aikit_package</a:t>
            </a:r>
            <a:r>
              <a:rPr dirty="0" sz="1550" spc="10">
                <a:latin typeface="宋体"/>
                <a:cs typeface="宋体"/>
              </a:rPr>
              <a:t>分</a:t>
            </a:r>
            <a:r>
              <a:rPr dirty="0" sz="1550" spc="30">
                <a:latin typeface="宋体"/>
                <a:cs typeface="宋体"/>
              </a:rPr>
              <a:t>别</a:t>
            </a:r>
            <a:r>
              <a:rPr dirty="0" sz="1550" spc="10">
                <a:latin typeface="宋体"/>
                <a:cs typeface="宋体"/>
              </a:rPr>
              <a:t>调</a:t>
            </a:r>
            <a:r>
              <a:rPr dirty="0" sz="1550" spc="30">
                <a:latin typeface="宋体"/>
                <a:cs typeface="宋体"/>
              </a:rPr>
              <a:t>用了my_package.module_a、 </a:t>
            </a:r>
            <a:r>
              <a:rPr dirty="0" sz="1550" spc="35">
                <a:latin typeface="宋体"/>
                <a:cs typeface="宋体"/>
              </a:rPr>
              <a:t>my_package.module_b</a:t>
            </a:r>
            <a:r>
              <a:rPr dirty="0" sz="1550" spc="30">
                <a:latin typeface="宋体"/>
                <a:cs typeface="宋体"/>
              </a:rPr>
              <a:t>和</a:t>
            </a:r>
            <a:r>
              <a:rPr dirty="0" sz="1550" spc="-50">
                <a:latin typeface="宋体"/>
                <a:cs typeface="宋体"/>
              </a:rPr>
              <a:t>test_aa.module_a</a:t>
            </a:r>
            <a:r>
              <a:rPr dirty="0" sz="1550" spc="30">
                <a:latin typeface="宋体"/>
                <a:cs typeface="宋体"/>
              </a:rPr>
              <a:t>里</a:t>
            </a:r>
            <a:r>
              <a:rPr dirty="0" sz="1550" spc="10">
                <a:latin typeface="宋体"/>
                <a:cs typeface="宋体"/>
              </a:rPr>
              <a:t>面</a:t>
            </a:r>
            <a:r>
              <a:rPr dirty="0" sz="1550" spc="30">
                <a:latin typeface="宋体"/>
                <a:cs typeface="宋体"/>
              </a:rPr>
              <a:t>的三个</a:t>
            </a:r>
            <a:r>
              <a:rPr dirty="0" sz="1550" spc="10">
                <a:latin typeface="宋体"/>
                <a:cs typeface="宋体"/>
              </a:rPr>
              <a:t>函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当</a:t>
            </a:r>
            <a:r>
              <a:rPr dirty="0" sz="1550" spc="10">
                <a:latin typeface="宋体"/>
                <a:cs typeface="宋体"/>
              </a:rPr>
              <a:t>这</a:t>
            </a:r>
            <a:r>
              <a:rPr dirty="0" sz="1550" spc="30">
                <a:latin typeface="宋体"/>
                <a:cs typeface="宋体"/>
              </a:rPr>
              <a:t>三个函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执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时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会在控制 台上打印出各</a:t>
            </a:r>
            <a:r>
              <a:rPr dirty="0" sz="1550" spc="10">
                <a:latin typeface="宋体"/>
                <a:cs typeface="宋体"/>
              </a:rPr>
              <a:t>自</a:t>
            </a:r>
            <a:r>
              <a:rPr dirty="0" sz="1550" spc="30">
                <a:latin typeface="宋体"/>
                <a:cs typeface="宋体"/>
              </a:rPr>
              <a:t>的信息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ts val="1820"/>
              </a:lnSpc>
            </a:pPr>
            <a:r>
              <a:rPr dirty="0" sz="1550" spc="30">
                <a:latin typeface="宋体"/>
                <a:cs typeface="宋体"/>
              </a:rPr>
              <a:t>运行</a:t>
            </a:r>
            <a:r>
              <a:rPr dirty="0" sz="1550" spc="15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脚本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执行命令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-70">
                <a:latin typeface="宋体"/>
                <a:cs typeface="宋体"/>
              </a:rPr>
              <a:t>aikit_simple_package，</a:t>
            </a:r>
            <a:r>
              <a:rPr dirty="0" sz="1550" spc="30">
                <a:latin typeface="宋体"/>
                <a:cs typeface="宋体"/>
              </a:rPr>
              <a:t>可以看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主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序</a:t>
            </a:r>
            <a:r>
              <a:rPr dirty="0" sz="1550" spc="10">
                <a:latin typeface="宋体"/>
                <a:cs typeface="宋体"/>
              </a:rPr>
              <a:t>已</a:t>
            </a:r>
            <a:r>
              <a:rPr dirty="0" sz="1550" spc="30">
                <a:latin typeface="宋体"/>
                <a:cs typeface="宋体"/>
              </a:rPr>
              <a:t>经能调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两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包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那三个</a:t>
            </a:r>
            <a:r>
              <a:rPr dirty="0" sz="1550" spc="10">
                <a:latin typeface="宋体"/>
                <a:cs typeface="宋体"/>
              </a:rPr>
              <a:t>函</a:t>
            </a:r>
            <a:r>
              <a:rPr dirty="0" sz="1550" spc="30">
                <a:latin typeface="宋体"/>
                <a:cs typeface="宋体"/>
              </a:rPr>
              <a:t>数了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70304" y="3866388"/>
            <a:ext cx="7351776" cy="20665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读写文件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442467"/>
            <a:ext cx="8047990" cy="12287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在实际的项目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，软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30">
                <a:latin typeface="宋体"/>
                <a:cs typeface="宋体"/>
              </a:rPr>
              <a:t>不是与</a:t>
            </a:r>
            <a:r>
              <a:rPr dirty="0" sz="1550" spc="10">
                <a:latin typeface="宋体"/>
                <a:cs typeface="宋体"/>
              </a:rPr>
              <a:t>外</a:t>
            </a:r>
            <a:r>
              <a:rPr dirty="0" sz="1550" spc="30">
                <a:latin typeface="宋体"/>
                <a:cs typeface="宋体"/>
              </a:rPr>
              <a:t>界</a:t>
            </a:r>
            <a:r>
              <a:rPr dirty="0" sz="1550" spc="10">
                <a:latin typeface="宋体"/>
                <a:cs typeface="宋体"/>
              </a:rPr>
              <a:t>孤</a:t>
            </a:r>
            <a:r>
              <a:rPr dirty="0" sz="1550" spc="30">
                <a:latin typeface="宋体"/>
                <a:cs typeface="宋体"/>
              </a:rPr>
              <a:t>立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。它经</a:t>
            </a:r>
            <a:r>
              <a:rPr dirty="0" sz="1550" spc="10">
                <a:latin typeface="宋体"/>
                <a:cs typeface="宋体"/>
              </a:rPr>
              <a:t>常</a:t>
            </a:r>
            <a:r>
              <a:rPr dirty="0" sz="1550" spc="30">
                <a:latin typeface="宋体"/>
                <a:cs typeface="宋体"/>
              </a:rPr>
              <a:t>需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从</a:t>
            </a:r>
            <a:r>
              <a:rPr dirty="0" sz="1550" spc="10">
                <a:latin typeface="宋体"/>
                <a:cs typeface="宋体"/>
              </a:rPr>
              <a:t>外</a:t>
            </a:r>
            <a:r>
              <a:rPr dirty="0" sz="1550" spc="30">
                <a:latin typeface="宋体"/>
                <a:cs typeface="宋体"/>
              </a:rPr>
              <a:t>界获取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些</a:t>
            </a:r>
            <a:r>
              <a:rPr dirty="0" sz="1550" spc="10">
                <a:latin typeface="宋体"/>
                <a:cs typeface="宋体"/>
              </a:rPr>
              <a:t>信</a:t>
            </a:r>
            <a:r>
              <a:rPr dirty="0" sz="1550" spc="30">
                <a:latin typeface="宋体"/>
                <a:cs typeface="宋体"/>
              </a:rPr>
              <a:t>息</a:t>
            </a:r>
            <a:r>
              <a:rPr dirty="0" sz="1550" spc="10">
                <a:latin typeface="宋体"/>
                <a:cs typeface="宋体"/>
              </a:rPr>
              <a:t>或</a:t>
            </a:r>
            <a:r>
              <a:rPr dirty="0" sz="1550" spc="30">
                <a:latin typeface="宋体"/>
                <a:cs typeface="宋体"/>
              </a:rPr>
              <a:t>者输出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些结</a:t>
            </a:r>
            <a:endParaRPr sz="1550">
              <a:latin typeface="宋体"/>
              <a:cs typeface="宋体"/>
            </a:endParaRPr>
          </a:p>
          <a:p>
            <a:pPr marL="12700" marR="17145">
              <a:lnSpc>
                <a:spcPts val="3790"/>
              </a:lnSpc>
              <a:spcBef>
                <a:spcPts val="440"/>
              </a:spcBef>
            </a:pPr>
            <a:r>
              <a:rPr dirty="0" sz="1550" spc="30">
                <a:latin typeface="宋体"/>
                <a:cs typeface="宋体"/>
              </a:rPr>
              <a:t>果。而读写文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30">
                <a:latin typeface="宋体"/>
                <a:cs typeface="宋体"/>
              </a:rPr>
              <a:t>的方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30">
                <a:latin typeface="宋体"/>
                <a:cs typeface="宋体"/>
              </a:rPr>
              <a:t>，是比</a:t>
            </a:r>
            <a:r>
              <a:rPr dirty="0" sz="1550" spc="10">
                <a:latin typeface="宋体"/>
                <a:cs typeface="宋体"/>
              </a:rPr>
              <a:t>较</a:t>
            </a:r>
            <a:r>
              <a:rPr dirty="0" sz="1550" spc="30">
                <a:latin typeface="宋体"/>
                <a:cs typeface="宋体"/>
              </a:rPr>
              <a:t>常</a:t>
            </a:r>
            <a:r>
              <a:rPr dirty="0" sz="1550" spc="10">
                <a:latin typeface="宋体"/>
                <a:cs typeface="宋体"/>
              </a:rPr>
              <a:t>见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种方式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我</a:t>
            </a:r>
            <a:r>
              <a:rPr dirty="0" sz="1550" spc="10">
                <a:latin typeface="宋体"/>
                <a:cs typeface="宋体"/>
              </a:rPr>
              <a:t>们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10">
                <a:latin typeface="宋体"/>
                <a:cs typeface="宋体"/>
              </a:rPr>
              <a:t>多</a:t>
            </a:r>
            <a:r>
              <a:rPr dirty="0" sz="1550" spc="30">
                <a:latin typeface="宋体"/>
                <a:cs typeface="宋体"/>
              </a:rPr>
              <a:t>媒体播</a:t>
            </a:r>
            <a:r>
              <a:rPr dirty="0" sz="1550" spc="10">
                <a:latin typeface="宋体"/>
                <a:cs typeface="宋体"/>
              </a:rPr>
              <a:t>放</a:t>
            </a:r>
            <a:r>
              <a:rPr dirty="0" sz="1550" spc="30">
                <a:latin typeface="宋体"/>
                <a:cs typeface="宋体"/>
              </a:rPr>
              <a:t>器</a:t>
            </a:r>
            <a:r>
              <a:rPr dirty="0" sz="1550" spc="10">
                <a:latin typeface="宋体"/>
                <a:cs typeface="宋体"/>
              </a:rPr>
              <a:t>放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245">
                <a:latin typeface="宋体"/>
                <a:cs typeface="宋体"/>
              </a:rPr>
              <a:t>MP3</a:t>
            </a:r>
            <a:r>
              <a:rPr dirty="0" sz="1550" spc="30">
                <a:latin typeface="宋体"/>
                <a:cs typeface="宋体"/>
              </a:rPr>
              <a:t>或者</a:t>
            </a:r>
            <a:r>
              <a:rPr dirty="0" sz="1550" spc="10">
                <a:latin typeface="宋体"/>
                <a:cs typeface="宋体"/>
              </a:rPr>
              <a:t>视</a:t>
            </a:r>
            <a:r>
              <a:rPr dirty="0" sz="1550" spc="30">
                <a:latin typeface="宋体"/>
                <a:cs typeface="宋体"/>
              </a:rPr>
              <a:t>频 文件，或者用</a:t>
            </a:r>
            <a:r>
              <a:rPr dirty="0" sz="1550" spc="170">
                <a:latin typeface="宋体"/>
                <a:cs typeface="宋体"/>
              </a:rPr>
              <a:t>Word</a:t>
            </a:r>
            <a:r>
              <a:rPr dirty="0" sz="1550" spc="10">
                <a:latin typeface="宋体"/>
                <a:cs typeface="宋体"/>
              </a:rPr>
              <a:t>写</a:t>
            </a:r>
            <a:r>
              <a:rPr dirty="0" sz="1550" spc="30">
                <a:latin typeface="宋体"/>
                <a:cs typeface="宋体"/>
              </a:rPr>
              <a:t>一个文</a:t>
            </a:r>
            <a:r>
              <a:rPr dirty="0" sz="1550" spc="10">
                <a:latin typeface="宋体"/>
                <a:cs typeface="宋体"/>
              </a:rPr>
              <a:t>档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都</a:t>
            </a:r>
            <a:r>
              <a:rPr dirty="0" sz="1550" spc="30">
                <a:latin typeface="宋体"/>
                <a:cs typeface="宋体"/>
              </a:rPr>
              <a:t>和</a:t>
            </a:r>
            <a:r>
              <a:rPr dirty="0" sz="1550" spc="10">
                <a:latin typeface="宋体"/>
                <a:cs typeface="宋体"/>
              </a:rPr>
              <a:t>读</a:t>
            </a:r>
            <a:r>
              <a:rPr dirty="0" sz="1550" spc="30">
                <a:latin typeface="宋体"/>
                <a:cs typeface="宋体"/>
              </a:rPr>
              <a:t>写文件</a:t>
            </a:r>
            <a:r>
              <a:rPr dirty="0" sz="1550" spc="10">
                <a:latin typeface="宋体"/>
                <a:cs typeface="宋体"/>
              </a:rPr>
              <a:t>有</a:t>
            </a:r>
            <a:r>
              <a:rPr dirty="0" sz="1550" spc="30">
                <a:latin typeface="宋体"/>
                <a:cs typeface="宋体"/>
              </a:rPr>
              <a:t>关</a:t>
            </a:r>
            <a:r>
              <a:rPr dirty="0" sz="1550" spc="10">
                <a:latin typeface="宋体"/>
                <a:cs typeface="宋体"/>
              </a:rPr>
              <a:t>系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读写文件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3837940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接下来，我们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实现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个读写</a:t>
            </a:r>
            <a:r>
              <a:rPr dirty="0" sz="1550" spc="10">
                <a:latin typeface="宋体"/>
                <a:cs typeface="宋体"/>
              </a:rPr>
              <a:t>文</a:t>
            </a:r>
            <a:r>
              <a:rPr dirty="0" sz="1550" spc="30">
                <a:latin typeface="宋体"/>
                <a:cs typeface="宋体"/>
              </a:rPr>
              <a:t>件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例</a:t>
            </a:r>
            <a:r>
              <a:rPr dirty="0" sz="1550" spc="10">
                <a:latin typeface="宋体"/>
                <a:cs typeface="宋体"/>
              </a:rPr>
              <a:t>子</a:t>
            </a:r>
            <a:r>
              <a:rPr dirty="0" sz="1550" spc="25">
                <a:latin typeface="宋体"/>
                <a:cs typeface="宋体"/>
              </a:rPr>
              <a:t>。 </a:t>
            </a:r>
            <a:r>
              <a:rPr dirty="0" sz="1550" spc="30">
                <a:latin typeface="宋体"/>
                <a:cs typeface="宋体"/>
              </a:rPr>
              <a:t>启动</a:t>
            </a:r>
            <a:r>
              <a:rPr dirty="0" sz="1550" spc="85">
                <a:latin typeface="宋体"/>
                <a:cs typeface="宋体"/>
              </a:rPr>
              <a:t>PyCharm，</a:t>
            </a:r>
            <a:r>
              <a:rPr dirty="0" sz="1550" spc="30">
                <a:latin typeface="宋体"/>
                <a:cs typeface="宋体"/>
              </a:rPr>
              <a:t>新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工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-225">
                <a:latin typeface="宋体"/>
                <a:cs typeface="宋体"/>
              </a:rPr>
              <a:t>aikit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904743"/>
            <a:ext cx="8839199" cy="2510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读写文件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427990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打开</a:t>
            </a:r>
            <a:r>
              <a:rPr dirty="0" sz="1550" spc="-225">
                <a:latin typeface="宋体"/>
                <a:cs typeface="宋体"/>
              </a:rPr>
              <a:t>aikit</a:t>
            </a:r>
            <a:r>
              <a:rPr dirty="0" sz="1550" spc="30">
                <a:latin typeface="宋体"/>
                <a:cs typeface="宋体"/>
              </a:rPr>
              <a:t>工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，创建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10">
                <a:latin typeface="宋体"/>
                <a:cs typeface="宋体"/>
              </a:rPr>
              <a:t>文</a:t>
            </a:r>
            <a:r>
              <a:rPr dirty="0" sz="1550" spc="30">
                <a:latin typeface="宋体"/>
                <a:cs typeface="宋体"/>
              </a:rPr>
              <a:t>件：</a:t>
            </a:r>
            <a:r>
              <a:rPr dirty="0" sz="1550" spc="-405">
                <a:latin typeface="宋体"/>
                <a:cs typeface="宋体"/>
              </a:rPr>
              <a:t> </a:t>
            </a:r>
            <a:r>
              <a:rPr dirty="0" sz="1550" spc="-145">
                <a:latin typeface="宋体"/>
                <a:cs typeface="宋体"/>
              </a:rPr>
              <a:t>aikit_main_file.py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580132"/>
            <a:ext cx="8883395" cy="3012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读写文件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347789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打开</a:t>
            </a:r>
            <a:r>
              <a:rPr dirty="0" sz="1550" spc="-140">
                <a:latin typeface="宋体"/>
                <a:cs typeface="宋体"/>
              </a:rPr>
              <a:t>aikit_main_file.py，</a:t>
            </a:r>
            <a:r>
              <a:rPr dirty="0" sz="1550" spc="10">
                <a:latin typeface="宋体"/>
                <a:cs typeface="宋体"/>
              </a:rPr>
              <a:t>输</a:t>
            </a:r>
            <a:r>
              <a:rPr dirty="0" sz="1550" spc="30">
                <a:latin typeface="宋体"/>
                <a:cs typeface="宋体"/>
              </a:rPr>
              <a:t>入下面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代码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68779" y="2580132"/>
            <a:ext cx="6320027" cy="37292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读写文件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305344"/>
            <a:ext cx="8032115" cy="17087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简单讲解一下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-145">
                <a:latin typeface="宋体"/>
                <a:cs typeface="宋体"/>
              </a:rPr>
              <a:t>aikit_main_file.py</a:t>
            </a:r>
            <a:r>
              <a:rPr dirty="0" sz="1550" spc="10">
                <a:latin typeface="宋体"/>
                <a:cs typeface="宋体"/>
              </a:rPr>
              <a:t>脚</a:t>
            </a:r>
            <a:r>
              <a:rPr dirty="0" sz="1550" spc="30">
                <a:latin typeface="宋体"/>
                <a:cs typeface="宋体"/>
              </a:rPr>
              <a:t>本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50">
                <a:latin typeface="宋体"/>
                <a:cs typeface="宋体"/>
              </a:rPr>
              <a:t>，main</a:t>
            </a:r>
            <a:r>
              <a:rPr dirty="0" sz="1550" spc="30">
                <a:latin typeface="宋体"/>
                <a:cs typeface="宋体"/>
              </a:rPr>
              <a:t>函数调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了</a:t>
            </a:r>
            <a:r>
              <a:rPr dirty="0" sz="1550" spc="-185">
                <a:latin typeface="宋体"/>
                <a:cs typeface="宋体"/>
              </a:rPr>
              <a:t>write_file</a:t>
            </a:r>
            <a:r>
              <a:rPr dirty="0" sz="1550" spc="10">
                <a:latin typeface="宋体"/>
                <a:cs typeface="宋体"/>
              </a:rPr>
              <a:t>函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新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一个</a:t>
            </a:r>
            <a:r>
              <a:rPr dirty="0" sz="1550" spc="-215">
                <a:latin typeface="宋体"/>
                <a:cs typeface="宋体"/>
              </a:rPr>
              <a:t>test.txt</a:t>
            </a:r>
            <a:r>
              <a:rPr dirty="0" sz="1550" spc="30">
                <a:latin typeface="宋体"/>
                <a:cs typeface="宋体"/>
              </a:rPr>
              <a:t>文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写</a:t>
            </a:r>
            <a:r>
              <a:rPr dirty="0" sz="1550" spc="30">
                <a:latin typeface="宋体"/>
                <a:cs typeface="宋体"/>
              </a:rPr>
              <a:t>入</a:t>
            </a:r>
            <a:r>
              <a:rPr dirty="0" sz="1550" spc="10">
                <a:latin typeface="宋体"/>
                <a:cs typeface="宋体"/>
              </a:rPr>
              <a:t>两</a:t>
            </a:r>
            <a:r>
              <a:rPr dirty="0" sz="1550" spc="30">
                <a:latin typeface="宋体"/>
                <a:cs typeface="宋体"/>
              </a:rPr>
              <a:t>行 数据后，关闭</a:t>
            </a:r>
            <a:r>
              <a:rPr dirty="0" sz="1550" spc="10">
                <a:latin typeface="宋体"/>
                <a:cs typeface="宋体"/>
              </a:rPr>
              <a:t>文</a:t>
            </a:r>
            <a:r>
              <a:rPr dirty="0" sz="1550" spc="30">
                <a:latin typeface="宋体"/>
                <a:cs typeface="宋体"/>
              </a:rPr>
              <a:t>件。</a:t>
            </a:r>
            <a:r>
              <a:rPr dirty="0" sz="1550" spc="10">
                <a:latin typeface="宋体"/>
                <a:cs typeface="宋体"/>
              </a:rPr>
              <a:t>接</a:t>
            </a:r>
            <a:r>
              <a:rPr dirty="0" sz="1550" spc="30">
                <a:latin typeface="宋体"/>
                <a:cs typeface="宋体"/>
              </a:rPr>
              <a:t>下来调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-150">
                <a:latin typeface="宋体"/>
                <a:cs typeface="宋体"/>
              </a:rPr>
              <a:t>read_file</a:t>
            </a:r>
            <a:r>
              <a:rPr dirty="0" sz="1550" spc="30">
                <a:latin typeface="宋体"/>
                <a:cs typeface="宋体"/>
              </a:rPr>
              <a:t>函数，</a:t>
            </a:r>
            <a:r>
              <a:rPr dirty="0" sz="1550" spc="10">
                <a:latin typeface="宋体"/>
                <a:cs typeface="宋体"/>
              </a:rPr>
              <a:t>再</a:t>
            </a:r>
            <a:r>
              <a:rPr dirty="0" sz="1550" spc="30">
                <a:latin typeface="宋体"/>
                <a:cs typeface="宋体"/>
              </a:rPr>
              <a:t>次</a:t>
            </a:r>
            <a:r>
              <a:rPr dirty="0" sz="1550" spc="10">
                <a:latin typeface="宋体"/>
                <a:cs typeface="宋体"/>
              </a:rPr>
              <a:t>打</a:t>
            </a:r>
            <a:r>
              <a:rPr dirty="0" sz="1550" spc="30">
                <a:latin typeface="宋体"/>
                <a:cs typeface="宋体"/>
              </a:rPr>
              <a:t>开</a:t>
            </a:r>
            <a:r>
              <a:rPr dirty="0" sz="1550" spc="-215">
                <a:latin typeface="宋体"/>
                <a:cs typeface="宋体"/>
              </a:rPr>
              <a:t>test.txt</a:t>
            </a:r>
            <a:r>
              <a:rPr dirty="0" sz="1550" spc="10">
                <a:latin typeface="宋体"/>
                <a:cs typeface="宋体"/>
              </a:rPr>
              <a:t>文</a:t>
            </a:r>
            <a:r>
              <a:rPr dirty="0" sz="1550" spc="30">
                <a:latin typeface="宋体"/>
                <a:cs typeface="宋体"/>
              </a:rPr>
              <a:t>件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读取文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内</a:t>
            </a:r>
            <a:r>
              <a:rPr dirty="0" sz="1550" spc="30">
                <a:latin typeface="宋体"/>
                <a:cs typeface="宋体"/>
              </a:rPr>
              <a:t>容，  最后打印到控</a:t>
            </a:r>
            <a:r>
              <a:rPr dirty="0" sz="1550" spc="10">
                <a:latin typeface="宋体"/>
                <a:cs typeface="宋体"/>
              </a:rPr>
              <a:t>制</a:t>
            </a:r>
            <a:r>
              <a:rPr dirty="0" sz="1550" spc="30">
                <a:latin typeface="宋体"/>
                <a:cs typeface="宋体"/>
              </a:rPr>
              <a:t>台上</a:t>
            </a:r>
            <a:r>
              <a:rPr dirty="0" sz="1550" spc="10">
                <a:latin typeface="宋体"/>
                <a:cs typeface="宋体"/>
              </a:rPr>
              <a:t>显</a:t>
            </a:r>
            <a:r>
              <a:rPr dirty="0" sz="1550" spc="30">
                <a:latin typeface="宋体"/>
                <a:cs typeface="宋体"/>
              </a:rPr>
              <a:t>示出来。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宋体"/>
                <a:cs typeface="宋体"/>
              </a:rPr>
              <a:t>运行</a:t>
            </a:r>
            <a:r>
              <a:rPr dirty="0" sz="1550" spc="15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脚本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宋体"/>
                <a:cs typeface="宋体"/>
              </a:rPr>
              <a:t>执行命令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-140">
                <a:latin typeface="宋体"/>
                <a:cs typeface="宋体"/>
              </a:rPr>
              <a:t>aikit_main_file.py，</a:t>
            </a:r>
            <a:r>
              <a:rPr dirty="0" sz="1550" spc="30">
                <a:latin typeface="宋体"/>
                <a:cs typeface="宋体"/>
              </a:rPr>
              <a:t>可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0">
                <a:latin typeface="宋体"/>
                <a:cs typeface="宋体"/>
              </a:rPr>
              <a:t>看到主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序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执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结果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95983" y="4073652"/>
            <a:ext cx="7367016" cy="2289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6498" y="2904314"/>
            <a:ext cx="2433320" cy="14687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 indent="601980">
              <a:lnSpc>
                <a:spcPct val="100600"/>
              </a:lnSpc>
              <a:spcBef>
                <a:spcPts val="105"/>
              </a:spcBef>
            </a:pPr>
            <a:r>
              <a:rPr dirty="0" spc="40"/>
              <a:t>感谢 </a:t>
            </a:r>
            <a:r>
              <a:rPr dirty="0" spc="40"/>
              <a:t>欢迎提问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915669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目录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572" y="2526277"/>
            <a:ext cx="2807970" cy="1205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10">
                <a:latin typeface="Times New Roman"/>
                <a:cs typeface="Times New Roman"/>
              </a:rPr>
              <a:t></a:t>
            </a:r>
            <a:r>
              <a:rPr dirty="0" sz="2800" spc="10">
                <a:latin typeface="宋体"/>
                <a:cs typeface="宋体"/>
              </a:rPr>
              <a:t>Python</a:t>
            </a:r>
            <a:r>
              <a:rPr dirty="0" sz="2800" spc="5">
                <a:latin typeface="宋体"/>
                <a:cs typeface="宋体"/>
              </a:rPr>
              <a:t>包</a:t>
            </a:r>
            <a:endParaRPr sz="28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60"/>
              </a:spcBef>
            </a:pPr>
            <a:r>
              <a:rPr dirty="0" sz="2800" spc="55">
                <a:latin typeface="Times New Roman"/>
                <a:cs typeface="Times New Roman"/>
              </a:rPr>
              <a:t></a:t>
            </a:r>
            <a:r>
              <a:rPr dirty="0" sz="2800" spc="140">
                <a:latin typeface="宋体"/>
                <a:cs typeface="宋体"/>
              </a:rPr>
              <a:t>P</a:t>
            </a:r>
            <a:r>
              <a:rPr dirty="0" sz="2800" spc="-85">
                <a:latin typeface="宋体"/>
                <a:cs typeface="宋体"/>
              </a:rPr>
              <a:t>y</a:t>
            </a:r>
            <a:r>
              <a:rPr dirty="0" sz="2800" spc="-505">
                <a:latin typeface="宋体"/>
                <a:cs typeface="宋体"/>
              </a:rPr>
              <a:t>t</a:t>
            </a:r>
            <a:r>
              <a:rPr dirty="0" sz="2800" spc="140">
                <a:latin typeface="宋体"/>
                <a:cs typeface="宋体"/>
              </a:rPr>
              <a:t>h</a:t>
            </a:r>
            <a:r>
              <a:rPr dirty="0" sz="2800" spc="195">
                <a:latin typeface="宋体"/>
                <a:cs typeface="宋体"/>
              </a:rPr>
              <a:t>o</a:t>
            </a:r>
            <a:r>
              <a:rPr dirty="0" sz="2800" spc="140">
                <a:latin typeface="宋体"/>
                <a:cs typeface="宋体"/>
              </a:rPr>
              <a:t>n</a:t>
            </a:r>
            <a:r>
              <a:rPr dirty="0" sz="2800" spc="5">
                <a:latin typeface="宋体"/>
                <a:cs typeface="宋体"/>
              </a:rPr>
              <a:t>读写文</a:t>
            </a:r>
            <a:r>
              <a:rPr dirty="0" sz="2800" spc="-575">
                <a:latin typeface="宋体"/>
                <a:cs typeface="宋体"/>
              </a:rPr>
              <a:t>件</a:t>
            </a:r>
            <a:endParaRPr sz="28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4403090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45">
                <a:solidFill>
                  <a:srgbClr val="BF0000"/>
                </a:solidFill>
              </a:rPr>
              <a:t>Python</a:t>
            </a:r>
            <a:r>
              <a:rPr dirty="0" sz="3850" spc="10">
                <a:solidFill>
                  <a:srgbClr val="BF0000"/>
                </a:solidFill>
              </a:rPr>
              <a:t>开发</a:t>
            </a:r>
            <a:r>
              <a:rPr dirty="0" sz="3850" spc="-30">
                <a:solidFill>
                  <a:srgbClr val="BF0000"/>
                </a:solidFill>
              </a:rPr>
              <a:t>和</a:t>
            </a:r>
            <a:r>
              <a:rPr dirty="0" sz="3850" spc="10">
                <a:solidFill>
                  <a:srgbClr val="BF0000"/>
                </a:solidFill>
              </a:rPr>
              <a:t>使用包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7654290" cy="146939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在真实的项目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，按</a:t>
            </a:r>
            <a:r>
              <a:rPr dirty="0" sz="1550" spc="10">
                <a:latin typeface="宋体"/>
                <a:cs typeface="宋体"/>
              </a:rPr>
              <a:t>照</a:t>
            </a:r>
            <a:r>
              <a:rPr dirty="0" sz="1550" spc="30">
                <a:latin typeface="宋体"/>
                <a:cs typeface="宋体"/>
              </a:rPr>
              <a:t>软件功</a:t>
            </a:r>
            <a:r>
              <a:rPr dirty="0" sz="1550" spc="10">
                <a:latin typeface="宋体"/>
                <a:cs typeface="宋体"/>
              </a:rPr>
              <a:t>能</a:t>
            </a:r>
            <a:r>
              <a:rPr dirty="0" sz="1550" spc="30">
                <a:latin typeface="宋体"/>
                <a:cs typeface="宋体"/>
              </a:rPr>
              <a:t>来</a:t>
            </a:r>
            <a:r>
              <a:rPr dirty="0" sz="1550" spc="10">
                <a:latin typeface="宋体"/>
                <a:cs typeface="宋体"/>
              </a:rPr>
              <a:t>划</a:t>
            </a:r>
            <a:r>
              <a:rPr dirty="0" sz="1550" spc="30">
                <a:latin typeface="宋体"/>
                <a:cs typeface="宋体"/>
              </a:rPr>
              <a:t>分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把相关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函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放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不同目</a:t>
            </a:r>
            <a:r>
              <a:rPr dirty="0" sz="1550" spc="10">
                <a:latin typeface="宋体"/>
                <a:cs typeface="宋体"/>
              </a:rPr>
              <a:t>录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多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35">
                <a:latin typeface="宋体"/>
                <a:cs typeface="宋体"/>
              </a:rPr>
              <a:t>py</a:t>
            </a:r>
            <a:r>
              <a:rPr dirty="0" sz="1550" spc="30">
                <a:latin typeface="宋体"/>
                <a:cs typeface="宋体"/>
              </a:rPr>
              <a:t>文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30">
                <a:latin typeface="宋体"/>
                <a:cs typeface="宋体"/>
              </a:rPr>
              <a:t>中，  然后在主程序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根据</a:t>
            </a:r>
            <a:r>
              <a:rPr dirty="0" sz="1550" spc="10">
                <a:latin typeface="宋体"/>
                <a:cs typeface="宋体"/>
              </a:rPr>
              <a:t>需</a:t>
            </a:r>
            <a:r>
              <a:rPr dirty="0" sz="1550" spc="30">
                <a:latin typeface="宋体"/>
                <a:cs typeface="宋体"/>
              </a:rPr>
              <a:t>求来调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。</a:t>
            </a:r>
            <a:r>
              <a:rPr dirty="0" sz="1550" spc="10">
                <a:latin typeface="宋体"/>
                <a:cs typeface="宋体"/>
              </a:rPr>
              <a:t>这</a:t>
            </a:r>
            <a:r>
              <a:rPr dirty="0" sz="1550" spc="30">
                <a:latin typeface="宋体"/>
                <a:cs typeface="宋体"/>
              </a:rPr>
              <a:t>样</a:t>
            </a:r>
            <a:r>
              <a:rPr dirty="0" sz="1550" spc="10">
                <a:latin typeface="宋体"/>
                <a:cs typeface="宋体"/>
              </a:rPr>
              <a:t>做</a:t>
            </a:r>
            <a:r>
              <a:rPr dirty="0" sz="1550" spc="30">
                <a:latin typeface="宋体"/>
                <a:cs typeface="宋体"/>
              </a:rPr>
              <a:t>，代码</a:t>
            </a:r>
            <a:r>
              <a:rPr dirty="0" sz="1550" spc="10">
                <a:latin typeface="宋体"/>
                <a:cs typeface="宋体"/>
              </a:rPr>
              <a:t>结</a:t>
            </a:r>
            <a:r>
              <a:rPr dirty="0" sz="1550" spc="30">
                <a:latin typeface="宋体"/>
                <a:cs typeface="宋体"/>
              </a:rPr>
              <a:t>构</a:t>
            </a:r>
            <a:r>
              <a:rPr dirty="0" sz="1550" spc="10">
                <a:latin typeface="宋体"/>
                <a:cs typeface="宋体"/>
              </a:rPr>
              <a:t>清</a:t>
            </a:r>
            <a:r>
              <a:rPr dirty="0" sz="1550" spc="30">
                <a:latin typeface="宋体"/>
                <a:cs typeface="宋体"/>
              </a:rPr>
              <a:t>晰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复用会</a:t>
            </a:r>
            <a:r>
              <a:rPr dirty="0" sz="1550" spc="10">
                <a:latin typeface="宋体"/>
                <a:cs typeface="宋体"/>
              </a:rPr>
              <a:t>比</a:t>
            </a:r>
            <a:r>
              <a:rPr dirty="0" sz="1550" spc="30">
                <a:latin typeface="宋体"/>
                <a:cs typeface="宋体"/>
              </a:rPr>
              <a:t>较</a:t>
            </a:r>
            <a:r>
              <a:rPr dirty="0" sz="1550" spc="10">
                <a:latin typeface="宋体"/>
                <a:cs typeface="宋体"/>
              </a:rPr>
              <a:t>好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612140">
              <a:lnSpc>
                <a:spcPct val="101899"/>
              </a:lnSpc>
            </a:pPr>
            <a:r>
              <a:rPr dirty="0" sz="1550" spc="30">
                <a:latin typeface="宋体"/>
                <a:cs typeface="宋体"/>
              </a:rPr>
              <a:t>当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10">
                <a:latin typeface="宋体"/>
                <a:cs typeface="宋体"/>
              </a:rPr>
              <a:t>放</a:t>
            </a: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10">
                <a:latin typeface="宋体"/>
                <a:cs typeface="宋体"/>
              </a:rPr>
              <a:t>不</a:t>
            </a:r>
            <a:r>
              <a:rPr dirty="0" sz="1550" spc="30">
                <a:latin typeface="宋体"/>
                <a:cs typeface="宋体"/>
              </a:rPr>
              <a:t>同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目</a:t>
            </a:r>
            <a:r>
              <a:rPr dirty="0" sz="1550" spc="10">
                <a:latin typeface="宋体"/>
                <a:cs typeface="宋体"/>
              </a:rPr>
              <a:t>录</a:t>
            </a:r>
            <a:r>
              <a:rPr dirty="0" sz="1550" spc="30">
                <a:latin typeface="宋体"/>
                <a:cs typeface="宋体"/>
              </a:rPr>
              <a:t>中，主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序</a:t>
            </a:r>
            <a:r>
              <a:rPr dirty="0" sz="1550" spc="10">
                <a:latin typeface="宋体"/>
                <a:cs typeface="宋体"/>
              </a:rPr>
              <a:t>调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时候，</a:t>
            </a:r>
            <a:r>
              <a:rPr dirty="0" sz="1550" spc="10">
                <a:latin typeface="宋体"/>
                <a:cs typeface="宋体"/>
              </a:rPr>
              <a:t>就</a:t>
            </a:r>
            <a:r>
              <a:rPr dirty="0" sz="1550" spc="30">
                <a:latin typeface="宋体"/>
                <a:cs typeface="宋体"/>
              </a:rPr>
              <a:t>会</a:t>
            </a:r>
            <a:r>
              <a:rPr dirty="0" sz="1550" spc="10">
                <a:latin typeface="宋体"/>
                <a:cs typeface="宋体"/>
              </a:rPr>
              <a:t>发</a:t>
            </a:r>
            <a:r>
              <a:rPr dirty="0" sz="1550" spc="30">
                <a:latin typeface="宋体"/>
                <a:cs typeface="宋体"/>
              </a:rPr>
              <a:t>现</a:t>
            </a:r>
            <a:r>
              <a:rPr dirty="0" sz="1550" spc="10">
                <a:latin typeface="宋体"/>
                <a:cs typeface="宋体"/>
              </a:rPr>
              <a:t>找</a:t>
            </a:r>
            <a:r>
              <a:rPr dirty="0" sz="1550" spc="30">
                <a:latin typeface="宋体"/>
                <a:cs typeface="宋体"/>
              </a:rPr>
              <a:t>不到函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问</a:t>
            </a:r>
            <a:r>
              <a:rPr dirty="0" sz="1550" spc="30">
                <a:latin typeface="宋体"/>
                <a:cs typeface="宋体"/>
              </a:rPr>
              <a:t>题。 其实，原因很</a:t>
            </a:r>
            <a:r>
              <a:rPr dirty="0" sz="1550" spc="10">
                <a:latin typeface="宋体"/>
                <a:cs typeface="宋体"/>
              </a:rPr>
              <a:t>简</a:t>
            </a:r>
            <a:r>
              <a:rPr dirty="0" sz="1550" spc="30">
                <a:latin typeface="宋体"/>
                <a:cs typeface="宋体"/>
              </a:rPr>
              <a:t>单</a:t>
            </a:r>
            <a:r>
              <a:rPr dirty="0" sz="1550" spc="10">
                <a:latin typeface="宋体"/>
                <a:cs typeface="宋体"/>
              </a:rPr>
              <a:t>，Python</a:t>
            </a:r>
            <a:r>
              <a:rPr dirty="0" sz="1550" spc="30">
                <a:latin typeface="宋体"/>
                <a:cs typeface="宋体"/>
              </a:rPr>
              <a:t>把每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子</a:t>
            </a:r>
            <a:r>
              <a:rPr dirty="0" sz="1550" spc="10">
                <a:latin typeface="宋体"/>
                <a:cs typeface="宋体"/>
              </a:rPr>
              <a:t>目</a:t>
            </a:r>
            <a:r>
              <a:rPr dirty="0" sz="1550" spc="30">
                <a:latin typeface="宋体"/>
                <a:cs typeface="宋体"/>
              </a:rPr>
              <a:t>录</a:t>
            </a:r>
            <a:r>
              <a:rPr dirty="0" sz="1550" spc="10">
                <a:latin typeface="宋体"/>
                <a:cs typeface="宋体"/>
              </a:rPr>
              <a:t>当</a:t>
            </a:r>
            <a:r>
              <a:rPr dirty="0" sz="1550" spc="30">
                <a:latin typeface="宋体"/>
                <a:cs typeface="宋体"/>
              </a:rPr>
              <a:t>成一个</a:t>
            </a:r>
            <a:r>
              <a:rPr dirty="0" sz="1550" spc="10">
                <a:latin typeface="宋体"/>
                <a:cs typeface="宋体"/>
              </a:rPr>
              <a:t>包</a:t>
            </a:r>
            <a:r>
              <a:rPr dirty="0" sz="1550" spc="25">
                <a:latin typeface="宋体"/>
                <a:cs typeface="宋体"/>
              </a:rPr>
              <a:t>（Package）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只要在目录下</a:t>
            </a:r>
            <a:r>
              <a:rPr dirty="0" sz="1550" spc="10">
                <a:latin typeface="宋体"/>
                <a:cs typeface="宋体"/>
              </a:rPr>
              <a:t>放</a:t>
            </a:r>
            <a:r>
              <a:rPr dirty="0" sz="1550" spc="30">
                <a:latin typeface="宋体"/>
                <a:cs typeface="宋体"/>
              </a:rPr>
              <a:t>一个</a:t>
            </a:r>
            <a:r>
              <a:rPr dirty="0" u="sng" sz="1550" spc="535">
                <a:uFill>
                  <a:solidFill>
                    <a:srgbClr val="000000"/>
                  </a:solidFill>
                </a:uFill>
                <a:latin typeface="宋体"/>
                <a:cs typeface="宋体"/>
              </a:rPr>
              <a:t> </a:t>
            </a:r>
            <a:r>
              <a:rPr dirty="0" sz="1550" spc="55">
                <a:latin typeface="Times New Roman"/>
                <a:cs typeface="Times New Roman"/>
              </a:rPr>
              <a:t>init</a:t>
            </a:r>
            <a:r>
              <a:rPr dirty="0" u="sng" sz="1550" spc="48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1550" spc="60">
                <a:latin typeface="Times New Roman"/>
                <a:cs typeface="Times New Roman"/>
              </a:rPr>
              <a:t>.py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空</a:t>
            </a:r>
            <a:r>
              <a:rPr dirty="0" sz="1550" spc="30">
                <a:latin typeface="宋体"/>
                <a:cs typeface="宋体"/>
              </a:rPr>
              <a:t>文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30">
                <a:latin typeface="宋体"/>
                <a:cs typeface="宋体"/>
              </a:rPr>
              <a:t>即可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2706" y="1303978"/>
            <a:ext cx="4403090" cy="61468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45">
                <a:solidFill>
                  <a:srgbClr val="BF0000"/>
                </a:solidFill>
                <a:latin typeface="宋体"/>
                <a:cs typeface="宋体"/>
              </a:rPr>
              <a:t>Python</a:t>
            </a:r>
            <a:r>
              <a:rPr dirty="0" sz="3850" spc="10">
                <a:solidFill>
                  <a:srgbClr val="BF0000"/>
                </a:solidFill>
                <a:latin typeface="宋体"/>
                <a:cs typeface="宋体"/>
              </a:rPr>
              <a:t>开发</a:t>
            </a:r>
            <a:r>
              <a:rPr dirty="0" sz="3850" spc="-30">
                <a:solidFill>
                  <a:srgbClr val="BF0000"/>
                </a:solidFill>
                <a:latin typeface="宋体"/>
                <a:cs typeface="宋体"/>
              </a:rPr>
              <a:t>和</a:t>
            </a:r>
            <a:r>
              <a:rPr dirty="0" sz="3850" spc="10">
                <a:solidFill>
                  <a:srgbClr val="BF0000"/>
                </a:solidFill>
                <a:latin typeface="宋体"/>
                <a:cs typeface="宋体"/>
              </a:rPr>
              <a:t>使用包</a:t>
            </a:r>
            <a:endParaRPr sz="3850">
              <a:latin typeface="宋体"/>
              <a:cs typeface="宋体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3839845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接下来，我们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实现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90">
                <a:latin typeface="宋体"/>
                <a:cs typeface="宋体"/>
              </a:rPr>
              <a:t>P</a:t>
            </a:r>
            <a:r>
              <a:rPr dirty="0" sz="1550" spc="-50">
                <a:latin typeface="宋体"/>
                <a:cs typeface="宋体"/>
              </a:rPr>
              <a:t>y</a:t>
            </a:r>
            <a:r>
              <a:rPr dirty="0" sz="1550" spc="-275">
                <a:latin typeface="宋体"/>
                <a:cs typeface="宋体"/>
              </a:rPr>
              <a:t>t</a:t>
            </a:r>
            <a:r>
              <a:rPr dirty="0" sz="1550" spc="95">
                <a:latin typeface="宋体"/>
                <a:cs typeface="宋体"/>
              </a:rPr>
              <a:t>h</a:t>
            </a:r>
            <a:r>
              <a:rPr dirty="0" sz="1550" spc="125">
                <a:latin typeface="宋体"/>
                <a:cs typeface="宋体"/>
              </a:rPr>
              <a:t>o</a:t>
            </a:r>
            <a:r>
              <a:rPr dirty="0" sz="1550" spc="95">
                <a:latin typeface="宋体"/>
                <a:cs typeface="宋体"/>
              </a:rPr>
              <a:t>n</a:t>
            </a:r>
            <a:r>
              <a:rPr dirty="0" sz="1550" spc="10">
                <a:latin typeface="宋体"/>
                <a:cs typeface="宋体"/>
              </a:rPr>
              <a:t>包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例</a:t>
            </a:r>
            <a:r>
              <a:rPr dirty="0" sz="1550" spc="25">
                <a:latin typeface="宋体"/>
                <a:cs typeface="宋体"/>
              </a:rPr>
              <a:t>子。 </a:t>
            </a:r>
            <a:r>
              <a:rPr dirty="0" sz="1550" spc="30">
                <a:latin typeface="宋体"/>
                <a:cs typeface="宋体"/>
              </a:rPr>
              <a:t>启动</a:t>
            </a:r>
            <a:r>
              <a:rPr dirty="0" sz="1550" spc="85">
                <a:latin typeface="宋体"/>
                <a:cs typeface="宋体"/>
              </a:rPr>
              <a:t>PyCharm，</a:t>
            </a:r>
            <a:r>
              <a:rPr dirty="0" sz="1550" spc="30">
                <a:latin typeface="宋体"/>
                <a:cs typeface="宋体"/>
              </a:rPr>
              <a:t>新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工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-225">
                <a:latin typeface="宋体"/>
                <a:cs typeface="宋体"/>
              </a:rPr>
              <a:t>aikit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904743"/>
            <a:ext cx="8839199" cy="2510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9542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开发和使用包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6851015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在新建的</a:t>
            </a:r>
            <a:r>
              <a:rPr dirty="0" sz="1550" spc="-229">
                <a:latin typeface="宋体"/>
                <a:cs typeface="宋体"/>
              </a:rPr>
              <a:t>aikit</a:t>
            </a:r>
            <a:r>
              <a:rPr dirty="0" sz="1550" spc="30">
                <a:latin typeface="宋体"/>
                <a:cs typeface="宋体"/>
              </a:rPr>
              <a:t>工程中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分</a:t>
            </a:r>
            <a:r>
              <a:rPr dirty="0" sz="1550" spc="10">
                <a:latin typeface="宋体"/>
                <a:cs typeface="宋体"/>
              </a:rPr>
              <a:t>别</a:t>
            </a:r>
            <a:r>
              <a:rPr dirty="0" sz="1550" spc="30">
                <a:latin typeface="宋体"/>
                <a:cs typeface="宋体"/>
              </a:rPr>
              <a:t>创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两个包</a:t>
            </a:r>
            <a:r>
              <a:rPr dirty="0" sz="1550" spc="55">
                <a:latin typeface="宋体"/>
                <a:cs typeface="宋体"/>
              </a:rPr>
              <a:t>my_package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-105">
                <a:latin typeface="宋体"/>
                <a:cs typeface="宋体"/>
              </a:rPr>
              <a:t>test_aa</a:t>
            </a:r>
            <a:r>
              <a:rPr dirty="0" sz="1550" spc="30">
                <a:latin typeface="宋体"/>
                <a:cs typeface="宋体"/>
              </a:rPr>
              <a:t>和一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15">
                <a:latin typeface="宋体"/>
                <a:cs typeface="宋体"/>
              </a:rPr>
              <a:t>Python</a:t>
            </a:r>
            <a:r>
              <a:rPr dirty="0" sz="1550" spc="10">
                <a:latin typeface="宋体"/>
                <a:cs typeface="宋体"/>
              </a:rPr>
              <a:t>脚</a:t>
            </a:r>
            <a:r>
              <a:rPr dirty="0" sz="1550" spc="30">
                <a:latin typeface="宋体"/>
                <a:cs typeface="宋体"/>
              </a:rPr>
              <a:t>本 </a:t>
            </a:r>
            <a:r>
              <a:rPr dirty="0" sz="1550" spc="-75">
                <a:latin typeface="宋体"/>
                <a:cs typeface="宋体"/>
              </a:rPr>
              <a:t>aikit_simple_package.py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822448"/>
            <a:ext cx="8394191" cy="31714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9542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开发和使用包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5704205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60">
                <a:latin typeface="宋体"/>
                <a:cs typeface="宋体"/>
              </a:rPr>
              <a:t>my_package</a:t>
            </a:r>
            <a:r>
              <a:rPr dirty="0" sz="1550" spc="30">
                <a:latin typeface="宋体"/>
                <a:cs typeface="宋体"/>
              </a:rPr>
              <a:t>目</a:t>
            </a:r>
            <a:r>
              <a:rPr dirty="0" sz="1550" spc="10">
                <a:latin typeface="宋体"/>
                <a:cs typeface="宋体"/>
              </a:rPr>
              <a:t>录</a:t>
            </a:r>
            <a:r>
              <a:rPr dirty="0" sz="1550" spc="30">
                <a:latin typeface="宋体"/>
                <a:cs typeface="宋体"/>
              </a:rPr>
              <a:t>下，创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两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文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5">
                <a:latin typeface="宋体"/>
                <a:cs typeface="宋体"/>
              </a:rPr>
              <a:t>module_a.py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15">
                <a:latin typeface="宋体"/>
                <a:cs typeface="宋体"/>
              </a:rPr>
              <a:t>module_b.py  </a:t>
            </a:r>
            <a:r>
              <a:rPr dirty="0" sz="1550" spc="30">
                <a:latin typeface="宋体"/>
                <a:cs typeface="宋体"/>
              </a:rPr>
              <a:t>其中，</a:t>
            </a:r>
            <a:r>
              <a:rPr dirty="0" u="sng" sz="1550" spc="530">
                <a:uFill>
                  <a:solidFill>
                    <a:srgbClr val="000000"/>
                  </a:solidFill>
                </a:uFill>
                <a:latin typeface="宋体"/>
                <a:cs typeface="宋体"/>
              </a:rPr>
              <a:t> </a:t>
            </a:r>
            <a:r>
              <a:rPr dirty="0" sz="1550" spc="-254">
                <a:latin typeface="宋体"/>
                <a:cs typeface="宋体"/>
              </a:rPr>
              <a:t>init</a:t>
            </a:r>
            <a:r>
              <a:rPr dirty="0" u="sng" sz="1550" spc="15">
                <a:uFill>
                  <a:solidFill>
                    <a:srgbClr val="000000"/>
                  </a:solidFill>
                </a:uFill>
                <a:latin typeface="宋体"/>
                <a:cs typeface="宋体"/>
              </a:rPr>
              <a:t> </a:t>
            </a:r>
            <a:r>
              <a:rPr dirty="0" sz="1550" spc="-120">
                <a:latin typeface="宋体"/>
                <a:cs typeface="宋体"/>
              </a:rPr>
              <a:t>.py</a:t>
            </a:r>
            <a:r>
              <a:rPr dirty="0" sz="1550" spc="30">
                <a:latin typeface="宋体"/>
                <a:cs typeface="宋体"/>
              </a:rPr>
              <a:t>是一个</a:t>
            </a:r>
            <a:r>
              <a:rPr dirty="0" sz="1550" spc="10">
                <a:latin typeface="宋体"/>
                <a:cs typeface="宋体"/>
              </a:rPr>
              <a:t>空</a:t>
            </a:r>
            <a:r>
              <a:rPr dirty="0" sz="1550" spc="30">
                <a:latin typeface="宋体"/>
                <a:cs typeface="宋体"/>
              </a:rPr>
              <a:t>文件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822448"/>
            <a:ext cx="8406384" cy="3427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9542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开发和使用包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3926204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-105">
                <a:latin typeface="宋体"/>
                <a:cs typeface="宋体"/>
              </a:rPr>
              <a:t>test_aa</a:t>
            </a:r>
            <a:r>
              <a:rPr dirty="0" sz="1550" spc="30">
                <a:latin typeface="宋体"/>
                <a:cs typeface="宋体"/>
              </a:rPr>
              <a:t>目录下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创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文件</a:t>
            </a:r>
            <a:r>
              <a:rPr dirty="0" sz="1550" spc="5">
                <a:latin typeface="宋体"/>
                <a:cs typeface="宋体"/>
              </a:rPr>
              <a:t>module_a.py  </a:t>
            </a:r>
            <a:r>
              <a:rPr dirty="0" sz="1550" spc="30">
                <a:latin typeface="宋体"/>
                <a:cs typeface="宋体"/>
              </a:rPr>
              <a:t>其中，</a:t>
            </a:r>
            <a:r>
              <a:rPr dirty="0" u="sng" sz="1550" spc="530">
                <a:uFill>
                  <a:solidFill>
                    <a:srgbClr val="000000"/>
                  </a:solidFill>
                </a:uFill>
                <a:latin typeface="宋体"/>
                <a:cs typeface="宋体"/>
              </a:rPr>
              <a:t> </a:t>
            </a:r>
            <a:r>
              <a:rPr dirty="0" sz="1550" spc="-254">
                <a:latin typeface="宋体"/>
                <a:cs typeface="宋体"/>
              </a:rPr>
              <a:t>init</a:t>
            </a:r>
            <a:r>
              <a:rPr dirty="0" u="sng" sz="1550" spc="10">
                <a:uFill>
                  <a:solidFill>
                    <a:srgbClr val="000000"/>
                  </a:solidFill>
                </a:uFill>
                <a:latin typeface="宋体"/>
                <a:cs typeface="宋体"/>
              </a:rPr>
              <a:t> </a:t>
            </a:r>
            <a:r>
              <a:rPr dirty="0" sz="1550" spc="-120">
                <a:latin typeface="宋体"/>
                <a:cs typeface="宋体"/>
              </a:rPr>
              <a:t>.py</a:t>
            </a:r>
            <a:r>
              <a:rPr dirty="0" sz="1550" spc="30">
                <a:latin typeface="宋体"/>
                <a:cs typeface="宋体"/>
              </a:rPr>
              <a:t>是一个</a:t>
            </a:r>
            <a:r>
              <a:rPr dirty="0" sz="1550" spc="10">
                <a:latin typeface="宋体"/>
                <a:cs typeface="宋体"/>
              </a:rPr>
              <a:t>空</a:t>
            </a:r>
            <a:r>
              <a:rPr dirty="0" sz="1550" spc="30">
                <a:latin typeface="宋体"/>
                <a:cs typeface="宋体"/>
              </a:rPr>
              <a:t>文件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822448"/>
            <a:ext cx="8400287" cy="3470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9542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开发和使用包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4187"/>
            <a:ext cx="408114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打开</a:t>
            </a:r>
            <a:r>
              <a:rPr dirty="0" sz="1550" spc="-75">
                <a:latin typeface="宋体"/>
                <a:cs typeface="宋体"/>
              </a:rPr>
              <a:t>aikit_simple_package.py，</a:t>
            </a:r>
            <a:r>
              <a:rPr dirty="0" sz="1550" spc="10">
                <a:latin typeface="宋体"/>
                <a:cs typeface="宋体"/>
              </a:rPr>
              <a:t>输</a:t>
            </a:r>
            <a:r>
              <a:rPr dirty="0" sz="1550" spc="30">
                <a:latin typeface="宋体"/>
                <a:cs typeface="宋体"/>
              </a:rPr>
              <a:t>入下面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代码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51660" y="2575560"/>
            <a:ext cx="5798819" cy="3892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9542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开发和使用包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4187"/>
            <a:ext cx="426847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打开</a:t>
            </a:r>
            <a:r>
              <a:rPr dirty="0" sz="1550" spc="20">
                <a:latin typeface="宋体"/>
                <a:cs typeface="宋体"/>
              </a:rPr>
              <a:t>my_package/module_a.py，</a:t>
            </a:r>
            <a:r>
              <a:rPr dirty="0" sz="1550" spc="30">
                <a:latin typeface="宋体"/>
                <a:cs typeface="宋体"/>
              </a:rPr>
              <a:t>输入下</a:t>
            </a:r>
            <a:r>
              <a:rPr dirty="0" sz="1550" spc="10">
                <a:latin typeface="宋体"/>
                <a:cs typeface="宋体"/>
              </a:rPr>
              <a:t>面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88948" y="2575560"/>
            <a:ext cx="7249667" cy="37658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2020-07-17T01:21:04Z</dcterms:created>
  <dcterms:modified xsi:type="dcterms:W3CDTF">2020-07-17T01:21:04Z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Xpdf - https://xpdf.net</vt:lpwstr>
  </property>
</Properties>
</file>