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jpg" ContentType="image/jp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69564" y="2229069"/>
            <a:ext cx="6954270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2677" y="2268705"/>
            <a:ext cx="9088045" cy="3188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5995"/>
              </a:lnSpc>
              <a:spcBef>
                <a:spcPts val="105"/>
              </a:spcBef>
            </a:pPr>
            <a:r>
              <a:rPr dirty="0" spc="-95"/>
              <a:t>AIoT</a:t>
            </a:r>
            <a:r>
              <a:rPr dirty="0" spc="5"/>
              <a:t>人工智能项目实战</a:t>
            </a:r>
          </a:p>
          <a:p>
            <a:pPr algn="ctr">
              <a:lnSpc>
                <a:spcPts val="5995"/>
              </a:lnSpc>
            </a:pPr>
            <a:r>
              <a:rPr dirty="0" spc="-5"/>
              <a:t>-</a:t>
            </a:r>
            <a:r>
              <a:rPr dirty="0" sz="4200" spc="170"/>
              <a:t>P</a:t>
            </a:r>
            <a:r>
              <a:rPr dirty="0" sz="4200" spc="-170"/>
              <a:t>y</a:t>
            </a:r>
            <a:r>
              <a:rPr dirty="0" sz="4200" spc="-885"/>
              <a:t>t</a:t>
            </a:r>
            <a:r>
              <a:rPr dirty="0" sz="4200" spc="170"/>
              <a:t>h</a:t>
            </a:r>
            <a:r>
              <a:rPr dirty="0" sz="4200" spc="254"/>
              <a:t>o</a:t>
            </a:r>
            <a:r>
              <a:rPr dirty="0" sz="4200" spc="170"/>
              <a:t>n</a:t>
            </a:r>
            <a:r>
              <a:rPr dirty="0" sz="4200" spc="10"/>
              <a:t>网络</a:t>
            </a:r>
            <a:r>
              <a:rPr dirty="0" sz="4200" spc="800"/>
              <a:t>&amp;</a:t>
            </a:r>
            <a:r>
              <a:rPr dirty="0" sz="4200" spc="10"/>
              <a:t>数据库</a:t>
            </a:r>
            <a:r>
              <a:rPr dirty="0" sz="4200" spc="844"/>
              <a:t>&amp;</a:t>
            </a:r>
            <a:r>
              <a:rPr dirty="0" sz="4200" spc="10"/>
              <a:t>多线程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4187"/>
            <a:ext cx="575119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5">
                <a:latin typeface="宋体"/>
                <a:cs typeface="宋体"/>
              </a:rPr>
              <a:t>python3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-70">
                <a:latin typeface="宋体"/>
                <a:cs typeface="宋体"/>
              </a:rPr>
              <a:t>aikit_main_network.py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-145">
                <a:latin typeface="宋体"/>
                <a:cs typeface="宋体"/>
              </a:rPr>
              <a:t>client，</a:t>
            </a:r>
            <a:r>
              <a:rPr dirty="0" sz="1550" spc="30">
                <a:latin typeface="宋体"/>
                <a:cs typeface="宋体"/>
              </a:rPr>
              <a:t>启</a:t>
            </a:r>
            <a:r>
              <a:rPr dirty="0" sz="1550" spc="10">
                <a:latin typeface="宋体"/>
                <a:cs typeface="宋体"/>
              </a:rPr>
              <a:t>动</a:t>
            </a:r>
            <a:r>
              <a:rPr dirty="0" sz="1550" spc="-55">
                <a:latin typeface="宋体"/>
                <a:cs typeface="宋体"/>
              </a:rPr>
              <a:t>socket</a:t>
            </a:r>
            <a:r>
              <a:rPr dirty="0" sz="1550" spc="10">
                <a:latin typeface="宋体"/>
                <a:cs typeface="宋体"/>
              </a:rPr>
              <a:t>客</a:t>
            </a:r>
            <a:r>
              <a:rPr dirty="0" sz="1550" spc="30">
                <a:latin typeface="宋体"/>
                <a:cs typeface="宋体"/>
              </a:rPr>
              <a:t>户端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9283" y="2575560"/>
            <a:ext cx="7310628" cy="3823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7384415" cy="17087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606425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当</a:t>
            </a:r>
            <a:r>
              <a:rPr dirty="0" sz="1550" spc="-25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客户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启</a:t>
            </a:r>
            <a:r>
              <a:rPr dirty="0" sz="1550" spc="10">
                <a:latin typeface="宋体"/>
                <a:cs typeface="宋体"/>
              </a:rPr>
              <a:t>动</a:t>
            </a:r>
            <a:r>
              <a:rPr dirty="0" sz="1550" spc="30">
                <a:latin typeface="宋体"/>
                <a:cs typeface="宋体"/>
              </a:rPr>
              <a:t>后，会</a:t>
            </a:r>
            <a:r>
              <a:rPr dirty="0" sz="1550" spc="10">
                <a:latin typeface="宋体"/>
                <a:cs typeface="宋体"/>
              </a:rPr>
              <a:t>自</a:t>
            </a:r>
            <a:r>
              <a:rPr dirty="0" sz="1550" spc="30">
                <a:latin typeface="宋体"/>
                <a:cs typeface="宋体"/>
              </a:rPr>
              <a:t>动</a:t>
            </a:r>
            <a:r>
              <a:rPr dirty="0" sz="1550" spc="10">
                <a:latin typeface="宋体"/>
                <a:cs typeface="宋体"/>
              </a:rPr>
              <a:t>连</a:t>
            </a:r>
            <a:r>
              <a:rPr dirty="0" sz="1550" spc="30">
                <a:latin typeface="宋体"/>
                <a:cs typeface="宋体"/>
              </a:rPr>
              <a:t>接</a:t>
            </a:r>
            <a:r>
              <a:rPr dirty="0" sz="1550" spc="-30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服务端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然</a:t>
            </a:r>
            <a:r>
              <a:rPr dirty="0" sz="1550" spc="10">
                <a:latin typeface="宋体"/>
                <a:cs typeface="宋体"/>
              </a:rPr>
              <a:t>后</a:t>
            </a:r>
            <a:r>
              <a:rPr dirty="0" sz="1550" spc="30">
                <a:latin typeface="宋体"/>
                <a:cs typeface="宋体"/>
              </a:rPr>
              <a:t>等</a:t>
            </a:r>
            <a:r>
              <a:rPr dirty="0" sz="1550" spc="10">
                <a:latin typeface="宋体"/>
                <a:cs typeface="宋体"/>
              </a:rPr>
              <a:t>待</a:t>
            </a:r>
            <a:r>
              <a:rPr dirty="0" sz="1550" spc="30">
                <a:latin typeface="宋体"/>
                <a:cs typeface="宋体"/>
              </a:rPr>
              <a:t>用户输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，  按下回车后，</a:t>
            </a:r>
            <a:r>
              <a:rPr dirty="0" sz="1550" spc="10">
                <a:latin typeface="宋体"/>
                <a:cs typeface="宋体"/>
              </a:rPr>
              <a:t>发</a:t>
            </a:r>
            <a:r>
              <a:rPr dirty="0" sz="1550" spc="30">
                <a:latin typeface="宋体"/>
                <a:cs typeface="宋体"/>
              </a:rPr>
              <a:t>送给</a:t>
            </a:r>
            <a:r>
              <a:rPr dirty="0" sz="1550" spc="-30">
                <a:latin typeface="宋体"/>
                <a:cs typeface="宋体"/>
              </a:rPr>
              <a:t>Socket</a:t>
            </a:r>
            <a:r>
              <a:rPr dirty="0" sz="1550" spc="10">
                <a:latin typeface="宋体"/>
                <a:cs typeface="宋体"/>
              </a:rPr>
              <a:t>服</a:t>
            </a:r>
            <a:r>
              <a:rPr dirty="0" sz="1550" spc="30">
                <a:latin typeface="宋体"/>
                <a:cs typeface="宋体"/>
              </a:rPr>
              <a:t>务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当</a:t>
            </a:r>
            <a:r>
              <a:rPr dirty="0" sz="1550" spc="-25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服务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收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-30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客户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发</a:t>
            </a:r>
            <a:r>
              <a:rPr dirty="0" sz="1550" spc="10">
                <a:latin typeface="宋体"/>
                <a:cs typeface="宋体"/>
              </a:rPr>
              <a:t>送</a:t>
            </a:r>
            <a:r>
              <a:rPr dirty="0" sz="1550" spc="30">
                <a:latin typeface="宋体"/>
                <a:cs typeface="宋体"/>
              </a:rPr>
              <a:t>来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消息后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会</a:t>
            </a:r>
            <a:r>
              <a:rPr dirty="0" sz="1550" spc="10">
                <a:latin typeface="宋体"/>
                <a:cs typeface="宋体"/>
              </a:rPr>
              <a:t>把</a:t>
            </a:r>
            <a:r>
              <a:rPr dirty="0" sz="1550" spc="30">
                <a:latin typeface="宋体"/>
                <a:cs typeface="宋体"/>
              </a:rPr>
              <a:t>接</a:t>
            </a:r>
            <a:r>
              <a:rPr dirty="0" sz="1550" spc="10">
                <a:latin typeface="宋体"/>
                <a:cs typeface="宋体"/>
              </a:rPr>
              <a:t>收</a:t>
            </a:r>
            <a:r>
              <a:rPr dirty="0" sz="1550" spc="30">
                <a:latin typeface="宋体"/>
                <a:cs typeface="宋体"/>
              </a:rPr>
              <a:t>到的数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再</a:t>
            </a:r>
            <a:r>
              <a:rPr dirty="0" sz="1550" spc="30">
                <a:latin typeface="宋体"/>
                <a:cs typeface="宋体"/>
              </a:rPr>
              <a:t>次</a:t>
            </a:r>
            <a:r>
              <a:rPr dirty="0" sz="1550" spc="10">
                <a:latin typeface="宋体"/>
                <a:cs typeface="宋体"/>
              </a:rPr>
              <a:t>发</a:t>
            </a:r>
            <a:r>
              <a:rPr dirty="0" sz="1550" spc="30">
                <a:latin typeface="宋体"/>
                <a:cs typeface="宋体"/>
              </a:rPr>
              <a:t>送给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-25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客户端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至</a:t>
            </a:r>
            <a:r>
              <a:rPr dirty="0" sz="1550" spc="10">
                <a:latin typeface="宋体"/>
                <a:cs typeface="宋体"/>
              </a:rPr>
              <a:t>此</a:t>
            </a:r>
            <a:r>
              <a:rPr dirty="0" sz="1550" spc="30">
                <a:latin typeface="宋体"/>
                <a:cs typeface="宋体"/>
              </a:rPr>
              <a:t>，两个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序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通</a:t>
            </a:r>
            <a:r>
              <a:rPr dirty="0" sz="1550" spc="10">
                <a:latin typeface="宋体"/>
                <a:cs typeface="宋体"/>
              </a:rPr>
              <a:t>过</a:t>
            </a:r>
            <a:r>
              <a:rPr dirty="0" sz="1550" spc="30">
                <a:latin typeface="宋体"/>
                <a:cs typeface="宋体"/>
              </a:rPr>
              <a:t>网络建</a:t>
            </a:r>
            <a:r>
              <a:rPr dirty="0" sz="1550" spc="10">
                <a:latin typeface="宋体"/>
                <a:cs typeface="宋体"/>
              </a:rPr>
              <a:t>立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10">
                <a:latin typeface="宋体"/>
                <a:cs typeface="宋体"/>
              </a:rPr>
              <a:t>连</a:t>
            </a:r>
            <a:r>
              <a:rPr dirty="0" sz="1550" spc="30">
                <a:latin typeface="宋体"/>
                <a:cs typeface="宋体"/>
              </a:rPr>
              <a:t>接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可以互</a:t>
            </a:r>
            <a:r>
              <a:rPr dirty="0" sz="1550" spc="10">
                <a:latin typeface="宋体"/>
                <a:cs typeface="宋体"/>
              </a:rPr>
              <a:t>相</a:t>
            </a:r>
            <a:r>
              <a:rPr dirty="0" sz="1550" spc="30">
                <a:latin typeface="宋体"/>
                <a:cs typeface="宋体"/>
              </a:rPr>
              <a:t>发</a:t>
            </a:r>
            <a:r>
              <a:rPr dirty="0" sz="1550" spc="10">
                <a:latin typeface="宋体"/>
                <a:cs typeface="宋体"/>
              </a:rPr>
              <a:t>送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了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宋体"/>
                <a:cs typeface="宋体"/>
              </a:rPr>
              <a:t>当</a:t>
            </a:r>
            <a:r>
              <a:rPr dirty="0" sz="1550" spc="-25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客户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输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45">
                <a:latin typeface="宋体"/>
                <a:cs typeface="宋体"/>
              </a:rPr>
              <a:t>bye</a:t>
            </a:r>
            <a:r>
              <a:rPr dirty="0" sz="1550" spc="10">
                <a:latin typeface="宋体"/>
                <a:cs typeface="宋体"/>
              </a:rPr>
              <a:t>后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两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序的网</a:t>
            </a:r>
            <a:r>
              <a:rPr dirty="0" sz="1550" spc="10">
                <a:latin typeface="宋体"/>
                <a:cs typeface="宋体"/>
              </a:rPr>
              <a:t>络</a:t>
            </a:r>
            <a:r>
              <a:rPr dirty="0" sz="1550" spc="30">
                <a:latin typeface="宋体"/>
                <a:cs typeface="宋体"/>
              </a:rPr>
              <a:t>连</a:t>
            </a:r>
            <a:r>
              <a:rPr dirty="0" sz="1550" spc="10">
                <a:latin typeface="宋体"/>
                <a:cs typeface="宋体"/>
              </a:rPr>
              <a:t>接</a:t>
            </a:r>
            <a:r>
              <a:rPr dirty="0" sz="1550" spc="30">
                <a:latin typeface="宋体"/>
                <a:cs typeface="宋体"/>
              </a:rPr>
              <a:t>就</a:t>
            </a:r>
            <a:r>
              <a:rPr dirty="0" sz="1550" spc="10">
                <a:latin typeface="宋体"/>
                <a:cs typeface="宋体"/>
              </a:rPr>
              <a:t>会</a:t>
            </a:r>
            <a:r>
              <a:rPr dirty="0" sz="1550" spc="30">
                <a:latin typeface="宋体"/>
                <a:cs typeface="宋体"/>
              </a:rPr>
              <a:t>断开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数据库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8402320" cy="318897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在实际的项目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库是很</a:t>
            </a:r>
            <a:r>
              <a:rPr dirty="0" sz="1550" spc="10">
                <a:latin typeface="宋体"/>
                <a:cs typeface="宋体"/>
              </a:rPr>
              <a:t>重</a:t>
            </a:r>
            <a:r>
              <a:rPr dirty="0" sz="1550" spc="30">
                <a:latin typeface="宋体"/>
                <a:cs typeface="宋体"/>
              </a:rPr>
              <a:t>要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角色。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它能够帮助应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高效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管理数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方</a:t>
            </a:r>
            <a:r>
              <a:rPr dirty="0" sz="1550" spc="30">
                <a:latin typeface="宋体"/>
                <a:cs typeface="宋体"/>
              </a:rPr>
              <a:t>便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增加、</a:t>
            </a:r>
            <a:r>
              <a:rPr dirty="0" sz="1550" spc="10">
                <a:latin typeface="宋体"/>
                <a:cs typeface="宋体"/>
              </a:rPr>
              <a:t>删</a:t>
            </a:r>
            <a:r>
              <a:rPr dirty="0" sz="1550" spc="30">
                <a:latin typeface="宋体"/>
                <a:cs typeface="宋体"/>
              </a:rPr>
              <a:t>除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30">
                <a:latin typeface="宋体"/>
                <a:cs typeface="宋体"/>
              </a:rPr>
              <a:t>插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和更新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-130">
                <a:latin typeface="Courier New"/>
                <a:cs typeface="Courier New"/>
              </a:rPr>
              <a:t>SQLite</a:t>
            </a:r>
            <a:r>
              <a:rPr dirty="0" sz="1550" spc="-13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是一</a:t>
            </a:r>
            <a:r>
              <a:rPr dirty="0" sz="1550" spc="10">
                <a:latin typeface="宋体"/>
                <a:cs typeface="宋体"/>
              </a:rPr>
              <a:t>款</a:t>
            </a:r>
            <a:r>
              <a:rPr dirty="0" sz="1550" spc="30">
                <a:latin typeface="宋体"/>
                <a:cs typeface="宋体"/>
              </a:rPr>
              <a:t>轻</a:t>
            </a:r>
            <a:r>
              <a:rPr dirty="0" sz="1550" spc="10">
                <a:latin typeface="宋体"/>
                <a:cs typeface="宋体"/>
              </a:rPr>
              <a:t>型</a:t>
            </a:r>
            <a:r>
              <a:rPr dirty="0" sz="1550" spc="30">
                <a:latin typeface="宋体"/>
                <a:cs typeface="宋体"/>
              </a:rPr>
              <a:t>的数据</a:t>
            </a:r>
            <a:r>
              <a:rPr dirty="0" sz="1550" spc="10">
                <a:latin typeface="宋体"/>
                <a:cs typeface="宋体"/>
              </a:rPr>
              <a:t>库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遵</a:t>
            </a:r>
            <a:r>
              <a:rPr dirty="0" sz="1550" spc="10">
                <a:latin typeface="宋体"/>
                <a:cs typeface="宋体"/>
              </a:rPr>
              <a:t>守</a:t>
            </a:r>
            <a:r>
              <a:rPr dirty="0" sz="1550" spc="85">
                <a:latin typeface="宋体"/>
                <a:cs typeface="宋体"/>
              </a:rPr>
              <a:t>ACID</a:t>
            </a:r>
            <a:r>
              <a:rPr dirty="0" sz="1550" spc="30">
                <a:latin typeface="宋体"/>
                <a:cs typeface="宋体"/>
              </a:rPr>
              <a:t>的关</a:t>
            </a:r>
            <a:r>
              <a:rPr dirty="0" sz="1550" spc="10">
                <a:latin typeface="宋体"/>
                <a:cs typeface="宋体"/>
              </a:rPr>
              <a:t>系</a:t>
            </a:r>
            <a:r>
              <a:rPr dirty="0" sz="1550" spc="30">
                <a:latin typeface="宋体"/>
                <a:cs typeface="宋体"/>
              </a:rPr>
              <a:t>型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</a:t>
            </a:r>
            <a:r>
              <a:rPr dirty="0" sz="1550" spc="10">
                <a:latin typeface="宋体"/>
                <a:cs typeface="宋体"/>
              </a:rPr>
              <a:t>库</a:t>
            </a:r>
            <a:r>
              <a:rPr dirty="0" sz="1550" spc="30">
                <a:latin typeface="宋体"/>
                <a:cs typeface="宋体"/>
              </a:rPr>
              <a:t>管理系</a:t>
            </a:r>
            <a:r>
              <a:rPr dirty="0" sz="1550" spc="10">
                <a:latin typeface="宋体"/>
                <a:cs typeface="宋体"/>
              </a:rPr>
              <a:t>统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包</a:t>
            </a:r>
            <a:r>
              <a:rPr dirty="0" sz="1550" spc="10">
                <a:latin typeface="宋体"/>
                <a:cs typeface="宋体"/>
              </a:rPr>
              <a:t>含</a:t>
            </a:r>
            <a:r>
              <a:rPr dirty="0" sz="1550" spc="30">
                <a:latin typeface="宋体"/>
                <a:cs typeface="宋体"/>
              </a:rPr>
              <a:t>在一个</a:t>
            </a:r>
            <a:r>
              <a:rPr dirty="0" sz="1550" spc="10">
                <a:latin typeface="宋体"/>
                <a:cs typeface="宋体"/>
              </a:rPr>
              <a:t>相</a:t>
            </a:r>
            <a:r>
              <a:rPr dirty="0" sz="1550" spc="30">
                <a:latin typeface="宋体"/>
                <a:cs typeface="宋体"/>
              </a:rPr>
              <a:t>对</a:t>
            </a:r>
            <a:r>
              <a:rPr dirty="0" sz="1550" spc="10">
                <a:latin typeface="宋体"/>
                <a:cs typeface="宋体"/>
              </a:rPr>
              <a:t>小</a:t>
            </a:r>
            <a:r>
              <a:rPr dirty="0" sz="1550" spc="30">
                <a:latin typeface="宋体"/>
                <a:cs typeface="宋体"/>
              </a:rPr>
              <a:t>的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2840"/>
              </a:lnSpc>
              <a:spcBef>
                <a:spcPts val="250"/>
              </a:spcBef>
            </a:pPr>
            <a:r>
              <a:rPr dirty="0" sz="1550" spc="204">
                <a:latin typeface="宋体"/>
                <a:cs typeface="宋体"/>
              </a:rPr>
              <a:t>C</a:t>
            </a:r>
            <a:r>
              <a:rPr dirty="0" sz="1550" spc="30">
                <a:latin typeface="宋体"/>
                <a:cs typeface="宋体"/>
              </a:rPr>
              <a:t>库中。它是</a:t>
            </a:r>
            <a:r>
              <a:rPr dirty="0" sz="1550" spc="-25">
                <a:latin typeface="宋体"/>
                <a:cs typeface="宋体"/>
              </a:rPr>
              <a:t>D.RichardHipp</a:t>
            </a:r>
            <a:r>
              <a:rPr dirty="0" sz="1550" spc="30">
                <a:latin typeface="宋体"/>
                <a:cs typeface="宋体"/>
              </a:rPr>
              <a:t>建</a:t>
            </a:r>
            <a:r>
              <a:rPr dirty="0" sz="1550" spc="10">
                <a:latin typeface="宋体"/>
                <a:cs typeface="宋体"/>
              </a:rPr>
              <a:t>立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公</a:t>
            </a:r>
            <a:r>
              <a:rPr dirty="0" sz="1550" spc="30">
                <a:latin typeface="宋体"/>
                <a:cs typeface="宋体"/>
              </a:rPr>
              <a:t>有领域</a:t>
            </a:r>
            <a:r>
              <a:rPr dirty="0" sz="1550" spc="10">
                <a:latin typeface="宋体"/>
                <a:cs typeface="宋体"/>
              </a:rPr>
              <a:t>项</a:t>
            </a:r>
            <a:r>
              <a:rPr dirty="0" sz="1550" spc="30">
                <a:latin typeface="宋体"/>
                <a:cs typeface="宋体"/>
              </a:rPr>
              <a:t>目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它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设</a:t>
            </a:r>
            <a:r>
              <a:rPr dirty="0" sz="1550" spc="10">
                <a:latin typeface="宋体"/>
                <a:cs typeface="宋体"/>
              </a:rPr>
              <a:t>计</a:t>
            </a:r>
            <a:r>
              <a:rPr dirty="0" sz="1550" spc="30">
                <a:latin typeface="宋体"/>
                <a:cs typeface="宋体"/>
              </a:rPr>
              <a:t>目标是</a:t>
            </a:r>
            <a:r>
              <a:rPr dirty="0" sz="1550" spc="10">
                <a:latin typeface="宋体"/>
                <a:cs typeface="宋体"/>
              </a:rPr>
              <a:t>嵌</a:t>
            </a:r>
            <a:r>
              <a:rPr dirty="0" sz="1550" spc="30">
                <a:latin typeface="宋体"/>
                <a:cs typeface="宋体"/>
              </a:rPr>
              <a:t>入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而且已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很</a:t>
            </a:r>
            <a:r>
              <a:rPr dirty="0" sz="1550" spc="30">
                <a:latin typeface="宋体"/>
                <a:cs typeface="宋体"/>
              </a:rPr>
              <a:t>多 嵌入式产品中</a:t>
            </a:r>
            <a:r>
              <a:rPr dirty="0" sz="1550" spc="10">
                <a:latin typeface="宋体"/>
                <a:cs typeface="宋体"/>
              </a:rPr>
              <a:t>使</a:t>
            </a:r>
            <a:r>
              <a:rPr dirty="0" sz="1550" spc="30">
                <a:latin typeface="宋体"/>
                <a:cs typeface="宋体"/>
              </a:rPr>
              <a:t>用了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，它占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资</a:t>
            </a:r>
            <a:r>
              <a:rPr dirty="0" sz="1550" spc="10">
                <a:latin typeface="宋体"/>
                <a:cs typeface="宋体"/>
              </a:rPr>
              <a:t>源</a:t>
            </a:r>
            <a:r>
              <a:rPr dirty="0" sz="1550" spc="30">
                <a:latin typeface="宋体"/>
                <a:cs typeface="宋体"/>
              </a:rPr>
              <a:t>非</a:t>
            </a:r>
            <a:r>
              <a:rPr dirty="0" sz="1550" spc="10">
                <a:latin typeface="宋体"/>
                <a:cs typeface="宋体"/>
              </a:rPr>
              <a:t>常</a:t>
            </a:r>
            <a:r>
              <a:rPr dirty="0" sz="1550" spc="30">
                <a:latin typeface="宋体"/>
                <a:cs typeface="宋体"/>
              </a:rPr>
              <a:t>的低，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嵌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式</a:t>
            </a:r>
            <a:r>
              <a:rPr dirty="0" sz="1550" spc="10">
                <a:latin typeface="宋体"/>
                <a:cs typeface="宋体"/>
              </a:rPr>
              <a:t>设</a:t>
            </a:r>
            <a:r>
              <a:rPr dirty="0" sz="1550" spc="30">
                <a:latin typeface="宋体"/>
                <a:cs typeface="宋体"/>
              </a:rPr>
              <a:t>备中，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只</a:t>
            </a:r>
            <a:r>
              <a:rPr dirty="0" sz="1550" spc="30">
                <a:latin typeface="宋体"/>
                <a:cs typeface="宋体"/>
              </a:rPr>
              <a:t>需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几百</a:t>
            </a:r>
            <a:r>
              <a:rPr dirty="0" sz="1550" spc="95">
                <a:latin typeface="宋体"/>
                <a:cs typeface="宋体"/>
              </a:rPr>
              <a:t>K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内</a:t>
            </a:r>
            <a:r>
              <a:rPr dirty="0" sz="1550" spc="30">
                <a:latin typeface="宋体"/>
                <a:cs typeface="宋体"/>
              </a:rPr>
              <a:t>存就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2830"/>
              </a:lnSpc>
              <a:spcBef>
                <a:spcPts val="20"/>
              </a:spcBef>
            </a:pPr>
            <a:r>
              <a:rPr dirty="0" sz="1550" spc="30">
                <a:latin typeface="宋体"/>
                <a:cs typeface="宋体"/>
              </a:rPr>
              <a:t>够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能够</a:t>
            </a:r>
            <a:r>
              <a:rPr dirty="0" sz="1550" spc="10">
                <a:latin typeface="宋体"/>
                <a:cs typeface="宋体"/>
              </a:rPr>
              <a:t>支</a:t>
            </a:r>
            <a:r>
              <a:rPr dirty="0" sz="1550" spc="30">
                <a:latin typeface="宋体"/>
                <a:cs typeface="宋体"/>
              </a:rPr>
              <a:t>持</a:t>
            </a:r>
            <a:r>
              <a:rPr dirty="0" sz="1550" spc="-10">
                <a:latin typeface="宋体"/>
                <a:cs typeface="宋体"/>
              </a:rPr>
              <a:t>Windows/Linux/Unix</a:t>
            </a:r>
            <a:r>
              <a:rPr dirty="0" sz="1550" spc="30">
                <a:latin typeface="宋体"/>
                <a:cs typeface="宋体"/>
              </a:rPr>
              <a:t>等等主</a:t>
            </a:r>
            <a:r>
              <a:rPr dirty="0" sz="1550" spc="10">
                <a:latin typeface="宋体"/>
                <a:cs typeface="宋体"/>
              </a:rPr>
              <a:t>流的</a:t>
            </a:r>
            <a:r>
              <a:rPr dirty="0" sz="1550" spc="30">
                <a:latin typeface="宋体"/>
                <a:cs typeface="宋体"/>
              </a:rPr>
              <a:t>操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系统，</a:t>
            </a:r>
            <a:r>
              <a:rPr dirty="0" sz="1550" spc="10">
                <a:latin typeface="宋体"/>
                <a:cs typeface="宋体"/>
              </a:rPr>
              <a:t>同时</a:t>
            </a:r>
            <a:r>
              <a:rPr dirty="0" sz="1550" spc="30">
                <a:latin typeface="宋体"/>
                <a:cs typeface="宋体"/>
              </a:rPr>
              <a:t>能</a:t>
            </a:r>
            <a:r>
              <a:rPr dirty="0" sz="1550" spc="10">
                <a:latin typeface="宋体"/>
                <a:cs typeface="宋体"/>
              </a:rPr>
              <a:t>够</a:t>
            </a:r>
            <a:r>
              <a:rPr dirty="0" sz="1550" spc="30">
                <a:latin typeface="宋体"/>
                <a:cs typeface="宋体"/>
              </a:rPr>
              <a:t>跟很多</a:t>
            </a:r>
            <a:r>
              <a:rPr dirty="0" sz="1550" spc="10">
                <a:latin typeface="宋体"/>
                <a:cs typeface="宋体"/>
              </a:rPr>
              <a:t>程序</a:t>
            </a:r>
            <a:r>
              <a:rPr dirty="0" sz="1550" spc="30">
                <a:latin typeface="宋体"/>
                <a:cs typeface="宋体"/>
              </a:rPr>
              <a:t>语</a:t>
            </a:r>
            <a:r>
              <a:rPr dirty="0" sz="1550" spc="10">
                <a:latin typeface="宋体"/>
                <a:cs typeface="宋体"/>
              </a:rPr>
              <a:t>言</a:t>
            </a:r>
            <a:r>
              <a:rPr dirty="0" sz="1550" spc="30">
                <a:latin typeface="宋体"/>
                <a:cs typeface="宋体"/>
              </a:rPr>
              <a:t>相结合，  比如</a:t>
            </a:r>
            <a:r>
              <a:rPr dirty="0" sz="1550" spc="-340">
                <a:latin typeface="宋体"/>
                <a:cs typeface="宋体"/>
              </a:rPr>
              <a:t> </a:t>
            </a:r>
            <a:r>
              <a:rPr dirty="0" sz="1550" spc="-150">
                <a:latin typeface="宋体"/>
                <a:cs typeface="宋体"/>
              </a:rPr>
              <a:t>Tcl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85">
                <a:latin typeface="宋体"/>
                <a:cs typeface="宋体"/>
              </a:rPr>
              <a:t>C#</a:t>
            </a:r>
            <a:r>
              <a:rPr dirty="0" sz="1550" spc="10">
                <a:latin typeface="宋体"/>
                <a:cs typeface="宋体"/>
              </a:rPr>
              <a:t>、</a:t>
            </a:r>
            <a:r>
              <a:rPr dirty="0" sz="1550" spc="165">
                <a:latin typeface="宋体"/>
                <a:cs typeface="宋体"/>
              </a:rPr>
              <a:t>PHP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-65">
                <a:latin typeface="宋体"/>
                <a:cs typeface="宋体"/>
              </a:rPr>
              <a:t>Java</a:t>
            </a:r>
            <a:r>
              <a:rPr dirty="0" sz="1550" spc="30">
                <a:latin typeface="宋体"/>
                <a:cs typeface="宋体"/>
              </a:rPr>
              <a:t>等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还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254">
                <a:latin typeface="宋体"/>
                <a:cs typeface="宋体"/>
              </a:rPr>
              <a:t>ODBC</a:t>
            </a:r>
            <a:r>
              <a:rPr dirty="0" sz="1550" spc="30">
                <a:latin typeface="宋体"/>
                <a:cs typeface="宋体"/>
              </a:rPr>
              <a:t>接</a:t>
            </a:r>
            <a:r>
              <a:rPr dirty="0" sz="1550" spc="10">
                <a:latin typeface="宋体"/>
                <a:cs typeface="宋体"/>
              </a:rPr>
              <a:t>口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同</a:t>
            </a:r>
            <a:r>
              <a:rPr dirty="0" sz="1550" spc="30">
                <a:latin typeface="宋体"/>
                <a:cs typeface="宋体"/>
              </a:rPr>
              <a:t>样比起</a:t>
            </a:r>
            <a:r>
              <a:rPr dirty="0" sz="1550" spc="20">
                <a:latin typeface="宋体"/>
                <a:cs typeface="宋体"/>
              </a:rPr>
              <a:t>Mysql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PostgreSQL这</a:t>
            </a:r>
            <a:r>
              <a:rPr dirty="0" sz="1550" spc="30">
                <a:latin typeface="宋体"/>
                <a:cs typeface="宋体"/>
              </a:rPr>
              <a:t>两</a:t>
            </a:r>
            <a:r>
              <a:rPr dirty="0" sz="1550" spc="10">
                <a:latin typeface="宋体"/>
                <a:cs typeface="宋体"/>
              </a:rPr>
              <a:t>款</a:t>
            </a:r>
            <a:r>
              <a:rPr dirty="0" sz="1550" spc="30">
                <a:latin typeface="宋体"/>
                <a:cs typeface="宋体"/>
              </a:rPr>
              <a:t>开</a:t>
            </a:r>
            <a:r>
              <a:rPr dirty="0" sz="1550" spc="10">
                <a:latin typeface="宋体"/>
                <a:cs typeface="宋体"/>
              </a:rPr>
              <a:t>源</a:t>
            </a:r>
            <a:r>
              <a:rPr dirty="0" sz="1550" spc="30">
                <a:latin typeface="宋体"/>
                <a:cs typeface="宋体"/>
              </a:rPr>
              <a:t>的世</a:t>
            </a:r>
            <a:endParaRPr sz="1550">
              <a:latin typeface="宋体"/>
              <a:cs typeface="宋体"/>
            </a:endParaRPr>
          </a:p>
          <a:p>
            <a:pPr marL="12700" marR="283210">
              <a:lnSpc>
                <a:spcPts val="2840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界著名数据库</a:t>
            </a:r>
            <a:r>
              <a:rPr dirty="0" sz="1550" spc="10">
                <a:latin typeface="宋体"/>
                <a:cs typeface="宋体"/>
              </a:rPr>
              <a:t>管</a:t>
            </a:r>
            <a:r>
              <a:rPr dirty="0" sz="1550" spc="30">
                <a:latin typeface="宋体"/>
                <a:cs typeface="宋体"/>
              </a:rPr>
              <a:t>理系</a:t>
            </a:r>
            <a:r>
              <a:rPr dirty="0" sz="1550" spc="10">
                <a:latin typeface="宋体"/>
                <a:cs typeface="宋体"/>
              </a:rPr>
              <a:t>统</a:t>
            </a:r>
            <a:r>
              <a:rPr dirty="0" sz="1550" spc="30">
                <a:latin typeface="宋体"/>
                <a:cs typeface="宋体"/>
              </a:rPr>
              <a:t>来讲，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处</a:t>
            </a:r>
            <a:r>
              <a:rPr dirty="0" sz="1550" spc="30">
                <a:latin typeface="宋体"/>
                <a:cs typeface="宋体"/>
              </a:rPr>
              <a:t>理</a:t>
            </a:r>
            <a:r>
              <a:rPr dirty="0" sz="1550" spc="10">
                <a:latin typeface="宋体"/>
                <a:cs typeface="宋体"/>
              </a:rPr>
              <a:t>速</a:t>
            </a:r>
            <a:r>
              <a:rPr dirty="0" sz="1550" spc="30">
                <a:latin typeface="宋体"/>
                <a:cs typeface="宋体"/>
              </a:rPr>
              <a:t>度比他</a:t>
            </a:r>
            <a:r>
              <a:rPr dirty="0" sz="1550" spc="10">
                <a:latin typeface="宋体"/>
                <a:cs typeface="宋体"/>
              </a:rPr>
              <a:t>们</a:t>
            </a:r>
            <a:r>
              <a:rPr dirty="0" sz="1550" spc="30">
                <a:latin typeface="宋体"/>
                <a:cs typeface="宋体"/>
              </a:rPr>
              <a:t>都</a:t>
            </a:r>
            <a:r>
              <a:rPr dirty="0" sz="1550" spc="10">
                <a:latin typeface="宋体"/>
                <a:cs typeface="宋体"/>
              </a:rPr>
              <a:t>快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-45">
                <a:latin typeface="宋体"/>
                <a:cs typeface="宋体"/>
              </a:rPr>
              <a:t>SQLite</a:t>
            </a:r>
            <a:r>
              <a:rPr dirty="0" sz="1550" spc="10">
                <a:latin typeface="宋体"/>
                <a:cs typeface="宋体"/>
              </a:rPr>
              <a:t>第</a:t>
            </a:r>
            <a:r>
              <a:rPr dirty="0" sz="1550" spc="30">
                <a:latin typeface="宋体"/>
                <a:cs typeface="宋体"/>
              </a:rPr>
              <a:t>一个</a:t>
            </a:r>
            <a:r>
              <a:rPr dirty="0" sz="1550" spc="5">
                <a:latin typeface="宋体"/>
                <a:cs typeface="宋体"/>
              </a:rPr>
              <a:t>Alpha</a:t>
            </a:r>
            <a:r>
              <a:rPr dirty="0" sz="1550" spc="30">
                <a:latin typeface="宋体"/>
                <a:cs typeface="宋体"/>
              </a:rPr>
              <a:t>版本诞</a:t>
            </a:r>
            <a:r>
              <a:rPr dirty="0" sz="1550" spc="10">
                <a:latin typeface="宋体"/>
                <a:cs typeface="宋体"/>
              </a:rPr>
              <a:t>生</a:t>
            </a:r>
            <a:r>
              <a:rPr dirty="0" sz="1550" spc="30">
                <a:latin typeface="宋体"/>
                <a:cs typeface="宋体"/>
              </a:rPr>
              <a:t>于</a:t>
            </a:r>
            <a:r>
              <a:rPr dirty="0" sz="1550" spc="50">
                <a:latin typeface="宋体"/>
                <a:cs typeface="宋体"/>
              </a:rPr>
              <a:t>2000  </a:t>
            </a:r>
            <a:r>
              <a:rPr dirty="0" sz="1550" spc="30">
                <a:latin typeface="宋体"/>
                <a:cs typeface="宋体"/>
              </a:rPr>
              <a:t>年</a:t>
            </a:r>
            <a:r>
              <a:rPr dirty="0" sz="1550" spc="60">
                <a:latin typeface="宋体"/>
                <a:cs typeface="宋体"/>
              </a:rPr>
              <a:t>5</a:t>
            </a:r>
            <a:r>
              <a:rPr dirty="0" sz="1550" spc="30">
                <a:latin typeface="宋体"/>
                <a:cs typeface="宋体"/>
              </a:rPr>
              <a:t>月。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至</a:t>
            </a:r>
            <a:r>
              <a:rPr dirty="0" sz="1550" spc="60">
                <a:latin typeface="宋体"/>
                <a:cs typeface="宋体"/>
              </a:rPr>
              <a:t>2019</a:t>
            </a:r>
            <a:r>
              <a:rPr dirty="0" sz="1550" spc="10">
                <a:latin typeface="宋体"/>
                <a:cs typeface="宋体"/>
              </a:rPr>
              <a:t>年</a:t>
            </a:r>
            <a:r>
              <a:rPr dirty="0" sz="1550" spc="30">
                <a:latin typeface="宋体"/>
                <a:cs typeface="宋体"/>
              </a:rPr>
              <a:t>已</a:t>
            </a:r>
            <a:r>
              <a:rPr dirty="0" sz="1550" spc="10">
                <a:latin typeface="宋体"/>
                <a:cs typeface="宋体"/>
              </a:rPr>
              <a:t>经</a:t>
            </a:r>
            <a:r>
              <a:rPr dirty="0" sz="1550" spc="30">
                <a:latin typeface="宋体"/>
                <a:cs typeface="宋体"/>
              </a:rPr>
              <a:t>有</a:t>
            </a:r>
            <a:r>
              <a:rPr dirty="0" sz="1550" spc="55">
                <a:latin typeface="宋体"/>
                <a:cs typeface="宋体"/>
              </a:rPr>
              <a:t>19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年</a:t>
            </a:r>
            <a:r>
              <a:rPr dirty="0" sz="1550" spc="30">
                <a:latin typeface="宋体"/>
                <a:cs typeface="宋体"/>
              </a:rPr>
              <a:t>头</a:t>
            </a:r>
            <a:r>
              <a:rPr dirty="0" sz="1550" spc="-35">
                <a:latin typeface="宋体"/>
                <a:cs typeface="宋体"/>
              </a:rPr>
              <a:t>，SQLite</a:t>
            </a:r>
            <a:r>
              <a:rPr dirty="0" sz="1550" spc="10">
                <a:latin typeface="宋体"/>
                <a:cs typeface="宋体"/>
              </a:rPr>
              <a:t>也</a:t>
            </a:r>
            <a:r>
              <a:rPr dirty="0" sz="1550" spc="30">
                <a:latin typeface="宋体"/>
                <a:cs typeface="宋体"/>
              </a:rPr>
              <a:t>迎来了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版</a:t>
            </a:r>
            <a:r>
              <a:rPr dirty="0" sz="1550" spc="30">
                <a:latin typeface="宋体"/>
                <a:cs typeface="宋体"/>
              </a:rPr>
              <a:t>本</a:t>
            </a:r>
            <a:r>
              <a:rPr dirty="0" sz="1550" spc="-395">
                <a:latin typeface="宋体"/>
                <a:cs typeface="宋体"/>
              </a:rPr>
              <a:t> </a:t>
            </a:r>
            <a:r>
              <a:rPr dirty="0" sz="1550" spc="-45">
                <a:latin typeface="宋体"/>
                <a:cs typeface="宋体"/>
              </a:rPr>
              <a:t>SQLite</a:t>
            </a:r>
            <a:r>
              <a:rPr dirty="0" sz="1550" spc="-350">
                <a:latin typeface="宋体"/>
                <a:cs typeface="宋体"/>
              </a:rPr>
              <a:t> </a:t>
            </a:r>
            <a:r>
              <a:rPr dirty="0" sz="1550" spc="60">
                <a:latin typeface="宋体"/>
                <a:cs typeface="宋体"/>
              </a:rPr>
              <a:t>3</a:t>
            </a:r>
            <a:r>
              <a:rPr dirty="0" sz="1550" spc="30">
                <a:latin typeface="宋体"/>
                <a:cs typeface="宋体"/>
              </a:rPr>
              <a:t>已经发布。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数据库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459803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接下来，我们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实现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个读写</a:t>
            </a:r>
            <a:r>
              <a:rPr dirty="0" sz="1550" spc="-45">
                <a:latin typeface="宋体"/>
                <a:cs typeface="宋体"/>
              </a:rPr>
              <a:t>SQLite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</a:t>
            </a:r>
            <a:r>
              <a:rPr dirty="0" sz="1550" spc="10">
                <a:latin typeface="宋体"/>
                <a:cs typeface="宋体"/>
              </a:rPr>
              <a:t>库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子。 运行</a:t>
            </a:r>
            <a:r>
              <a:rPr dirty="0" sz="1550" spc="85">
                <a:latin typeface="宋体"/>
                <a:cs typeface="宋体"/>
              </a:rPr>
              <a:t>PyCharm，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，命名</a:t>
            </a:r>
            <a:r>
              <a:rPr dirty="0" sz="1550" spc="10">
                <a:latin typeface="宋体"/>
                <a:cs typeface="宋体"/>
              </a:rPr>
              <a:t>为</a:t>
            </a:r>
            <a:r>
              <a:rPr dirty="0" sz="1550" spc="-229">
                <a:latin typeface="宋体"/>
                <a:cs typeface="宋体"/>
              </a:rPr>
              <a:t>aikit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904743"/>
            <a:ext cx="8839199" cy="2510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数据库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43242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在新建的</a:t>
            </a:r>
            <a:r>
              <a:rPr dirty="0" sz="1550" spc="-229">
                <a:latin typeface="宋体"/>
                <a:cs typeface="宋体"/>
              </a:rPr>
              <a:t>aikit</a:t>
            </a:r>
            <a:r>
              <a:rPr dirty="0" sz="1550" spc="30">
                <a:latin typeface="宋体"/>
                <a:cs typeface="宋体"/>
              </a:rPr>
              <a:t>工程中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个Python</a:t>
            </a:r>
            <a:r>
              <a:rPr dirty="0" sz="1550" spc="30">
                <a:latin typeface="宋体"/>
                <a:cs typeface="宋体"/>
              </a:rPr>
              <a:t>脚本</a:t>
            </a:r>
            <a:r>
              <a:rPr dirty="0" sz="1550" spc="-130">
                <a:latin typeface="宋体"/>
                <a:cs typeface="宋体"/>
              </a:rPr>
              <a:t>aikit_main_sqlite.py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673096"/>
            <a:ext cx="8394191" cy="3137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数据库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4187"/>
            <a:ext cx="368109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125">
                <a:latin typeface="宋体"/>
                <a:cs typeface="宋体"/>
              </a:rPr>
              <a:t>aikit_main_sqlite.py，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入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面的代码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62455" y="2575560"/>
            <a:ext cx="7132319" cy="38039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数据库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99155"/>
            <a:ext cx="7496809" cy="14693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简单讲解一下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-130">
                <a:latin typeface="宋体"/>
                <a:cs typeface="宋体"/>
              </a:rPr>
              <a:t>aikit_main_sqlite.py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50">
                <a:latin typeface="宋体"/>
                <a:cs typeface="宋体"/>
              </a:rPr>
              <a:t>，main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先</a:t>
            </a: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120">
                <a:latin typeface="宋体"/>
                <a:cs typeface="宋体"/>
              </a:rPr>
              <a:t>test.db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</a:t>
            </a:r>
            <a:r>
              <a:rPr dirty="0" sz="1550" spc="10">
                <a:latin typeface="宋体"/>
                <a:cs typeface="宋体"/>
              </a:rPr>
              <a:t>库</a:t>
            </a:r>
            <a:r>
              <a:rPr dirty="0" sz="1550" spc="30">
                <a:latin typeface="宋体"/>
                <a:cs typeface="宋体"/>
              </a:rPr>
              <a:t>文件。</a:t>
            </a:r>
            <a:r>
              <a:rPr dirty="0" sz="1550" spc="10">
                <a:latin typeface="宋体"/>
                <a:cs typeface="宋体"/>
              </a:rPr>
              <a:t>接</a:t>
            </a:r>
            <a:r>
              <a:rPr dirty="0" sz="1550" spc="30">
                <a:latin typeface="宋体"/>
                <a:cs typeface="宋体"/>
              </a:rPr>
              <a:t>下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一个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-30">
                <a:latin typeface="宋体"/>
                <a:cs typeface="宋体"/>
              </a:rPr>
              <a:t>Table，</a:t>
            </a:r>
            <a:r>
              <a:rPr dirty="0" sz="1550" spc="30">
                <a:latin typeface="宋体"/>
                <a:cs typeface="宋体"/>
              </a:rPr>
              <a:t>然后进行插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、</a:t>
            </a:r>
            <a:r>
              <a:rPr dirty="0" sz="1550" spc="10">
                <a:latin typeface="宋体"/>
                <a:cs typeface="宋体"/>
              </a:rPr>
              <a:t>查</a:t>
            </a:r>
            <a:r>
              <a:rPr dirty="0" sz="1550" spc="30">
                <a:latin typeface="宋体"/>
                <a:cs typeface="宋体"/>
              </a:rPr>
              <a:t>询数据</a:t>
            </a:r>
            <a:r>
              <a:rPr dirty="0" sz="1550" spc="10">
                <a:latin typeface="宋体"/>
                <a:cs typeface="宋体"/>
              </a:rPr>
              <a:t>和</a:t>
            </a:r>
            <a:r>
              <a:rPr dirty="0" sz="1550" spc="30">
                <a:latin typeface="宋体"/>
                <a:cs typeface="宋体"/>
              </a:rPr>
              <a:t>删</a:t>
            </a:r>
            <a:r>
              <a:rPr dirty="0" sz="1550" spc="10">
                <a:latin typeface="宋体"/>
                <a:cs typeface="宋体"/>
              </a:rPr>
              <a:t>除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的操作</a:t>
            </a:r>
            <a:r>
              <a:rPr dirty="0" sz="1550" spc="10">
                <a:latin typeface="宋体"/>
                <a:cs typeface="宋体"/>
              </a:rPr>
              <a:t>。</a:t>
            </a:r>
            <a:r>
              <a:rPr dirty="0" sz="1550" spc="30">
                <a:latin typeface="宋体"/>
                <a:cs typeface="宋体"/>
              </a:rPr>
              <a:t>最</a:t>
            </a:r>
            <a:r>
              <a:rPr dirty="0" sz="1550" spc="10">
                <a:latin typeface="宋体"/>
                <a:cs typeface="宋体"/>
              </a:rPr>
              <a:t>后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关</a:t>
            </a:r>
            <a:r>
              <a:rPr dirty="0" sz="1550" spc="30">
                <a:latin typeface="宋体"/>
                <a:cs typeface="宋体"/>
              </a:rPr>
              <a:t>闭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据库文件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运行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30">
                <a:latin typeface="宋体"/>
                <a:cs typeface="宋体"/>
              </a:rPr>
              <a:t>程序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5">
                <a:latin typeface="宋体"/>
                <a:cs typeface="宋体"/>
              </a:rPr>
              <a:t>python3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-120">
                <a:latin typeface="宋体"/>
                <a:cs typeface="宋体"/>
              </a:rPr>
              <a:t>aikit_main_sqlite.py，</a:t>
            </a:r>
            <a:r>
              <a:rPr dirty="0" sz="1550" spc="10">
                <a:latin typeface="宋体"/>
                <a:cs typeface="宋体"/>
              </a:rPr>
              <a:t>可</a:t>
            </a:r>
            <a:r>
              <a:rPr dirty="0" sz="1550" spc="30">
                <a:latin typeface="宋体"/>
                <a:cs typeface="宋体"/>
              </a:rPr>
              <a:t>以</a:t>
            </a:r>
            <a:r>
              <a:rPr dirty="0" sz="1550" spc="10">
                <a:latin typeface="宋体"/>
                <a:cs typeface="宋体"/>
              </a:rPr>
              <a:t>看</a:t>
            </a:r>
            <a:r>
              <a:rPr dirty="0" sz="1550" spc="30">
                <a:latin typeface="宋体"/>
                <a:cs typeface="宋体"/>
              </a:rPr>
              <a:t>到主程</a:t>
            </a:r>
            <a:r>
              <a:rPr dirty="0" sz="1550" spc="10">
                <a:latin typeface="宋体"/>
                <a:cs typeface="宋体"/>
              </a:rPr>
              <a:t>序</a:t>
            </a:r>
            <a:r>
              <a:rPr dirty="0" sz="1550" spc="30">
                <a:latin typeface="宋体"/>
                <a:cs typeface="宋体"/>
              </a:rPr>
              <a:t>运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后</a:t>
            </a:r>
            <a:r>
              <a:rPr dirty="0" sz="1550" spc="10">
                <a:latin typeface="宋体"/>
                <a:cs typeface="宋体"/>
              </a:rPr>
              <a:t>打</a:t>
            </a:r>
            <a:r>
              <a:rPr dirty="0" sz="1550" spc="30">
                <a:latin typeface="宋体"/>
                <a:cs typeface="宋体"/>
              </a:rPr>
              <a:t>印的信息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数据库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442722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查看当前目录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，你</a:t>
            </a:r>
            <a:r>
              <a:rPr dirty="0" sz="1550" spc="10">
                <a:latin typeface="宋体"/>
                <a:cs typeface="宋体"/>
              </a:rPr>
              <a:t>会</a:t>
            </a:r>
            <a:r>
              <a:rPr dirty="0" sz="1550" spc="30">
                <a:latin typeface="宋体"/>
                <a:cs typeface="宋体"/>
              </a:rPr>
              <a:t>发现多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-114">
                <a:latin typeface="宋体"/>
                <a:cs typeface="宋体"/>
              </a:rPr>
              <a:t>test.db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77" y="6037565"/>
            <a:ext cx="640270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-40">
                <a:latin typeface="宋体"/>
                <a:cs typeface="宋体"/>
              </a:rPr>
              <a:t>SQLite</a:t>
            </a:r>
            <a:r>
              <a:rPr dirty="0" sz="1550" spc="30">
                <a:latin typeface="宋体"/>
                <a:cs typeface="宋体"/>
              </a:rPr>
              <a:t>数据库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表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已</a:t>
            </a:r>
            <a:r>
              <a:rPr dirty="0" sz="1550" spc="30">
                <a:latin typeface="宋体"/>
                <a:cs typeface="宋体"/>
              </a:rPr>
              <a:t>经插入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据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查</a:t>
            </a:r>
            <a:r>
              <a:rPr dirty="0" sz="1550" spc="10">
                <a:latin typeface="宋体"/>
                <a:cs typeface="宋体"/>
              </a:rPr>
              <a:t>询</a:t>
            </a:r>
            <a:r>
              <a:rPr dirty="0" sz="1550" spc="30">
                <a:latin typeface="宋体"/>
                <a:cs typeface="宋体"/>
              </a:rPr>
              <a:t>的结果</a:t>
            </a:r>
            <a:r>
              <a:rPr dirty="0" sz="1550" spc="10">
                <a:latin typeface="宋体"/>
                <a:cs typeface="宋体"/>
              </a:rPr>
              <a:t>显</a:t>
            </a:r>
            <a:r>
              <a:rPr dirty="0" sz="1550" spc="30">
                <a:latin typeface="宋体"/>
                <a:cs typeface="宋体"/>
              </a:rPr>
              <a:t>示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10">
                <a:latin typeface="宋体"/>
                <a:cs typeface="宋体"/>
              </a:rPr>
              <a:t>控</a:t>
            </a:r>
            <a:r>
              <a:rPr dirty="0" sz="1550" spc="30">
                <a:latin typeface="宋体"/>
                <a:cs typeface="宋体"/>
              </a:rPr>
              <a:t>制台上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6091" y="2631948"/>
            <a:ext cx="8386571" cy="3339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多线程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241925" cy="12287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在实际的项目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，为</a:t>
            </a:r>
            <a:r>
              <a:rPr dirty="0" sz="1550" spc="10">
                <a:latin typeface="宋体"/>
                <a:cs typeface="宋体"/>
              </a:rPr>
              <a:t>了</a:t>
            </a:r>
            <a:r>
              <a:rPr dirty="0" sz="1550" spc="30">
                <a:latin typeface="宋体"/>
                <a:cs typeface="宋体"/>
              </a:rPr>
              <a:t>能够提</a:t>
            </a:r>
            <a:r>
              <a:rPr dirty="0" sz="1550" spc="10">
                <a:latin typeface="宋体"/>
                <a:cs typeface="宋体"/>
              </a:rPr>
              <a:t>高</a:t>
            </a:r>
            <a:r>
              <a:rPr dirty="0" sz="1550" spc="30">
                <a:latin typeface="宋体"/>
                <a:cs typeface="宋体"/>
              </a:rPr>
              <a:t>应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程</a:t>
            </a:r>
            <a:r>
              <a:rPr dirty="0" sz="1550" spc="10">
                <a:latin typeface="宋体"/>
                <a:cs typeface="宋体"/>
              </a:rPr>
              <a:t>序</a:t>
            </a:r>
            <a:r>
              <a:rPr dirty="0" sz="1550" spc="30">
                <a:latin typeface="宋体"/>
                <a:cs typeface="宋体"/>
              </a:rPr>
              <a:t>处理数</a:t>
            </a:r>
            <a:r>
              <a:rPr dirty="0" sz="1550" spc="10">
                <a:latin typeface="宋体"/>
                <a:cs typeface="宋体"/>
              </a:rPr>
              <a:t>据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力，  通常会采用多</a:t>
            </a:r>
            <a:r>
              <a:rPr dirty="0" sz="1550" spc="10">
                <a:latin typeface="宋体"/>
                <a:cs typeface="宋体"/>
              </a:rPr>
              <a:t>线</a:t>
            </a:r>
            <a:r>
              <a:rPr dirty="0" sz="1550" spc="30">
                <a:latin typeface="宋体"/>
                <a:cs typeface="宋体"/>
              </a:rPr>
              <a:t>程技</a:t>
            </a:r>
            <a:r>
              <a:rPr dirty="0" sz="1550" spc="10">
                <a:latin typeface="宋体"/>
                <a:cs typeface="宋体"/>
              </a:rPr>
              <a:t>术</a:t>
            </a:r>
            <a:r>
              <a:rPr dirty="0" sz="1550" spc="30">
                <a:latin typeface="宋体"/>
                <a:cs typeface="宋体"/>
              </a:rPr>
              <a:t>，来让</a:t>
            </a:r>
            <a:r>
              <a:rPr dirty="0" sz="1550" spc="10">
                <a:latin typeface="宋体"/>
                <a:cs typeface="宋体"/>
              </a:rPr>
              <a:t>不</a:t>
            </a:r>
            <a:r>
              <a:rPr dirty="0" sz="1550" spc="30">
                <a:latin typeface="宋体"/>
                <a:cs typeface="宋体"/>
              </a:rPr>
              <a:t>同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任</a:t>
            </a:r>
            <a:r>
              <a:rPr dirty="0" sz="1550" spc="10">
                <a:latin typeface="宋体"/>
                <a:cs typeface="宋体"/>
              </a:rPr>
              <a:t>务</a:t>
            </a:r>
            <a:r>
              <a:rPr dirty="0" sz="1550" spc="30">
                <a:latin typeface="宋体"/>
                <a:cs typeface="宋体"/>
              </a:rPr>
              <a:t>并行执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405130">
              <a:lnSpc>
                <a:spcPct val="101899"/>
              </a:lnSpc>
            </a:pPr>
            <a:r>
              <a:rPr dirty="0" sz="1550" spc="30">
                <a:latin typeface="宋体"/>
                <a:cs typeface="宋体"/>
              </a:rPr>
              <a:t>当使用多线程</a:t>
            </a:r>
            <a:r>
              <a:rPr dirty="0" sz="1550" spc="10">
                <a:latin typeface="宋体"/>
                <a:cs typeface="宋体"/>
              </a:rPr>
              <a:t>后</a:t>
            </a:r>
            <a:r>
              <a:rPr dirty="0" sz="1550" spc="30">
                <a:latin typeface="宋体"/>
                <a:cs typeface="宋体"/>
              </a:rPr>
              <a:t>，还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考虑不</a:t>
            </a:r>
            <a:r>
              <a:rPr dirty="0" sz="1550" spc="10">
                <a:latin typeface="宋体"/>
                <a:cs typeface="宋体"/>
              </a:rPr>
              <a:t>同</a:t>
            </a:r>
            <a:r>
              <a:rPr dirty="0" sz="1550" spc="30">
                <a:latin typeface="宋体"/>
                <a:cs typeface="宋体"/>
              </a:rPr>
              <a:t>线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之</a:t>
            </a:r>
            <a:r>
              <a:rPr dirty="0" sz="1550" spc="10">
                <a:latin typeface="宋体"/>
                <a:cs typeface="宋体"/>
              </a:rPr>
              <a:t>间</a:t>
            </a:r>
            <a:r>
              <a:rPr dirty="0" sz="1550" spc="30">
                <a:latin typeface="宋体"/>
                <a:cs typeface="宋体"/>
              </a:rPr>
              <a:t>同步的</a:t>
            </a:r>
            <a:r>
              <a:rPr dirty="0" sz="1550" spc="10">
                <a:latin typeface="宋体"/>
                <a:cs typeface="宋体"/>
              </a:rPr>
              <a:t>问</a:t>
            </a:r>
            <a:r>
              <a:rPr dirty="0" sz="1550" spc="30">
                <a:latin typeface="宋体"/>
                <a:cs typeface="宋体"/>
              </a:rPr>
              <a:t>题，  这部分内容读</a:t>
            </a:r>
            <a:r>
              <a:rPr dirty="0" sz="1550" spc="10">
                <a:latin typeface="宋体"/>
                <a:cs typeface="宋体"/>
              </a:rPr>
              <a:t>者</a:t>
            </a:r>
            <a:r>
              <a:rPr dirty="0" sz="1550" spc="30">
                <a:latin typeface="宋体"/>
                <a:cs typeface="宋体"/>
              </a:rPr>
              <a:t>可以</a:t>
            </a:r>
            <a:r>
              <a:rPr dirty="0" sz="1550" spc="10">
                <a:latin typeface="宋体"/>
                <a:cs typeface="宋体"/>
              </a:rPr>
              <a:t>扩</a:t>
            </a:r>
            <a:r>
              <a:rPr dirty="0" sz="1550" spc="30">
                <a:latin typeface="宋体"/>
                <a:cs typeface="宋体"/>
              </a:rPr>
              <a:t>展学习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下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567" y="1339054"/>
            <a:ext cx="2660015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  <a:latin typeface="宋体"/>
                <a:cs typeface="宋体"/>
              </a:rPr>
              <a:t>Python</a:t>
            </a:r>
            <a:r>
              <a:rPr dirty="0" sz="3500">
                <a:solidFill>
                  <a:srgbClr val="BF0000"/>
                </a:solidFill>
                <a:latin typeface="宋体"/>
                <a:cs typeface="宋体"/>
              </a:rPr>
              <a:t>多线程</a:t>
            </a:r>
            <a:endParaRPr sz="350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756660" cy="747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1600"/>
              </a:lnSpc>
              <a:spcBef>
                <a:spcPts val="105"/>
              </a:spcBef>
            </a:pPr>
            <a:r>
              <a:rPr dirty="0" sz="1550" spc="30">
                <a:latin typeface="宋体"/>
                <a:cs typeface="宋体"/>
              </a:rPr>
              <a:t>接下来，我们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实现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个多线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子。 本例中，只实</a:t>
            </a:r>
            <a:r>
              <a:rPr dirty="0" sz="1550" spc="10">
                <a:latin typeface="宋体"/>
                <a:cs typeface="宋体"/>
              </a:rPr>
              <a:t>现</a:t>
            </a:r>
            <a:r>
              <a:rPr dirty="0" sz="1550" spc="30">
                <a:latin typeface="宋体"/>
                <a:cs typeface="宋体"/>
              </a:rPr>
              <a:t>一个</a:t>
            </a:r>
            <a:r>
              <a:rPr dirty="0" sz="1550" spc="10">
                <a:latin typeface="宋体"/>
                <a:cs typeface="宋体"/>
              </a:rPr>
              <a:t>简</a:t>
            </a:r>
            <a:r>
              <a:rPr dirty="0" sz="1550" spc="30">
                <a:latin typeface="宋体"/>
                <a:cs typeface="宋体"/>
              </a:rPr>
              <a:t>单的多</a:t>
            </a:r>
            <a:r>
              <a:rPr dirty="0" sz="1550" spc="10">
                <a:latin typeface="宋体"/>
                <a:cs typeface="宋体"/>
              </a:rPr>
              <a:t>线</a:t>
            </a:r>
            <a:r>
              <a:rPr dirty="0" sz="1550" spc="30">
                <a:latin typeface="宋体"/>
                <a:cs typeface="宋体"/>
              </a:rPr>
              <a:t>程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30">
                <a:latin typeface="宋体"/>
                <a:cs typeface="宋体"/>
              </a:rPr>
              <a:t>子。 运行</a:t>
            </a:r>
            <a:r>
              <a:rPr dirty="0" sz="1550" spc="85">
                <a:latin typeface="宋体"/>
                <a:cs typeface="宋体"/>
              </a:rPr>
              <a:t>PyCharm，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，命名</a:t>
            </a:r>
            <a:r>
              <a:rPr dirty="0" sz="1550" spc="10">
                <a:latin typeface="宋体"/>
                <a:cs typeface="宋体"/>
              </a:rPr>
              <a:t>为</a:t>
            </a:r>
            <a:r>
              <a:rPr dirty="0" sz="1550" spc="-229">
                <a:latin typeface="宋体"/>
                <a:cs typeface="宋体"/>
              </a:rPr>
              <a:t>aikit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3247643"/>
            <a:ext cx="8839199" cy="2510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2807970" cy="1957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网络编</a:t>
            </a:r>
            <a:r>
              <a:rPr dirty="0" sz="2800" spc="-1425">
                <a:latin typeface="宋体"/>
                <a:cs typeface="宋体"/>
              </a:rPr>
              <a:t>程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数据库</a:t>
            </a:r>
            <a:endParaRPr sz="280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65"/>
              </a:spcBef>
            </a:pPr>
            <a:r>
              <a:rPr dirty="0" sz="2800" spc="905">
                <a:latin typeface="Courier New"/>
                <a:cs typeface="Courier New"/>
              </a:rPr>
              <a:t></a:t>
            </a:r>
            <a:r>
              <a:rPr dirty="0" sz="2800" spc="140">
                <a:latin typeface="宋体"/>
                <a:cs typeface="宋体"/>
              </a:rPr>
              <a:t>P</a:t>
            </a:r>
            <a:r>
              <a:rPr dirty="0" sz="2800" spc="-85">
                <a:latin typeface="宋体"/>
                <a:cs typeface="宋体"/>
              </a:rPr>
              <a:t>y</a:t>
            </a:r>
            <a:r>
              <a:rPr dirty="0" sz="2800" spc="-505">
                <a:latin typeface="宋体"/>
                <a:cs typeface="宋体"/>
              </a:rPr>
              <a:t>t</a:t>
            </a:r>
            <a:r>
              <a:rPr dirty="0" sz="2800" spc="140">
                <a:latin typeface="宋体"/>
                <a:cs typeface="宋体"/>
              </a:rPr>
              <a:t>h</a:t>
            </a:r>
            <a:r>
              <a:rPr dirty="0" sz="2800" spc="195">
                <a:latin typeface="宋体"/>
                <a:cs typeface="宋体"/>
              </a:rPr>
              <a:t>o</a:t>
            </a:r>
            <a:r>
              <a:rPr dirty="0" sz="2800" spc="140">
                <a:latin typeface="宋体"/>
                <a:cs typeface="宋体"/>
              </a:rPr>
              <a:t>n</a:t>
            </a:r>
            <a:r>
              <a:rPr dirty="0" sz="2800" spc="5">
                <a:latin typeface="宋体"/>
                <a:cs typeface="宋体"/>
              </a:rPr>
              <a:t>多线程</a:t>
            </a:r>
            <a:endParaRPr sz="28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多线程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19112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在新建的</a:t>
            </a:r>
            <a:r>
              <a:rPr dirty="0" sz="1550" spc="-229">
                <a:latin typeface="宋体"/>
                <a:cs typeface="宋体"/>
              </a:rPr>
              <a:t>aikit</a:t>
            </a:r>
            <a:r>
              <a:rPr dirty="0" sz="1550" spc="30">
                <a:latin typeface="宋体"/>
                <a:cs typeface="宋体"/>
              </a:rPr>
              <a:t>工程中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文件：</a:t>
            </a:r>
            <a:r>
              <a:rPr dirty="0" sz="1550" spc="-415">
                <a:latin typeface="宋体"/>
                <a:cs typeface="宋体"/>
              </a:rPr>
              <a:t> </a:t>
            </a:r>
            <a:r>
              <a:rPr dirty="0" sz="1550" spc="-85">
                <a:latin typeface="宋体"/>
                <a:cs typeface="宋体"/>
              </a:rPr>
              <a:t>aikit_main_thread.py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580132"/>
            <a:ext cx="8394191" cy="3534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多线程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4187"/>
            <a:ext cx="378777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85">
                <a:latin typeface="宋体"/>
                <a:cs typeface="宋体"/>
              </a:rPr>
              <a:t>aikit_main_thread.py，</a:t>
            </a:r>
            <a:r>
              <a:rPr dirty="0" sz="1550" spc="30">
                <a:latin typeface="宋体"/>
                <a:cs typeface="宋体"/>
              </a:rPr>
              <a:t>输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下</a:t>
            </a:r>
            <a:r>
              <a:rPr dirty="0" sz="1550" spc="10">
                <a:latin typeface="宋体"/>
                <a:cs typeface="宋体"/>
              </a:rPr>
              <a:t>面</a:t>
            </a:r>
            <a:r>
              <a:rPr dirty="0" sz="1550" spc="30">
                <a:latin typeface="宋体"/>
                <a:cs typeface="宋体"/>
              </a:rPr>
              <a:t>的代码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41932" y="2575560"/>
            <a:ext cx="6082283" cy="38572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66001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多线程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798060" y="2268705"/>
            <a:ext cx="6559550" cy="14693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简单讲解一下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endParaRPr sz="1550">
              <a:latin typeface="宋体"/>
              <a:cs typeface="宋体"/>
            </a:endParaRPr>
          </a:p>
          <a:p>
            <a:pPr marL="12700" marR="9144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-90">
                <a:latin typeface="宋体"/>
                <a:cs typeface="宋体"/>
              </a:rPr>
              <a:t>aikit_main_thread.py</a:t>
            </a:r>
            <a:r>
              <a:rPr dirty="0" sz="1550" spc="30">
                <a:latin typeface="宋体"/>
                <a:cs typeface="宋体"/>
              </a:rPr>
              <a:t>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50">
                <a:latin typeface="宋体"/>
                <a:cs typeface="宋体"/>
              </a:rPr>
              <a:t>，main</a:t>
            </a:r>
            <a:r>
              <a:rPr dirty="0" sz="1550" spc="10">
                <a:latin typeface="宋体"/>
                <a:cs typeface="宋体"/>
              </a:rPr>
              <a:t>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先</a:t>
            </a:r>
            <a:r>
              <a:rPr dirty="0" sz="1550" spc="30">
                <a:latin typeface="宋体"/>
                <a:cs typeface="宋体"/>
              </a:rPr>
              <a:t>创建</a:t>
            </a:r>
            <a:r>
              <a:rPr dirty="0" sz="1550" spc="55">
                <a:latin typeface="宋体"/>
                <a:cs typeface="宋体"/>
              </a:rPr>
              <a:t>10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10">
                <a:latin typeface="宋体"/>
                <a:cs typeface="宋体"/>
              </a:rPr>
              <a:t>子</a:t>
            </a:r>
            <a:r>
              <a:rPr dirty="0" sz="1550" spc="30">
                <a:latin typeface="宋体"/>
                <a:cs typeface="宋体"/>
              </a:rPr>
              <a:t>线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-25">
                <a:latin typeface="宋体"/>
                <a:cs typeface="宋体"/>
              </a:rPr>
              <a:t>func0-func9</a:t>
            </a:r>
            <a:r>
              <a:rPr dirty="0" sz="1550" spc="30">
                <a:latin typeface="宋体"/>
                <a:cs typeface="宋体"/>
              </a:rPr>
              <a:t>。 接下来，等待</a:t>
            </a:r>
            <a:r>
              <a:rPr dirty="0" sz="1550" spc="55">
                <a:latin typeface="宋体"/>
                <a:cs typeface="宋体"/>
              </a:rPr>
              <a:t>10</a:t>
            </a:r>
            <a:r>
              <a:rPr dirty="0" sz="1550" spc="30">
                <a:latin typeface="宋体"/>
                <a:cs typeface="宋体"/>
              </a:rPr>
              <a:t>个线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完</a:t>
            </a:r>
            <a:r>
              <a:rPr dirty="0" sz="1550" spc="10">
                <a:latin typeface="宋体"/>
                <a:cs typeface="宋体"/>
              </a:rPr>
              <a:t>成</a:t>
            </a:r>
            <a:r>
              <a:rPr dirty="0" sz="1550" spc="30">
                <a:latin typeface="宋体"/>
                <a:cs typeface="宋体"/>
              </a:rPr>
              <a:t>后，退</a:t>
            </a:r>
            <a:r>
              <a:rPr dirty="0" sz="1550" spc="10">
                <a:latin typeface="宋体"/>
                <a:cs typeface="宋体"/>
              </a:rPr>
              <a:t>出</a:t>
            </a:r>
            <a:r>
              <a:rPr dirty="0" sz="1550" spc="30">
                <a:latin typeface="宋体"/>
                <a:cs typeface="宋体"/>
              </a:rPr>
              <a:t>程序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宋体"/>
                <a:cs typeface="宋体"/>
              </a:rPr>
              <a:t>运行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30">
                <a:latin typeface="宋体"/>
                <a:cs typeface="宋体"/>
              </a:rPr>
              <a:t>程序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5">
                <a:latin typeface="宋体"/>
                <a:cs typeface="宋体"/>
              </a:rPr>
              <a:t>python3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-80">
                <a:latin typeface="宋体"/>
                <a:cs typeface="宋体"/>
              </a:rPr>
              <a:t>aikit_main_thread.py，</a:t>
            </a:r>
            <a:r>
              <a:rPr dirty="0" sz="1550" spc="30">
                <a:latin typeface="宋体"/>
                <a:cs typeface="宋体"/>
              </a:rPr>
              <a:t>可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看到主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30">
                <a:latin typeface="宋体"/>
                <a:cs typeface="宋体"/>
              </a:rPr>
              <a:t>序</a:t>
            </a:r>
            <a:r>
              <a:rPr dirty="0" sz="1550" spc="10">
                <a:latin typeface="宋体"/>
                <a:cs typeface="宋体"/>
              </a:rPr>
              <a:t>运</a:t>
            </a:r>
            <a:r>
              <a:rPr dirty="0" sz="1550" spc="30">
                <a:latin typeface="宋体"/>
                <a:cs typeface="宋体"/>
              </a:rPr>
              <a:t>行</a:t>
            </a:r>
            <a:r>
              <a:rPr dirty="0" sz="1550" spc="10">
                <a:latin typeface="宋体"/>
                <a:cs typeface="宋体"/>
              </a:rPr>
              <a:t>后</a:t>
            </a:r>
            <a:r>
              <a:rPr dirty="0" sz="1550" spc="30">
                <a:latin typeface="宋体"/>
                <a:cs typeface="宋体"/>
              </a:rPr>
              <a:t>打</a:t>
            </a:r>
            <a:r>
              <a:rPr dirty="0" sz="1550" spc="10">
                <a:latin typeface="宋体"/>
                <a:cs typeface="宋体"/>
              </a:rPr>
              <a:t>印</a:t>
            </a:r>
            <a:r>
              <a:rPr dirty="0" sz="1550" spc="30">
                <a:latin typeface="宋体"/>
                <a:cs typeface="宋体"/>
              </a:rPr>
              <a:t>的信息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52244" y="3794759"/>
            <a:ext cx="5522975" cy="26045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7157084" cy="9880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10">
                <a:latin typeface="宋体"/>
                <a:cs typeface="宋体"/>
              </a:rPr>
              <a:t>实</a:t>
            </a:r>
            <a:r>
              <a:rPr dirty="0" sz="1550" spc="30">
                <a:latin typeface="宋体"/>
                <a:cs typeface="宋体"/>
              </a:rPr>
              <a:t>际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项目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尤</a:t>
            </a:r>
            <a:r>
              <a:rPr dirty="0" sz="1550" spc="30">
                <a:latin typeface="宋体"/>
                <a:cs typeface="宋体"/>
              </a:rPr>
              <a:t>其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移动</a:t>
            </a:r>
            <a:r>
              <a:rPr dirty="0" sz="1550" spc="160">
                <a:latin typeface="宋体"/>
                <a:cs typeface="宋体"/>
              </a:rPr>
              <a:t>App</a:t>
            </a:r>
            <a:r>
              <a:rPr dirty="0" sz="1550" spc="30">
                <a:latin typeface="宋体"/>
                <a:cs typeface="宋体"/>
              </a:rPr>
              <a:t>或者嵌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式</a:t>
            </a:r>
            <a:r>
              <a:rPr dirty="0" sz="1550" spc="130">
                <a:latin typeface="宋体"/>
                <a:cs typeface="宋体"/>
              </a:rPr>
              <a:t>App，</a:t>
            </a:r>
            <a:r>
              <a:rPr dirty="0" sz="1550" spc="10">
                <a:latin typeface="宋体"/>
                <a:cs typeface="宋体"/>
              </a:rPr>
              <a:t>它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软</a:t>
            </a:r>
            <a:r>
              <a:rPr dirty="0" sz="1550" spc="30">
                <a:latin typeface="宋体"/>
                <a:cs typeface="宋体"/>
              </a:rPr>
              <a:t>件负</a:t>
            </a:r>
            <a:r>
              <a:rPr dirty="0" sz="1550" spc="10">
                <a:latin typeface="宋体"/>
                <a:cs typeface="宋体"/>
              </a:rPr>
              <a:t>责</a:t>
            </a:r>
            <a:r>
              <a:rPr dirty="0" sz="1550" spc="30">
                <a:latin typeface="宋体"/>
                <a:cs typeface="宋体"/>
              </a:rPr>
              <a:t>采</a:t>
            </a:r>
            <a:r>
              <a:rPr dirty="0" sz="1550" spc="10">
                <a:latin typeface="宋体"/>
                <a:cs typeface="宋体"/>
              </a:rPr>
              <a:t>集</a:t>
            </a:r>
            <a:r>
              <a:rPr dirty="0" sz="1550" spc="30">
                <a:latin typeface="宋体"/>
                <a:cs typeface="宋体"/>
              </a:rPr>
              <a:t>前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数据，  然后发送给后</a:t>
            </a:r>
            <a:r>
              <a:rPr dirty="0" sz="1550" spc="10">
                <a:latin typeface="宋体"/>
                <a:cs typeface="宋体"/>
              </a:rPr>
              <a:t>台</a:t>
            </a:r>
            <a:r>
              <a:rPr dirty="0" sz="1550" spc="30">
                <a:latin typeface="宋体"/>
                <a:cs typeface="宋体"/>
              </a:rPr>
              <a:t>服务</a:t>
            </a:r>
            <a:r>
              <a:rPr dirty="0" sz="1550" spc="10">
                <a:latin typeface="宋体"/>
                <a:cs typeface="宋体"/>
              </a:rPr>
              <a:t>处</a:t>
            </a:r>
            <a:r>
              <a:rPr dirty="0" sz="1550" spc="30">
                <a:latin typeface="宋体"/>
                <a:cs typeface="宋体"/>
              </a:rPr>
              <a:t>理。在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种</a:t>
            </a:r>
            <a:r>
              <a:rPr dirty="0" sz="1550" spc="10">
                <a:latin typeface="宋体"/>
                <a:cs typeface="宋体"/>
              </a:rPr>
              <a:t>情</a:t>
            </a:r>
            <a:r>
              <a:rPr dirty="0" sz="1550" spc="30">
                <a:latin typeface="宋体"/>
                <a:cs typeface="宋体"/>
              </a:rPr>
              <a:t>况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，就需</a:t>
            </a:r>
            <a:r>
              <a:rPr dirty="0" sz="1550" spc="10">
                <a:latin typeface="宋体"/>
                <a:cs typeface="宋体"/>
              </a:rPr>
              <a:t>要</a:t>
            </a:r>
            <a:r>
              <a:rPr dirty="0" sz="1550" spc="30">
                <a:latin typeface="宋体"/>
                <a:cs typeface="宋体"/>
              </a:rPr>
              <a:t>两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165">
                <a:latin typeface="宋体"/>
                <a:cs typeface="宋体"/>
              </a:rPr>
              <a:t>App</a:t>
            </a:r>
            <a:r>
              <a:rPr dirty="0" sz="1550" spc="10">
                <a:latin typeface="宋体"/>
                <a:cs typeface="宋体"/>
              </a:rPr>
              <a:t>通</a:t>
            </a:r>
            <a:r>
              <a:rPr dirty="0" sz="1550" spc="30">
                <a:latin typeface="宋体"/>
                <a:cs typeface="宋体"/>
              </a:rPr>
              <a:t>信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机制。</a:t>
            </a:r>
            <a:endParaRPr sz="1550">
              <a:latin typeface="宋体"/>
              <a:cs typeface="宋体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最常见的通信</a:t>
            </a:r>
            <a:r>
              <a:rPr dirty="0" sz="1550" spc="10">
                <a:latin typeface="宋体"/>
                <a:cs typeface="宋体"/>
              </a:rPr>
              <a:t>方</a:t>
            </a:r>
            <a:r>
              <a:rPr dirty="0" sz="1550" spc="30">
                <a:latin typeface="宋体"/>
                <a:cs typeface="宋体"/>
              </a:rPr>
              <a:t>式就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网络通</a:t>
            </a:r>
            <a:r>
              <a:rPr dirty="0" sz="1550" spc="10">
                <a:latin typeface="宋体"/>
                <a:cs typeface="宋体"/>
              </a:rPr>
              <a:t>信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706" y="1303978"/>
            <a:ext cx="3421379" cy="61468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-45">
                <a:solidFill>
                  <a:srgbClr val="BF0000"/>
                </a:solidFill>
                <a:latin typeface="宋体"/>
                <a:cs typeface="宋体"/>
              </a:rPr>
              <a:t>Python</a:t>
            </a:r>
            <a:r>
              <a:rPr dirty="0" sz="3850" spc="10">
                <a:solidFill>
                  <a:srgbClr val="BF0000"/>
                </a:solidFill>
                <a:latin typeface="宋体"/>
                <a:cs typeface="宋体"/>
              </a:rPr>
              <a:t>网络</a:t>
            </a:r>
            <a:r>
              <a:rPr dirty="0" sz="3850" spc="-30">
                <a:solidFill>
                  <a:srgbClr val="BF0000"/>
                </a:solidFill>
                <a:latin typeface="宋体"/>
                <a:cs typeface="宋体"/>
              </a:rPr>
              <a:t>编</a:t>
            </a:r>
            <a:r>
              <a:rPr dirty="0" sz="3850" spc="10">
                <a:solidFill>
                  <a:srgbClr val="BF0000"/>
                </a:solidFill>
                <a:latin typeface="宋体"/>
                <a:cs typeface="宋体"/>
              </a:rPr>
              <a:t>程</a:t>
            </a:r>
            <a:endParaRPr sz="3850">
              <a:latin typeface="宋体"/>
              <a:cs typeface="宋体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83984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接下来，我们</a:t>
            </a:r>
            <a:r>
              <a:rPr dirty="0" sz="1550" spc="10">
                <a:latin typeface="宋体"/>
                <a:cs typeface="宋体"/>
              </a:rPr>
              <a:t>来</a:t>
            </a:r>
            <a:r>
              <a:rPr dirty="0" sz="1550" spc="30">
                <a:latin typeface="宋体"/>
                <a:cs typeface="宋体"/>
              </a:rPr>
              <a:t>实现</a:t>
            </a:r>
            <a:r>
              <a:rPr dirty="0" sz="1550" spc="10">
                <a:latin typeface="宋体"/>
                <a:cs typeface="宋体"/>
              </a:rPr>
              <a:t>一</a:t>
            </a:r>
            <a:r>
              <a:rPr dirty="0" sz="1550" spc="30">
                <a:latin typeface="宋体"/>
                <a:cs typeface="宋体"/>
              </a:rPr>
              <a:t>个</a:t>
            </a:r>
            <a:r>
              <a:rPr dirty="0" sz="1550" spc="90">
                <a:latin typeface="宋体"/>
                <a:cs typeface="宋体"/>
              </a:rPr>
              <a:t>P</a:t>
            </a:r>
            <a:r>
              <a:rPr dirty="0" sz="1550" spc="-50">
                <a:latin typeface="宋体"/>
                <a:cs typeface="宋体"/>
              </a:rPr>
              <a:t>y</a:t>
            </a:r>
            <a:r>
              <a:rPr dirty="0" sz="1550" spc="-275">
                <a:latin typeface="宋体"/>
                <a:cs typeface="宋体"/>
              </a:rPr>
              <a:t>t</a:t>
            </a:r>
            <a:r>
              <a:rPr dirty="0" sz="1550" spc="95">
                <a:latin typeface="宋体"/>
                <a:cs typeface="宋体"/>
              </a:rPr>
              <a:t>h</a:t>
            </a:r>
            <a:r>
              <a:rPr dirty="0" sz="1550" spc="125">
                <a:latin typeface="宋体"/>
                <a:cs typeface="宋体"/>
              </a:rPr>
              <a:t>o</a:t>
            </a:r>
            <a:r>
              <a:rPr dirty="0" sz="1550" spc="95">
                <a:latin typeface="宋体"/>
                <a:cs typeface="宋体"/>
              </a:rPr>
              <a:t>n</a:t>
            </a:r>
            <a:r>
              <a:rPr dirty="0" sz="1550" spc="10">
                <a:latin typeface="宋体"/>
                <a:cs typeface="宋体"/>
              </a:rPr>
              <a:t>包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10">
                <a:latin typeface="宋体"/>
                <a:cs typeface="宋体"/>
              </a:rPr>
              <a:t>例</a:t>
            </a:r>
            <a:r>
              <a:rPr dirty="0" sz="1550" spc="25">
                <a:latin typeface="宋体"/>
                <a:cs typeface="宋体"/>
              </a:rPr>
              <a:t>子。 </a:t>
            </a:r>
            <a:r>
              <a:rPr dirty="0" sz="1550" spc="30">
                <a:latin typeface="宋体"/>
                <a:cs typeface="宋体"/>
              </a:rPr>
              <a:t>启动</a:t>
            </a:r>
            <a:r>
              <a:rPr dirty="0" sz="1550" spc="85">
                <a:latin typeface="宋体"/>
                <a:cs typeface="宋体"/>
              </a:rPr>
              <a:t>PyCharm，</a:t>
            </a:r>
            <a:r>
              <a:rPr dirty="0" sz="1550" spc="30">
                <a:latin typeface="宋体"/>
                <a:cs typeface="宋体"/>
              </a:rPr>
              <a:t>新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</a:t>
            </a:r>
            <a:r>
              <a:rPr dirty="0" sz="1550" spc="30">
                <a:latin typeface="宋体"/>
                <a:cs typeface="宋体"/>
              </a:rPr>
              <a:t>工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-225">
                <a:latin typeface="宋体"/>
                <a:cs typeface="宋体"/>
              </a:rPr>
              <a:t>aikit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904743"/>
            <a:ext cx="8839199" cy="25100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221488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67436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在新建的</a:t>
            </a:r>
            <a:r>
              <a:rPr dirty="0" sz="1550" spc="-229">
                <a:latin typeface="宋体"/>
                <a:cs typeface="宋体"/>
              </a:rPr>
              <a:t>aikit</a:t>
            </a:r>
            <a:r>
              <a:rPr dirty="0" sz="1550" spc="30">
                <a:latin typeface="宋体"/>
                <a:cs typeface="宋体"/>
              </a:rPr>
              <a:t>工程中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一</a:t>
            </a:r>
            <a:r>
              <a:rPr dirty="0" sz="1550" spc="10">
                <a:latin typeface="宋体"/>
                <a:cs typeface="宋体"/>
              </a:rPr>
              <a:t>个Python</a:t>
            </a:r>
            <a:r>
              <a:rPr dirty="0" sz="1550" spc="30">
                <a:latin typeface="宋体"/>
                <a:cs typeface="宋体"/>
              </a:rPr>
              <a:t>脚本</a:t>
            </a:r>
            <a:r>
              <a:rPr dirty="0" sz="1550" spc="-70">
                <a:latin typeface="宋体"/>
                <a:cs typeface="宋体"/>
              </a:rPr>
              <a:t>aikit_main_network.py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695956"/>
            <a:ext cx="8400287" cy="2935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392239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打开</a:t>
            </a:r>
            <a:r>
              <a:rPr dirty="0" sz="1550" spc="-65">
                <a:latin typeface="宋体"/>
                <a:cs typeface="宋体"/>
              </a:rPr>
              <a:t>aikit_main_network.py，</a:t>
            </a:r>
            <a:r>
              <a:rPr dirty="0" sz="1550" spc="30">
                <a:latin typeface="宋体"/>
                <a:cs typeface="宋体"/>
              </a:rPr>
              <a:t>输入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面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代码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6091" y="2580132"/>
            <a:ext cx="7944611" cy="38877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83419" y="2097988"/>
            <a:ext cx="7686040" cy="14693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简单讲解一下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-70">
                <a:latin typeface="宋体"/>
                <a:cs typeface="宋体"/>
              </a:rPr>
              <a:t>aikit_main_network.py</a:t>
            </a:r>
            <a:r>
              <a:rPr dirty="0" sz="1550" spc="10">
                <a:latin typeface="宋体"/>
                <a:cs typeface="宋体"/>
              </a:rPr>
              <a:t>文</a:t>
            </a:r>
            <a:r>
              <a:rPr dirty="0" sz="1550" spc="30">
                <a:latin typeface="宋体"/>
                <a:cs typeface="宋体"/>
              </a:rPr>
              <a:t>件中</a:t>
            </a:r>
            <a:r>
              <a:rPr dirty="0" sz="1550" spc="45">
                <a:latin typeface="宋体"/>
                <a:cs typeface="宋体"/>
              </a:rPr>
              <a:t>，main</a:t>
            </a:r>
            <a:r>
              <a:rPr dirty="0" sz="1550" spc="30">
                <a:latin typeface="宋体"/>
                <a:cs typeface="宋体"/>
              </a:rPr>
              <a:t>函数先</a:t>
            </a:r>
            <a:r>
              <a:rPr dirty="0" sz="1550" spc="10">
                <a:latin typeface="宋体"/>
                <a:cs typeface="宋体"/>
              </a:rPr>
              <a:t>解</a:t>
            </a:r>
            <a:r>
              <a:rPr dirty="0" sz="1550" spc="30">
                <a:latin typeface="宋体"/>
                <a:cs typeface="宋体"/>
              </a:rPr>
              <a:t>析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户</a:t>
            </a:r>
            <a:r>
              <a:rPr dirty="0" sz="1550" spc="10">
                <a:latin typeface="宋体"/>
                <a:cs typeface="宋体"/>
              </a:rPr>
              <a:t>输</a:t>
            </a:r>
            <a:r>
              <a:rPr dirty="0" sz="1550" spc="30">
                <a:latin typeface="宋体"/>
                <a:cs typeface="宋体"/>
              </a:rPr>
              <a:t>入的参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如</a:t>
            </a:r>
            <a:r>
              <a:rPr dirty="0" sz="1550" spc="30">
                <a:latin typeface="宋体"/>
                <a:cs typeface="宋体"/>
              </a:rPr>
              <a:t>果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-335">
                <a:latin typeface="宋体"/>
                <a:cs typeface="宋体"/>
              </a:rPr>
              <a:t>“client”，</a:t>
            </a:r>
            <a:r>
              <a:rPr dirty="0" sz="1550" spc="30">
                <a:latin typeface="宋体"/>
                <a:cs typeface="宋体"/>
              </a:rPr>
              <a:t>则 调用</a:t>
            </a:r>
            <a:r>
              <a:rPr dirty="0" sz="1550" spc="-120">
                <a:latin typeface="宋体"/>
                <a:cs typeface="宋体"/>
              </a:rPr>
              <a:t>socket_client</a:t>
            </a:r>
            <a:r>
              <a:rPr dirty="0" sz="1550" spc="30">
                <a:latin typeface="宋体"/>
                <a:cs typeface="宋体"/>
              </a:rPr>
              <a:t>函</a:t>
            </a:r>
            <a:r>
              <a:rPr dirty="0" sz="1550" spc="10">
                <a:latin typeface="宋体"/>
                <a:cs typeface="宋体"/>
              </a:rPr>
              <a:t>数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启</a:t>
            </a:r>
            <a:r>
              <a:rPr dirty="0" sz="1550" spc="30">
                <a:latin typeface="宋体"/>
                <a:cs typeface="宋体"/>
              </a:rPr>
              <a:t>动</a:t>
            </a:r>
            <a:r>
              <a:rPr dirty="0" sz="1550" spc="-60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客</a:t>
            </a:r>
            <a:r>
              <a:rPr dirty="0" sz="1550" spc="10">
                <a:latin typeface="宋体"/>
                <a:cs typeface="宋体"/>
              </a:rPr>
              <a:t>户</a:t>
            </a:r>
            <a:r>
              <a:rPr dirty="0" sz="1550" spc="30">
                <a:latin typeface="宋体"/>
                <a:cs typeface="宋体"/>
              </a:rPr>
              <a:t>端；如</a:t>
            </a:r>
            <a:r>
              <a:rPr dirty="0" sz="1550" spc="10">
                <a:latin typeface="宋体"/>
                <a:cs typeface="宋体"/>
              </a:rPr>
              <a:t>果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-285">
                <a:latin typeface="宋体"/>
                <a:cs typeface="宋体"/>
              </a:rPr>
              <a:t>“server”，</a:t>
            </a:r>
            <a:r>
              <a:rPr dirty="0" sz="1550" spc="30">
                <a:latin typeface="宋体"/>
                <a:cs typeface="宋体"/>
              </a:rPr>
              <a:t>则</a:t>
            </a:r>
            <a:r>
              <a:rPr dirty="0" sz="1550" spc="10">
                <a:latin typeface="宋体"/>
                <a:cs typeface="宋体"/>
              </a:rPr>
              <a:t>调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-80">
                <a:latin typeface="宋体"/>
                <a:cs typeface="宋体"/>
              </a:rPr>
              <a:t>socket_server</a:t>
            </a:r>
            <a:r>
              <a:rPr dirty="0" sz="1550" spc="30">
                <a:latin typeface="宋体"/>
                <a:cs typeface="宋体"/>
              </a:rPr>
              <a:t>函数，  启动</a:t>
            </a:r>
            <a:r>
              <a:rPr dirty="0" sz="1550" spc="-55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服务端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宋体"/>
                <a:cs typeface="宋体"/>
              </a:rPr>
              <a:t>运行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脚本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5">
                <a:latin typeface="宋体"/>
                <a:cs typeface="宋体"/>
              </a:rPr>
              <a:t>python3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-65">
                <a:latin typeface="宋体"/>
                <a:cs typeface="宋体"/>
              </a:rPr>
              <a:t>aikit_main_network.py，</a:t>
            </a:r>
            <a:r>
              <a:rPr dirty="0" sz="1550" spc="30">
                <a:latin typeface="宋体"/>
                <a:cs typeface="宋体"/>
              </a:rPr>
              <a:t>可以</a:t>
            </a:r>
            <a:r>
              <a:rPr dirty="0" sz="1550" spc="10">
                <a:latin typeface="宋体"/>
                <a:cs typeface="宋体"/>
              </a:rPr>
              <a:t>看</a:t>
            </a:r>
            <a:r>
              <a:rPr dirty="0" sz="1550" spc="30">
                <a:latin typeface="宋体"/>
                <a:cs typeface="宋体"/>
              </a:rPr>
              <a:t>到</a:t>
            </a:r>
            <a:r>
              <a:rPr dirty="0" sz="1550" spc="10">
                <a:latin typeface="宋体"/>
                <a:cs typeface="宋体"/>
              </a:rPr>
              <a:t>主</a:t>
            </a:r>
            <a:r>
              <a:rPr dirty="0" sz="1550" spc="30">
                <a:latin typeface="宋体"/>
                <a:cs typeface="宋体"/>
              </a:rPr>
              <a:t>程</a:t>
            </a:r>
            <a:r>
              <a:rPr dirty="0" sz="1550" spc="10">
                <a:latin typeface="宋体"/>
                <a:cs typeface="宋体"/>
              </a:rPr>
              <a:t>序</a:t>
            </a:r>
            <a:r>
              <a:rPr dirty="0" sz="1550" spc="30">
                <a:latin typeface="宋体"/>
                <a:cs typeface="宋体"/>
              </a:rPr>
              <a:t>的使用</a:t>
            </a:r>
            <a:r>
              <a:rPr dirty="0" sz="1550" spc="10">
                <a:latin typeface="宋体"/>
                <a:cs typeface="宋体"/>
              </a:rPr>
              <a:t>方</a:t>
            </a:r>
            <a:r>
              <a:rPr dirty="0" sz="1550" spc="30">
                <a:latin typeface="宋体"/>
                <a:cs typeface="宋体"/>
              </a:rPr>
              <a:t>式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5339" y="3622548"/>
            <a:ext cx="7994903" cy="2546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581342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25">
                <a:latin typeface="宋体"/>
                <a:cs typeface="宋体"/>
              </a:rPr>
              <a:t>python3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-70">
                <a:latin typeface="宋体"/>
                <a:cs typeface="宋体"/>
              </a:rPr>
              <a:t>aikit_main_network.py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80">
                <a:latin typeface="宋体"/>
                <a:cs typeface="宋体"/>
              </a:rPr>
              <a:t>server，</a:t>
            </a:r>
            <a:r>
              <a:rPr dirty="0" sz="1550" spc="30">
                <a:latin typeface="宋体"/>
                <a:cs typeface="宋体"/>
              </a:rPr>
              <a:t>启动</a:t>
            </a:r>
            <a:r>
              <a:rPr dirty="0" sz="1550" spc="-60">
                <a:latin typeface="宋体"/>
                <a:cs typeface="宋体"/>
              </a:rPr>
              <a:t>socket</a:t>
            </a:r>
            <a:r>
              <a:rPr dirty="0" sz="1550" spc="30">
                <a:latin typeface="宋体"/>
                <a:cs typeface="宋体"/>
              </a:rPr>
              <a:t>服务端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39084" y="3459480"/>
            <a:ext cx="4015739" cy="6416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10515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>
                <a:solidFill>
                  <a:srgbClr val="BF0000"/>
                </a:solidFill>
              </a:rPr>
              <a:t>网络编程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4008754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新建一个命令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终端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执行命</a:t>
            </a:r>
            <a:r>
              <a:rPr dirty="0" sz="1550" spc="10">
                <a:latin typeface="宋体"/>
                <a:cs typeface="宋体"/>
              </a:rPr>
              <a:t>令</a:t>
            </a:r>
            <a:r>
              <a:rPr dirty="0" sz="1550" spc="-120">
                <a:latin typeface="宋体"/>
                <a:cs typeface="宋体"/>
              </a:rPr>
              <a:t>netstat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-90">
                <a:latin typeface="宋体"/>
                <a:cs typeface="宋体"/>
              </a:rPr>
              <a:t>-nlpt  </a:t>
            </a:r>
            <a:r>
              <a:rPr dirty="0" sz="1550" spc="30">
                <a:latin typeface="宋体"/>
                <a:cs typeface="宋体"/>
              </a:rPr>
              <a:t>可以看到</a:t>
            </a:r>
            <a:r>
              <a:rPr dirty="0" sz="1550" spc="-55">
                <a:latin typeface="宋体"/>
                <a:cs typeface="宋体"/>
              </a:rPr>
              <a:t>socket</a:t>
            </a:r>
            <a:r>
              <a:rPr dirty="0" sz="1550" spc="10">
                <a:latin typeface="宋体"/>
                <a:cs typeface="宋体"/>
              </a:rPr>
              <a:t>服</a:t>
            </a:r>
            <a:r>
              <a:rPr dirty="0" sz="1550" spc="30">
                <a:latin typeface="宋体"/>
                <a:cs typeface="宋体"/>
              </a:rPr>
              <a:t>务端监</a:t>
            </a:r>
            <a:r>
              <a:rPr dirty="0" sz="1550" spc="10">
                <a:latin typeface="宋体"/>
                <a:cs typeface="宋体"/>
              </a:rPr>
              <a:t>听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10">
                <a:latin typeface="宋体"/>
                <a:cs typeface="宋体"/>
              </a:rPr>
              <a:t>网</a:t>
            </a:r>
            <a:r>
              <a:rPr dirty="0" sz="1550" spc="30">
                <a:latin typeface="宋体"/>
                <a:cs typeface="宋体"/>
              </a:rPr>
              <a:t>络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55">
                <a:latin typeface="宋体"/>
                <a:cs typeface="宋体"/>
              </a:rPr>
              <a:t>8000</a:t>
            </a:r>
            <a:r>
              <a:rPr dirty="0" sz="1550" spc="10">
                <a:latin typeface="宋体"/>
                <a:cs typeface="宋体"/>
              </a:rPr>
              <a:t>端</a:t>
            </a:r>
            <a:r>
              <a:rPr dirty="0" sz="1550" spc="30">
                <a:latin typeface="宋体"/>
                <a:cs typeface="宋体"/>
              </a:rPr>
              <a:t>口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04544" y="2822448"/>
            <a:ext cx="7360919" cy="3645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2020-07-20T03:18:32Z</dcterms:created>
  <dcterms:modified xsi:type="dcterms:W3CDTF">2020-07-20T03:18:32Z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