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54501" y="2386106"/>
            <a:ext cx="7384396" cy="1397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4672" y="2097988"/>
            <a:ext cx="8484055" cy="1949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宋体"/>
                <a:cs typeface="宋体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algn="ctr">
              <a:lnSpc>
                <a:spcPts val="5375"/>
              </a:lnSpc>
              <a:spcBef>
                <a:spcPts val="140"/>
              </a:spcBef>
            </a:pPr>
            <a:r>
              <a:rPr dirty="0" spc="-70"/>
              <a:t>AIoT</a:t>
            </a:r>
            <a:r>
              <a:rPr dirty="0" spc="40"/>
              <a:t>人工智能项目</a:t>
            </a:r>
            <a:r>
              <a:rPr dirty="0" spc="-10"/>
              <a:t>实</a:t>
            </a:r>
            <a:r>
              <a:rPr dirty="0" spc="40"/>
              <a:t>战</a:t>
            </a:r>
          </a:p>
          <a:p>
            <a:pPr algn="ctr">
              <a:lnSpc>
                <a:spcPts val="5375"/>
              </a:lnSpc>
            </a:pPr>
            <a:r>
              <a:rPr dirty="0" spc="20"/>
              <a:t>-</a:t>
            </a:r>
            <a:r>
              <a:rPr dirty="0" spc="250"/>
              <a:t>P</a:t>
            </a:r>
            <a:r>
              <a:rPr dirty="0" spc="-220"/>
              <a:t>y</a:t>
            </a:r>
            <a:r>
              <a:rPr dirty="0" spc="-980"/>
              <a:t>t</a:t>
            </a:r>
            <a:r>
              <a:rPr dirty="0" spc="204"/>
              <a:t>h</a:t>
            </a:r>
            <a:r>
              <a:rPr dirty="0" spc="300"/>
              <a:t>o</a:t>
            </a:r>
            <a:r>
              <a:rPr dirty="0" spc="204"/>
              <a:t>n</a:t>
            </a:r>
            <a:r>
              <a:rPr dirty="0" spc="40"/>
              <a:t>虚拟</a:t>
            </a:r>
            <a:r>
              <a:rPr dirty="0" spc="-10"/>
              <a:t>环</a:t>
            </a:r>
            <a:r>
              <a:rPr dirty="0" spc="40"/>
              <a:t>境和</a:t>
            </a:r>
            <a:r>
              <a:rPr dirty="0" spc="204"/>
              <a:t>P</a:t>
            </a:r>
            <a:r>
              <a:rPr dirty="0" spc="-175"/>
              <a:t>y</a:t>
            </a:r>
            <a:r>
              <a:rPr dirty="0" spc="585"/>
              <a:t>C</a:t>
            </a:r>
            <a:r>
              <a:rPr dirty="0" spc="160"/>
              <a:t>h</a:t>
            </a:r>
            <a:r>
              <a:rPr dirty="0" spc="-30"/>
              <a:t>a</a:t>
            </a:r>
            <a:r>
              <a:rPr dirty="0" spc="-790"/>
              <a:t>r</a:t>
            </a:r>
            <a:r>
              <a:rPr dirty="0" spc="1540"/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宋体"/>
                <a:cs typeface="宋体"/>
              </a:rPr>
              <a:t>辛慧 </a:t>
            </a:r>
            <a:r>
              <a:rPr dirty="0" sz="2100" spc="55">
                <a:latin typeface="宋体"/>
                <a:cs typeface="宋体"/>
              </a:rPr>
              <a:t>1</a:t>
            </a:r>
            <a:r>
              <a:rPr dirty="0" sz="2100" spc="35">
                <a:latin typeface="宋体"/>
                <a:cs typeface="宋体"/>
              </a:rPr>
              <a:t>5</a:t>
            </a:r>
            <a:r>
              <a:rPr dirty="0" sz="2100" spc="55">
                <a:latin typeface="宋体"/>
                <a:cs typeface="宋体"/>
              </a:rPr>
              <a:t>3</a:t>
            </a:r>
            <a:r>
              <a:rPr dirty="0" sz="2100" spc="35">
                <a:latin typeface="宋体"/>
                <a:cs typeface="宋体"/>
              </a:rPr>
              <a:t>0</a:t>
            </a:r>
            <a:r>
              <a:rPr dirty="0" sz="2100" spc="55">
                <a:latin typeface="宋体"/>
                <a:cs typeface="宋体"/>
              </a:rPr>
              <a:t>9</a:t>
            </a:r>
            <a:r>
              <a:rPr dirty="0" sz="2100" spc="35">
                <a:latin typeface="宋体"/>
                <a:cs typeface="宋体"/>
              </a:rPr>
              <a:t>2</a:t>
            </a:r>
            <a:r>
              <a:rPr dirty="0" sz="2100" spc="55">
                <a:latin typeface="宋体"/>
                <a:cs typeface="宋体"/>
              </a:rPr>
              <a:t>20</a:t>
            </a:r>
            <a:r>
              <a:rPr dirty="0" sz="2100" spc="35">
                <a:latin typeface="宋体"/>
                <a:cs typeface="宋体"/>
              </a:rPr>
              <a:t>8</a:t>
            </a:r>
            <a:r>
              <a:rPr dirty="0" sz="2100" spc="55">
                <a:latin typeface="宋体"/>
                <a:cs typeface="宋体"/>
              </a:rPr>
              <a:t>6</a:t>
            </a:r>
            <a:r>
              <a:rPr dirty="0" sz="2100" spc="50">
                <a:latin typeface="宋体"/>
                <a:cs typeface="宋体"/>
              </a:rPr>
              <a:t>8</a:t>
            </a:r>
            <a:endParaRPr sz="210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340564" y="2081290"/>
            <a:ext cx="793750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70">
                <a:latin typeface="宋体"/>
                <a:cs typeface="宋体"/>
              </a:rPr>
              <a:t>Ubuntu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-45">
                <a:latin typeface="宋体"/>
                <a:cs typeface="宋体"/>
              </a:rPr>
              <a:t>Terminal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-70">
                <a:latin typeface="宋体"/>
                <a:cs typeface="宋体"/>
              </a:rPr>
              <a:t>bin</a:t>
            </a:r>
            <a:r>
              <a:rPr dirty="0" sz="1550" spc="30">
                <a:latin typeface="宋体"/>
                <a:cs typeface="宋体"/>
              </a:rPr>
              <a:t>目录下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-5">
                <a:latin typeface="宋体"/>
                <a:cs typeface="宋体"/>
              </a:rPr>
              <a:t>pycharm.sh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</a:t>
            </a:r>
            <a:r>
              <a:rPr dirty="0" sz="1550" spc="-25">
                <a:latin typeface="宋体"/>
                <a:cs typeface="宋体"/>
              </a:rPr>
              <a:t>（/root/pycharm/bin/pycharm.sh）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30195" y="2391156"/>
            <a:ext cx="5463539" cy="3881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340564" y="2081290"/>
            <a:ext cx="48736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在</a:t>
            </a:r>
            <a:r>
              <a:rPr dirty="0" sz="1550" spc="70">
                <a:latin typeface="宋体"/>
                <a:cs typeface="宋体"/>
              </a:rPr>
              <a:t>Ubuntu</a:t>
            </a:r>
            <a:r>
              <a:rPr dirty="0" sz="1550" spc="30">
                <a:latin typeface="宋体"/>
                <a:cs typeface="宋体"/>
              </a:rPr>
              <a:t>的</a:t>
            </a:r>
            <a:r>
              <a:rPr dirty="0" sz="1550" spc="-45">
                <a:latin typeface="宋体"/>
                <a:cs typeface="宋体"/>
              </a:rPr>
              <a:t>Terminal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-70">
                <a:latin typeface="宋体"/>
                <a:cs typeface="宋体"/>
              </a:rPr>
              <a:t>bin</a:t>
            </a:r>
            <a:r>
              <a:rPr dirty="0" sz="1550" spc="30">
                <a:latin typeface="宋体"/>
                <a:cs typeface="宋体"/>
              </a:rPr>
              <a:t>目录下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-5">
                <a:latin typeface="宋体"/>
                <a:cs typeface="宋体"/>
              </a:rPr>
              <a:t>pycharm.sh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88820" y="2523743"/>
            <a:ext cx="5649467" cy="37932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340564" y="2081290"/>
            <a:ext cx="521589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95">
                <a:latin typeface="宋体"/>
                <a:cs typeface="宋体"/>
              </a:rPr>
              <a:t>PyCharm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基本操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（</a:t>
            </a:r>
            <a:r>
              <a:rPr dirty="0" sz="1550" spc="10">
                <a:latin typeface="宋体"/>
                <a:cs typeface="宋体"/>
              </a:rPr>
              <a:t>新</a:t>
            </a:r>
            <a:r>
              <a:rPr dirty="0" sz="1550" spc="30">
                <a:latin typeface="宋体"/>
                <a:cs typeface="宋体"/>
              </a:rPr>
              <a:t>建</a:t>
            </a:r>
            <a:r>
              <a:rPr dirty="0" sz="1550" spc="10">
                <a:latin typeface="宋体"/>
                <a:cs typeface="宋体"/>
              </a:rPr>
              <a:t>工</a:t>
            </a:r>
            <a:r>
              <a:rPr dirty="0" sz="1550" spc="30">
                <a:latin typeface="宋体"/>
                <a:cs typeface="宋体"/>
              </a:rPr>
              <a:t>程、运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和</a:t>
            </a:r>
            <a:r>
              <a:rPr dirty="0" sz="1550" spc="10">
                <a:latin typeface="宋体"/>
                <a:cs typeface="宋体"/>
              </a:rPr>
              <a:t>调</a:t>
            </a:r>
            <a:r>
              <a:rPr dirty="0" sz="1550" spc="30">
                <a:latin typeface="宋体"/>
                <a:cs typeface="宋体"/>
              </a:rPr>
              <a:t>试</a:t>
            </a:r>
            <a:r>
              <a:rPr dirty="0" sz="1550" spc="1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脚本）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89404" y="2391155"/>
            <a:ext cx="5586983" cy="4076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7356475" cy="98806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577205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宋体"/>
                <a:cs typeface="宋体"/>
              </a:rPr>
              <a:t>第一个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70">
                <a:latin typeface="宋体"/>
                <a:cs typeface="宋体"/>
              </a:rPr>
              <a:t>Python</a:t>
            </a:r>
            <a:r>
              <a:rPr dirty="0" sz="1550" spc="-40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程序 交互式编程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交互式编程不</a:t>
            </a:r>
            <a:r>
              <a:rPr dirty="0" sz="1550" spc="10">
                <a:latin typeface="宋体"/>
                <a:cs typeface="宋体"/>
              </a:rPr>
              <a:t>需</a:t>
            </a:r>
            <a:r>
              <a:rPr dirty="0" sz="1550" spc="30">
                <a:latin typeface="宋体"/>
                <a:cs typeface="宋体"/>
              </a:rPr>
              <a:t>要创</a:t>
            </a:r>
            <a:r>
              <a:rPr dirty="0" sz="1550" spc="10">
                <a:latin typeface="宋体"/>
                <a:cs typeface="宋体"/>
              </a:rPr>
              <a:t>建</a:t>
            </a:r>
            <a:r>
              <a:rPr dirty="0" sz="1550" spc="30">
                <a:latin typeface="宋体"/>
                <a:cs typeface="宋体"/>
              </a:rPr>
              <a:t>脚本文</a:t>
            </a:r>
            <a:r>
              <a:rPr dirty="0" sz="1550" spc="10">
                <a:latin typeface="宋体"/>
                <a:cs typeface="宋体"/>
              </a:rPr>
              <a:t>件</a:t>
            </a:r>
            <a:r>
              <a:rPr dirty="0" sz="1550" spc="30">
                <a:latin typeface="宋体"/>
                <a:cs typeface="宋体"/>
              </a:rPr>
              <a:t>，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通过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解释器的交互</a:t>
            </a:r>
            <a:r>
              <a:rPr dirty="0" sz="1550" spc="10">
                <a:latin typeface="宋体"/>
                <a:cs typeface="宋体"/>
              </a:rPr>
              <a:t>模</a:t>
            </a:r>
            <a:r>
              <a:rPr dirty="0" sz="1550" spc="30">
                <a:latin typeface="宋体"/>
                <a:cs typeface="宋体"/>
              </a:rPr>
              <a:t>式</a:t>
            </a:r>
            <a:r>
              <a:rPr dirty="0" sz="1550" spc="10">
                <a:latin typeface="宋体"/>
                <a:cs typeface="宋体"/>
              </a:rPr>
              <a:t>进</a:t>
            </a:r>
            <a:r>
              <a:rPr dirty="0" sz="1550" spc="30">
                <a:latin typeface="宋体"/>
                <a:cs typeface="宋体"/>
              </a:rPr>
              <a:t>来编写</a:t>
            </a:r>
            <a:r>
              <a:rPr dirty="0" sz="1550" spc="10">
                <a:latin typeface="宋体"/>
                <a:cs typeface="宋体"/>
              </a:rPr>
              <a:t>代</a:t>
            </a:r>
            <a:r>
              <a:rPr dirty="0" sz="1550" spc="30">
                <a:latin typeface="宋体"/>
                <a:cs typeface="宋体"/>
              </a:rPr>
              <a:t>码。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-75">
                <a:latin typeface="宋体"/>
                <a:cs typeface="宋体"/>
              </a:rPr>
              <a:t>Linux</a:t>
            </a:r>
            <a:r>
              <a:rPr dirty="0" sz="1550" spc="30">
                <a:latin typeface="宋体"/>
                <a:cs typeface="宋体"/>
              </a:rPr>
              <a:t>上你只</a:t>
            </a:r>
            <a:r>
              <a:rPr dirty="0" sz="1550" spc="10">
                <a:latin typeface="宋体"/>
                <a:cs typeface="宋体"/>
              </a:rPr>
              <a:t>需</a:t>
            </a:r>
            <a:r>
              <a:rPr dirty="0" sz="1550" spc="30">
                <a:latin typeface="宋体"/>
                <a:cs typeface="宋体"/>
              </a:rPr>
              <a:t>要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命</a:t>
            </a:r>
            <a:r>
              <a:rPr dirty="0" sz="1550" spc="10">
                <a:latin typeface="宋体"/>
                <a:cs typeface="宋体"/>
              </a:rPr>
              <a:t>令</a:t>
            </a:r>
            <a:r>
              <a:rPr dirty="0" sz="1550" spc="30">
                <a:latin typeface="宋体"/>
                <a:cs typeface="宋体"/>
              </a:rPr>
              <a:t>行中输入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命令即可启动交互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编</a:t>
            </a:r>
            <a:r>
              <a:rPr dirty="0" sz="1550" spc="10">
                <a:latin typeface="宋体"/>
                <a:cs typeface="宋体"/>
              </a:rPr>
              <a:t>程</a:t>
            </a:r>
            <a:r>
              <a:rPr dirty="0" sz="1550" spc="-430">
                <a:latin typeface="宋体"/>
                <a:cs typeface="宋体"/>
              </a:rPr>
              <a:t>,</a:t>
            </a:r>
            <a:r>
              <a:rPr dirty="0" sz="1550" spc="30">
                <a:latin typeface="宋体"/>
                <a:cs typeface="宋体"/>
              </a:rPr>
              <a:t>提示</a:t>
            </a:r>
            <a:r>
              <a:rPr dirty="0" sz="1550" spc="10">
                <a:latin typeface="宋体"/>
                <a:cs typeface="宋体"/>
              </a:rPr>
              <a:t>窗</a:t>
            </a:r>
            <a:r>
              <a:rPr dirty="0" sz="1550" spc="30">
                <a:latin typeface="宋体"/>
                <a:cs typeface="宋体"/>
              </a:rPr>
              <a:t>口如下：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2436" y="3147060"/>
            <a:ext cx="7159751" cy="25374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219075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宋体"/>
                <a:cs typeface="宋体"/>
              </a:rPr>
              <a:t>脚本式编程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通过脚本参数</a:t>
            </a:r>
            <a:r>
              <a:rPr dirty="0" sz="1550" spc="10">
                <a:latin typeface="宋体"/>
                <a:cs typeface="宋体"/>
              </a:rPr>
              <a:t>调</a:t>
            </a:r>
            <a:r>
              <a:rPr dirty="0" sz="1550" spc="30">
                <a:latin typeface="宋体"/>
                <a:cs typeface="宋体"/>
              </a:rPr>
              <a:t>用解</a:t>
            </a:r>
            <a:r>
              <a:rPr dirty="0" sz="1550" spc="10">
                <a:latin typeface="宋体"/>
                <a:cs typeface="宋体"/>
              </a:rPr>
              <a:t>释</a:t>
            </a:r>
            <a:r>
              <a:rPr dirty="0" sz="1550" spc="30">
                <a:latin typeface="宋体"/>
                <a:cs typeface="宋体"/>
              </a:rPr>
              <a:t>器开始</a:t>
            </a:r>
            <a:r>
              <a:rPr dirty="0" sz="1550" spc="10">
                <a:latin typeface="宋体"/>
                <a:cs typeface="宋体"/>
              </a:rPr>
              <a:t>执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脚</a:t>
            </a:r>
            <a:r>
              <a:rPr dirty="0" sz="1550" spc="30">
                <a:latin typeface="宋体"/>
                <a:cs typeface="宋体"/>
              </a:rPr>
              <a:t>本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直到脚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完</a:t>
            </a:r>
            <a:r>
              <a:rPr dirty="0" sz="1550" spc="10">
                <a:latin typeface="宋体"/>
                <a:cs typeface="宋体"/>
              </a:rPr>
              <a:t>毕</a:t>
            </a:r>
            <a:r>
              <a:rPr dirty="0" sz="1550" spc="30">
                <a:latin typeface="宋体"/>
                <a:cs typeface="宋体"/>
              </a:rPr>
              <a:t>。当脚</a:t>
            </a:r>
            <a:r>
              <a:rPr dirty="0" sz="1550" spc="10">
                <a:latin typeface="宋体"/>
                <a:cs typeface="宋体"/>
              </a:rPr>
              <a:t>本</a:t>
            </a:r>
            <a:r>
              <a:rPr dirty="0" sz="1550" spc="30">
                <a:latin typeface="宋体"/>
                <a:cs typeface="宋体"/>
              </a:rPr>
              <a:t>执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完</a:t>
            </a:r>
            <a:r>
              <a:rPr dirty="0" sz="1550" spc="10">
                <a:latin typeface="宋体"/>
                <a:cs typeface="宋体"/>
              </a:rPr>
              <a:t>成</a:t>
            </a:r>
            <a:r>
              <a:rPr dirty="0" sz="1550" spc="30">
                <a:latin typeface="宋体"/>
                <a:cs typeface="宋体"/>
              </a:rPr>
              <a:t>后，解</a:t>
            </a:r>
            <a:r>
              <a:rPr dirty="0" sz="1550" spc="10">
                <a:latin typeface="宋体"/>
                <a:cs typeface="宋体"/>
              </a:rPr>
              <a:t>释</a:t>
            </a:r>
            <a:r>
              <a:rPr dirty="0" sz="1550" spc="30">
                <a:latin typeface="宋体"/>
                <a:cs typeface="宋体"/>
              </a:rPr>
              <a:t>器不 再有效。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宋体"/>
                <a:cs typeface="宋体"/>
              </a:rPr>
              <a:t>让我们写一个</a:t>
            </a:r>
            <a:r>
              <a:rPr dirty="0" sz="1550" spc="10">
                <a:latin typeface="宋体"/>
                <a:cs typeface="宋体"/>
              </a:rPr>
              <a:t>简</a:t>
            </a:r>
            <a:r>
              <a:rPr dirty="0" sz="1550" spc="30">
                <a:latin typeface="宋体"/>
                <a:cs typeface="宋体"/>
              </a:rPr>
              <a:t>单的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脚本程序。所有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文件将以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114">
                <a:latin typeface="宋体"/>
                <a:cs typeface="宋体"/>
              </a:rPr>
              <a:t>.py</a:t>
            </a:r>
            <a:r>
              <a:rPr dirty="0" sz="1550" spc="-34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为扩展名。将</a:t>
            </a:r>
            <a:r>
              <a:rPr dirty="0" sz="1550" spc="10">
                <a:latin typeface="宋体"/>
                <a:cs typeface="宋体"/>
              </a:rPr>
              <a:t>以</a:t>
            </a:r>
            <a:r>
              <a:rPr dirty="0" sz="1550" spc="30">
                <a:latin typeface="宋体"/>
                <a:cs typeface="宋体"/>
              </a:rPr>
              <a:t>下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源代</a:t>
            </a:r>
            <a:endParaRPr sz="1550">
              <a:latin typeface="宋体"/>
              <a:cs typeface="宋体"/>
            </a:endParaRPr>
          </a:p>
          <a:p>
            <a:pPr marL="12700" marR="5746115">
              <a:lnSpc>
                <a:spcPct val="101899"/>
              </a:lnSpc>
              <a:spcBef>
                <a:spcPts val="5"/>
              </a:spcBef>
            </a:pPr>
            <a:r>
              <a:rPr dirty="0" sz="1550" spc="30">
                <a:latin typeface="宋体"/>
                <a:cs typeface="宋体"/>
              </a:rPr>
              <a:t>码拷贝至</a:t>
            </a:r>
            <a:r>
              <a:rPr dirty="0" sz="1550" spc="-395">
                <a:latin typeface="宋体"/>
                <a:cs typeface="宋体"/>
              </a:rPr>
              <a:t> </a:t>
            </a:r>
            <a:r>
              <a:rPr dirty="0" sz="1550" spc="-140">
                <a:latin typeface="宋体"/>
                <a:cs typeface="宋体"/>
              </a:rPr>
              <a:t>test.py</a:t>
            </a:r>
            <a:r>
              <a:rPr dirty="0" sz="1550" spc="-39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文件中。 </a:t>
            </a:r>
            <a:r>
              <a:rPr dirty="0" sz="1550" spc="-140">
                <a:latin typeface="宋体"/>
                <a:cs typeface="宋体"/>
              </a:rPr>
              <a:t>print "Hello,</a:t>
            </a:r>
            <a:r>
              <a:rPr dirty="0" sz="1550" spc="-625">
                <a:latin typeface="宋体"/>
                <a:cs typeface="宋体"/>
              </a:rPr>
              <a:t> </a:t>
            </a:r>
            <a:r>
              <a:rPr dirty="0" sz="1550" spc="-55">
                <a:latin typeface="宋体"/>
                <a:cs typeface="宋体"/>
              </a:rPr>
              <a:t>Python!"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550" spc="30">
                <a:latin typeface="宋体"/>
                <a:cs typeface="宋体"/>
              </a:rPr>
              <a:t>这里，假设你</a:t>
            </a:r>
            <a:r>
              <a:rPr dirty="0" sz="1550" spc="10">
                <a:latin typeface="宋体"/>
                <a:cs typeface="宋体"/>
              </a:rPr>
              <a:t>已</a:t>
            </a:r>
            <a:r>
              <a:rPr dirty="0" sz="1550" spc="30">
                <a:latin typeface="宋体"/>
                <a:cs typeface="宋体"/>
              </a:rPr>
              <a:t>经设</a:t>
            </a:r>
            <a:r>
              <a:rPr dirty="0" sz="1550" spc="10">
                <a:latin typeface="宋体"/>
                <a:cs typeface="宋体"/>
              </a:rPr>
              <a:t>置</a:t>
            </a:r>
            <a:r>
              <a:rPr dirty="0" sz="1550" spc="30">
                <a:latin typeface="宋体"/>
                <a:cs typeface="宋体"/>
              </a:rPr>
              <a:t>了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9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解释器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170">
                <a:latin typeface="宋体"/>
                <a:cs typeface="宋体"/>
              </a:rPr>
              <a:t>PATH</a:t>
            </a:r>
            <a:r>
              <a:rPr dirty="0" sz="1550" spc="-34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变量。使用以</a:t>
            </a:r>
            <a:r>
              <a:rPr dirty="0" sz="1550" spc="10">
                <a:latin typeface="宋体"/>
                <a:cs typeface="宋体"/>
              </a:rPr>
              <a:t>下</a:t>
            </a:r>
            <a:r>
              <a:rPr dirty="0" sz="1550" spc="30">
                <a:latin typeface="宋体"/>
                <a:cs typeface="宋体"/>
              </a:rPr>
              <a:t>命</a:t>
            </a:r>
            <a:r>
              <a:rPr dirty="0" sz="1550" spc="10">
                <a:latin typeface="宋体"/>
                <a:cs typeface="宋体"/>
              </a:rPr>
              <a:t>令</a:t>
            </a:r>
            <a:r>
              <a:rPr dirty="0" sz="1550" spc="30">
                <a:latin typeface="宋体"/>
                <a:cs typeface="宋体"/>
              </a:rPr>
              <a:t>运</a:t>
            </a:r>
            <a:r>
              <a:rPr dirty="0" sz="1550" spc="10">
                <a:latin typeface="宋体"/>
                <a:cs typeface="宋体"/>
              </a:rPr>
              <a:t>行</a:t>
            </a:r>
            <a:r>
              <a:rPr dirty="0" sz="1550" spc="30">
                <a:latin typeface="宋体"/>
                <a:cs typeface="宋体"/>
              </a:rPr>
              <a:t>程序：</a:t>
            </a:r>
            <a:endParaRPr sz="1550">
              <a:latin typeface="宋体"/>
              <a:cs typeface="宋体"/>
            </a:endParaRPr>
          </a:p>
          <a:p>
            <a:pPr marL="12700" marR="6635750">
              <a:lnSpc>
                <a:spcPts val="1900"/>
              </a:lnSpc>
              <a:spcBef>
                <a:spcPts val="65"/>
              </a:spcBef>
            </a:pPr>
            <a:r>
              <a:rPr dirty="0" sz="1550" spc="55">
                <a:latin typeface="宋体"/>
                <a:cs typeface="宋体"/>
              </a:rPr>
              <a:t>$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25">
                <a:latin typeface="宋体"/>
                <a:cs typeface="宋体"/>
              </a:rPr>
              <a:t>python</a:t>
            </a:r>
            <a:r>
              <a:rPr dirty="0" sz="1550" spc="-415">
                <a:latin typeface="宋体"/>
                <a:cs typeface="宋体"/>
              </a:rPr>
              <a:t> </a:t>
            </a:r>
            <a:r>
              <a:rPr dirty="0" sz="1550" spc="-140">
                <a:latin typeface="宋体"/>
                <a:cs typeface="宋体"/>
              </a:rPr>
              <a:t>test.py  </a:t>
            </a:r>
            <a:r>
              <a:rPr dirty="0" sz="1550" spc="30">
                <a:latin typeface="宋体"/>
                <a:cs typeface="宋体"/>
              </a:rPr>
              <a:t>输出结果：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31136" y="4062984"/>
            <a:ext cx="5359907" cy="23180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76530">
              <a:lnSpc>
                <a:spcPct val="100000"/>
              </a:lnSpc>
              <a:spcBef>
                <a:spcPts val="130"/>
              </a:spcBef>
            </a:pPr>
            <a:r>
              <a:rPr dirty="0" spc="70"/>
              <a:t>Python</a:t>
            </a:r>
            <a:r>
              <a:rPr dirty="0" spc="-370"/>
              <a:t> </a:t>
            </a:r>
            <a:r>
              <a:rPr dirty="0" spc="30"/>
              <a:t>标识符</a:t>
            </a:r>
          </a:p>
          <a:p>
            <a:pPr marL="176530">
              <a:lnSpc>
                <a:spcPct val="100000"/>
              </a:lnSpc>
              <a:spcBef>
                <a:spcPts val="25"/>
              </a:spcBef>
            </a:pPr>
            <a:r>
              <a:rPr dirty="0" spc="30"/>
              <a:t>在</a:t>
            </a:r>
            <a:r>
              <a:rPr dirty="0" spc="-355"/>
              <a:t> </a:t>
            </a:r>
            <a:r>
              <a:rPr dirty="0" spc="15"/>
              <a:t>Python</a:t>
            </a:r>
            <a:r>
              <a:rPr dirty="0" spc="-380"/>
              <a:t> </a:t>
            </a:r>
            <a:r>
              <a:rPr dirty="0" spc="30"/>
              <a:t>里，标识符由字</a:t>
            </a:r>
            <a:r>
              <a:rPr dirty="0" spc="10"/>
              <a:t>母</a:t>
            </a:r>
            <a:r>
              <a:rPr dirty="0" spc="30"/>
              <a:t>、数字</a:t>
            </a:r>
            <a:r>
              <a:rPr dirty="0" spc="10"/>
              <a:t>、</a:t>
            </a:r>
            <a:r>
              <a:rPr dirty="0" spc="30"/>
              <a:t>下</a:t>
            </a:r>
            <a:r>
              <a:rPr dirty="0" spc="10"/>
              <a:t>划</a:t>
            </a:r>
            <a:r>
              <a:rPr dirty="0" spc="30"/>
              <a:t>线</a:t>
            </a:r>
            <a:r>
              <a:rPr dirty="0" spc="10"/>
              <a:t>组</a:t>
            </a:r>
            <a:r>
              <a:rPr dirty="0" spc="30"/>
              <a:t>成。</a:t>
            </a:r>
          </a:p>
          <a:p>
            <a:pPr marL="176530">
              <a:lnSpc>
                <a:spcPct val="100000"/>
              </a:lnSpc>
              <a:spcBef>
                <a:spcPts val="40"/>
              </a:spcBef>
            </a:pPr>
            <a:r>
              <a:rPr dirty="0" spc="30"/>
              <a:t>在</a:t>
            </a:r>
            <a:r>
              <a:rPr dirty="0" spc="-350"/>
              <a:t> </a:t>
            </a:r>
            <a:r>
              <a:rPr dirty="0" spc="15"/>
              <a:t>Python</a:t>
            </a:r>
            <a:r>
              <a:rPr dirty="0" spc="-380"/>
              <a:t> </a:t>
            </a:r>
            <a:r>
              <a:rPr dirty="0" spc="30"/>
              <a:t>中，所有标识符</a:t>
            </a:r>
            <a:r>
              <a:rPr dirty="0" spc="10"/>
              <a:t>可</a:t>
            </a:r>
            <a:r>
              <a:rPr dirty="0" spc="30"/>
              <a:t>以包括</a:t>
            </a:r>
            <a:r>
              <a:rPr dirty="0" spc="10"/>
              <a:t>英</a:t>
            </a:r>
            <a:r>
              <a:rPr dirty="0" spc="30"/>
              <a:t>文</a:t>
            </a:r>
            <a:r>
              <a:rPr dirty="0" spc="10"/>
              <a:t>、</a:t>
            </a:r>
            <a:r>
              <a:rPr dirty="0" spc="30"/>
              <a:t>数</a:t>
            </a:r>
            <a:r>
              <a:rPr dirty="0" spc="10"/>
              <a:t>字</a:t>
            </a:r>
            <a:r>
              <a:rPr dirty="0" spc="30"/>
              <a:t>以</a:t>
            </a:r>
            <a:r>
              <a:rPr dirty="0" spc="10"/>
              <a:t>及</a:t>
            </a:r>
            <a:r>
              <a:rPr dirty="0" spc="30"/>
              <a:t>下划线</a:t>
            </a:r>
            <a:r>
              <a:rPr dirty="0" spc="-185"/>
              <a:t>(_)，</a:t>
            </a:r>
            <a:r>
              <a:rPr dirty="0" spc="10"/>
              <a:t>但</a:t>
            </a:r>
            <a:r>
              <a:rPr dirty="0" spc="30"/>
              <a:t>不</a:t>
            </a:r>
            <a:r>
              <a:rPr dirty="0" spc="10"/>
              <a:t>能</a:t>
            </a:r>
            <a:r>
              <a:rPr dirty="0" spc="30"/>
              <a:t>以数字</a:t>
            </a:r>
            <a:r>
              <a:rPr dirty="0" spc="10"/>
              <a:t>开</a:t>
            </a:r>
            <a:r>
              <a:rPr dirty="0" spc="30"/>
              <a:t>头。</a:t>
            </a:r>
          </a:p>
          <a:p>
            <a:pPr marL="176530">
              <a:lnSpc>
                <a:spcPct val="100000"/>
              </a:lnSpc>
              <a:spcBef>
                <a:spcPts val="35"/>
              </a:spcBef>
            </a:pPr>
            <a:r>
              <a:rPr dirty="0" spc="20"/>
              <a:t>Python</a:t>
            </a:r>
            <a:r>
              <a:rPr dirty="0" spc="-385"/>
              <a:t> </a:t>
            </a:r>
            <a:r>
              <a:rPr dirty="0" spc="30"/>
              <a:t>中的标识符是区</a:t>
            </a:r>
            <a:r>
              <a:rPr dirty="0" spc="10"/>
              <a:t>分</a:t>
            </a:r>
            <a:r>
              <a:rPr dirty="0" spc="30"/>
              <a:t>大</a:t>
            </a:r>
            <a:r>
              <a:rPr dirty="0" spc="10"/>
              <a:t>小</a:t>
            </a:r>
            <a:r>
              <a:rPr dirty="0" spc="30"/>
              <a:t>写</a:t>
            </a:r>
            <a:r>
              <a:rPr dirty="0" spc="10"/>
              <a:t>的</a:t>
            </a:r>
            <a:r>
              <a:rPr dirty="0" spc="30"/>
              <a:t>。</a:t>
            </a:r>
          </a:p>
          <a:p>
            <a:pPr marL="176530" marR="5080">
              <a:lnSpc>
                <a:spcPct val="101899"/>
              </a:lnSpc>
            </a:pPr>
            <a:r>
              <a:rPr dirty="0" spc="30"/>
              <a:t>以</a:t>
            </a:r>
            <a:r>
              <a:rPr dirty="0" spc="10"/>
              <a:t>下</a:t>
            </a:r>
            <a:r>
              <a:rPr dirty="0" spc="30"/>
              <a:t>划</a:t>
            </a:r>
            <a:r>
              <a:rPr dirty="0" spc="10"/>
              <a:t>线</a:t>
            </a:r>
            <a:r>
              <a:rPr dirty="0" spc="30"/>
              <a:t>开头</a:t>
            </a:r>
            <a:r>
              <a:rPr dirty="0" spc="10"/>
              <a:t>的</a:t>
            </a:r>
            <a:r>
              <a:rPr dirty="0" spc="30"/>
              <a:t>标</a:t>
            </a:r>
            <a:r>
              <a:rPr dirty="0" spc="10"/>
              <a:t>识</a:t>
            </a:r>
            <a:r>
              <a:rPr dirty="0" spc="30"/>
              <a:t>符</a:t>
            </a:r>
            <a:r>
              <a:rPr dirty="0" spc="10"/>
              <a:t>是</a:t>
            </a:r>
            <a:r>
              <a:rPr dirty="0" spc="30"/>
              <a:t>有特</a:t>
            </a:r>
            <a:r>
              <a:rPr dirty="0" spc="10"/>
              <a:t>殊</a:t>
            </a:r>
            <a:r>
              <a:rPr dirty="0" spc="30"/>
              <a:t>意</a:t>
            </a:r>
            <a:r>
              <a:rPr dirty="0" spc="10"/>
              <a:t>义</a:t>
            </a:r>
            <a:r>
              <a:rPr dirty="0" spc="30"/>
              <a:t>的</a:t>
            </a:r>
            <a:r>
              <a:rPr dirty="0" spc="10"/>
              <a:t>。</a:t>
            </a:r>
            <a:r>
              <a:rPr dirty="0" spc="30"/>
              <a:t>以单</a:t>
            </a:r>
            <a:r>
              <a:rPr dirty="0" spc="10"/>
              <a:t>下</a:t>
            </a:r>
            <a:r>
              <a:rPr dirty="0" spc="30"/>
              <a:t>划</a:t>
            </a:r>
            <a:r>
              <a:rPr dirty="0" spc="10"/>
              <a:t>线</a:t>
            </a:r>
            <a:r>
              <a:rPr dirty="0" spc="30"/>
              <a:t>开头</a:t>
            </a:r>
            <a:r>
              <a:rPr dirty="0" spc="-325"/>
              <a:t> </a:t>
            </a:r>
            <a:r>
              <a:rPr dirty="0" spc="-45"/>
              <a:t>_foo</a:t>
            </a:r>
            <a:r>
              <a:rPr dirty="0" spc="-325"/>
              <a:t> </a:t>
            </a:r>
            <a:r>
              <a:rPr dirty="0" spc="10"/>
              <a:t>的</a:t>
            </a:r>
            <a:r>
              <a:rPr dirty="0" spc="30"/>
              <a:t>代</a:t>
            </a:r>
            <a:r>
              <a:rPr dirty="0" spc="10"/>
              <a:t>表</a:t>
            </a:r>
            <a:r>
              <a:rPr dirty="0" spc="30"/>
              <a:t>不能直</a:t>
            </a:r>
            <a:r>
              <a:rPr dirty="0" spc="10"/>
              <a:t>接访</a:t>
            </a:r>
            <a:r>
              <a:rPr dirty="0" spc="30"/>
              <a:t>问</a:t>
            </a:r>
            <a:r>
              <a:rPr dirty="0" spc="10"/>
              <a:t>的</a:t>
            </a:r>
            <a:r>
              <a:rPr dirty="0" spc="30"/>
              <a:t>类</a:t>
            </a:r>
            <a:r>
              <a:rPr dirty="0" spc="10"/>
              <a:t>属</a:t>
            </a:r>
            <a:r>
              <a:rPr dirty="0" spc="30"/>
              <a:t>性，  需通过类提供</a:t>
            </a:r>
            <a:r>
              <a:rPr dirty="0" spc="10"/>
              <a:t>的</a:t>
            </a:r>
            <a:r>
              <a:rPr dirty="0" spc="30"/>
              <a:t>接口</a:t>
            </a:r>
            <a:r>
              <a:rPr dirty="0" spc="10"/>
              <a:t>进</a:t>
            </a:r>
            <a:r>
              <a:rPr dirty="0" spc="30"/>
              <a:t>行访问</a:t>
            </a:r>
            <a:r>
              <a:rPr dirty="0" spc="10"/>
              <a:t>，</a:t>
            </a:r>
            <a:r>
              <a:rPr dirty="0" spc="30"/>
              <a:t>不</a:t>
            </a:r>
            <a:r>
              <a:rPr dirty="0" spc="10"/>
              <a:t>能</a:t>
            </a:r>
            <a:r>
              <a:rPr dirty="0" spc="30"/>
              <a:t>用</a:t>
            </a:r>
            <a:r>
              <a:rPr dirty="0" spc="-395"/>
              <a:t> </a:t>
            </a:r>
            <a:r>
              <a:rPr dirty="0" spc="35"/>
              <a:t>from</a:t>
            </a:r>
            <a:r>
              <a:rPr dirty="0" spc="-365"/>
              <a:t> </a:t>
            </a:r>
            <a:r>
              <a:rPr dirty="0" spc="-85"/>
              <a:t>xxx</a:t>
            </a:r>
            <a:r>
              <a:rPr dirty="0" spc="-365"/>
              <a:t> </a:t>
            </a:r>
            <a:r>
              <a:rPr dirty="0" spc="-20"/>
              <a:t>import</a:t>
            </a:r>
            <a:r>
              <a:rPr dirty="0" spc="-360"/>
              <a:t> </a:t>
            </a:r>
            <a:r>
              <a:rPr dirty="0" spc="-125"/>
              <a:t>*</a:t>
            </a:r>
            <a:r>
              <a:rPr dirty="0" spc="-350"/>
              <a:t> </a:t>
            </a:r>
            <a:r>
              <a:rPr dirty="0" spc="30"/>
              <a:t>而导入。</a:t>
            </a:r>
          </a:p>
          <a:p>
            <a:pPr marL="176530" marR="326390">
              <a:lnSpc>
                <a:spcPts val="1900"/>
              </a:lnSpc>
              <a:spcBef>
                <a:spcPts val="55"/>
              </a:spcBef>
              <a:tabLst>
                <a:tab pos="7083425" algn="l"/>
              </a:tabLst>
            </a:pPr>
            <a:r>
              <a:rPr dirty="0" spc="30"/>
              <a:t>以双下划线开</a:t>
            </a:r>
            <a:r>
              <a:rPr dirty="0" spc="10"/>
              <a:t>头</a:t>
            </a:r>
            <a:r>
              <a:rPr dirty="0" spc="30"/>
              <a:t>的</a:t>
            </a:r>
            <a:r>
              <a:rPr dirty="0" u="sng" spc="3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pc="18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spc="-15"/>
              <a:t>foo</a:t>
            </a:r>
            <a:r>
              <a:rPr dirty="0" spc="-355"/>
              <a:t> </a:t>
            </a:r>
            <a:r>
              <a:rPr dirty="0" spc="30"/>
              <a:t>代表类的私有</a:t>
            </a:r>
            <a:r>
              <a:rPr dirty="0" spc="10"/>
              <a:t>成</a:t>
            </a:r>
            <a:r>
              <a:rPr dirty="0" spc="30"/>
              <a:t>员，以</a:t>
            </a:r>
            <a:r>
              <a:rPr dirty="0" spc="10"/>
              <a:t>双</a:t>
            </a:r>
            <a:r>
              <a:rPr dirty="0" spc="30"/>
              <a:t>下</a:t>
            </a:r>
            <a:r>
              <a:rPr dirty="0" spc="10"/>
              <a:t>划</a:t>
            </a:r>
            <a:r>
              <a:rPr dirty="0" spc="30"/>
              <a:t>线</a:t>
            </a:r>
            <a:r>
              <a:rPr dirty="0" spc="10"/>
              <a:t>开</a:t>
            </a:r>
            <a:r>
              <a:rPr dirty="0" spc="30"/>
              <a:t>头</a:t>
            </a:r>
            <a:r>
              <a:rPr dirty="0" spc="10"/>
              <a:t>和</a:t>
            </a:r>
            <a:r>
              <a:rPr dirty="0" spc="30"/>
              <a:t>结尾的</a:t>
            </a:r>
            <a:r>
              <a:rPr dirty="0" u="sng" spc="3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u="sng" spc="150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spc="-15"/>
              <a:t>foo</a:t>
            </a:r>
            <a:r>
              <a:rPr dirty="0" u="sng" spc="-15">
                <a:uFill>
                  <a:solidFill>
                    <a:srgbClr val="000000"/>
                  </a:solidFill>
                </a:uFill>
              </a:rPr>
              <a:t> 	</a:t>
            </a:r>
            <a:r>
              <a:rPr dirty="0" spc="30"/>
              <a:t>代表</a:t>
            </a:r>
            <a:r>
              <a:rPr dirty="0" spc="-430"/>
              <a:t> </a:t>
            </a:r>
            <a:r>
              <a:rPr dirty="0" spc="20"/>
              <a:t>Python  </a:t>
            </a:r>
            <a:r>
              <a:rPr dirty="0" spc="30"/>
              <a:t>里特殊方法专</a:t>
            </a:r>
            <a:r>
              <a:rPr dirty="0" spc="10"/>
              <a:t>用</a:t>
            </a:r>
            <a:r>
              <a:rPr dirty="0" spc="30"/>
              <a:t>的标</a:t>
            </a:r>
            <a:r>
              <a:rPr dirty="0" spc="10"/>
              <a:t>识</a:t>
            </a:r>
            <a:r>
              <a:rPr dirty="0" spc="30"/>
              <a:t>，如</a:t>
            </a:r>
            <a:r>
              <a:rPr dirty="0" u="sng" spc="125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spc="-254"/>
              <a:t>init</a:t>
            </a:r>
            <a:r>
              <a:rPr dirty="0" u="sng">
                <a:uFill>
                  <a:solidFill>
                    <a:srgbClr val="000000"/>
                  </a:solidFill>
                </a:uFill>
              </a:rPr>
              <a:t> </a:t>
            </a:r>
            <a:r>
              <a:rPr dirty="0" spc="-310"/>
              <a:t>()</a:t>
            </a:r>
            <a:r>
              <a:rPr dirty="0" spc="-385"/>
              <a:t> </a:t>
            </a:r>
            <a:r>
              <a:rPr dirty="0" spc="30"/>
              <a:t>代表类的构造</a:t>
            </a:r>
            <a:r>
              <a:rPr dirty="0" spc="10"/>
              <a:t>函</a:t>
            </a:r>
            <a:r>
              <a:rPr dirty="0" spc="30"/>
              <a:t>数。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9880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70">
                <a:latin typeface="宋体"/>
                <a:cs typeface="宋体"/>
              </a:rPr>
              <a:t>Python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保留字符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下面的列表显</a:t>
            </a:r>
            <a:r>
              <a:rPr dirty="0" sz="1550" spc="10">
                <a:latin typeface="宋体"/>
                <a:cs typeface="宋体"/>
              </a:rPr>
              <a:t>示</a:t>
            </a:r>
            <a:r>
              <a:rPr dirty="0" sz="1550" spc="30">
                <a:latin typeface="宋体"/>
                <a:cs typeface="宋体"/>
              </a:rPr>
              <a:t>了在</a:t>
            </a:r>
            <a:r>
              <a:rPr dirty="0" sz="1550" spc="1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中的</a:t>
            </a:r>
            <a:r>
              <a:rPr dirty="0" sz="1550" spc="10">
                <a:latin typeface="宋体"/>
                <a:cs typeface="宋体"/>
              </a:rPr>
              <a:t>保</a:t>
            </a:r>
            <a:r>
              <a:rPr dirty="0" sz="1550" spc="30">
                <a:latin typeface="宋体"/>
                <a:cs typeface="宋体"/>
              </a:rPr>
              <a:t>留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。</a:t>
            </a:r>
            <a:r>
              <a:rPr dirty="0" sz="1550" spc="10">
                <a:latin typeface="宋体"/>
                <a:cs typeface="宋体"/>
              </a:rPr>
              <a:t>这</a:t>
            </a:r>
            <a:r>
              <a:rPr dirty="0" sz="1550" spc="30">
                <a:latin typeface="宋体"/>
                <a:cs typeface="宋体"/>
              </a:rPr>
              <a:t>些保留</a:t>
            </a:r>
            <a:r>
              <a:rPr dirty="0" sz="1550" spc="10">
                <a:latin typeface="宋体"/>
                <a:cs typeface="宋体"/>
              </a:rPr>
              <a:t>字</a:t>
            </a:r>
            <a:r>
              <a:rPr dirty="0" sz="1550" spc="30">
                <a:latin typeface="宋体"/>
                <a:cs typeface="宋体"/>
              </a:rPr>
              <a:t>不</a:t>
            </a:r>
            <a:r>
              <a:rPr dirty="0" sz="1550" spc="10">
                <a:latin typeface="宋体"/>
                <a:cs typeface="宋体"/>
              </a:rPr>
              <a:t>能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10">
                <a:latin typeface="宋体"/>
                <a:cs typeface="宋体"/>
              </a:rPr>
              <a:t>作</a:t>
            </a:r>
            <a:r>
              <a:rPr dirty="0" sz="1550" spc="30">
                <a:latin typeface="宋体"/>
                <a:cs typeface="宋体"/>
              </a:rPr>
              <a:t>常数或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，</a:t>
            </a:r>
            <a:r>
              <a:rPr dirty="0" sz="1550" spc="30">
                <a:latin typeface="宋体"/>
                <a:cs typeface="宋体"/>
              </a:rPr>
              <a:t>或</a:t>
            </a:r>
            <a:r>
              <a:rPr dirty="0" sz="1550" spc="10">
                <a:latin typeface="宋体"/>
                <a:cs typeface="宋体"/>
              </a:rPr>
              <a:t>任</a:t>
            </a:r>
            <a:r>
              <a:rPr dirty="0" sz="1550" spc="30">
                <a:latin typeface="宋体"/>
                <a:cs typeface="宋体"/>
              </a:rPr>
              <a:t>何其他</a:t>
            </a:r>
            <a:r>
              <a:rPr dirty="0" sz="1550" spc="10">
                <a:latin typeface="宋体"/>
                <a:cs typeface="宋体"/>
              </a:rPr>
              <a:t>标</a:t>
            </a:r>
            <a:r>
              <a:rPr dirty="0" sz="1550" spc="30">
                <a:latin typeface="宋体"/>
                <a:cs typeface="宋体"/>
              </a:rPr>
              <a:t>识 符名称。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宋体"/>
                <a:cs typeface="宋体"/>
              </a:rPr>
              <a:t>所有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的关键字只包</a:t>
            </a:r>
            <a:r>
              <a:rPr dirty="0" sz="1550" spc="10">
                <a:latin typeface="宋体"/>
                <a:cs typeface="宋体"/>
              </a:rPr>
              <a:t>含</a:t>
            </a:r>
            <a:r>
              <a:rPr dirty="0" sz="1550" spc="30">
                <a:latin typeface="宋体"/>
                <a:cs typeface="宋体"/>
              </a:rPr>
              <a:t>小写字</a:t>
            </a:r>
            <a:r>
              <a:rPr dirty="0" sz="1550" spc="10">
                <a:latin typeface="宋体"/>
                <a:cs typeface="宋体"/>
              </a:rPr>
              <a:t>母</a:t>
            </a:r>
            <a:r>
              <a:rPr dirty="0" sz="1550" spc="30">
                <a:latin typeface="宋体"/>
                <a:cs typeface="宋体"/>
              </a:rPr>
              <a:t>。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22932" y="3137916"/>
            <a:ext cx="5748528" cy="3116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8047990" cy="146939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70">
                <a:latin typeface="宋体"/>
                <a:cs typeface="宋体"/>
              </a:rPr>
              <a:t>Python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行和缩进</a:t>
            </a:r>
            <a:endParaRPr sz="1550">
              <a:latin typeface="宋体"/>
              <a:cs typeface="宋体"/>
            </a:endParaRPr>
          </a:p>
          <a:p>
            <a:pPr marL="12700" marR="14604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学习</a:t>
            </a:r>
            <a:r>
              <a:rPr dirty="0" sz="1550" spc="-345">
                <a:latin typeface="宋体"/>
                <a:cs typeface="宋体"/>
              </a:rPr>
              <a:t> 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与其他语言最</a:t>
            </a:r>
            <a:r>
              <a:rPr dirty="0" sz="1550" spc="10">
                <a:latin typeface="宋体"/>
                <a:cs typeface="宋体"/>
              </a:rPr>
              <a:t>大</a:t>
            </a:r>
            <a:r>
              <a:rPr dirty="0" sz="1550" spc="30">
                <a:latin typeface="宋体"/>
                <a:cs typeface="宋体"/>
              </a:rPr>
              <a:t>的区别</a:t>
            </a:r>
            <a:r>
              <a:rPr dirty="0" sz="1550" spc="10">
                <a:latin typeface="宋体"/>
                <a:cs typeface="宋体"/>
              </a:rPr>
              <a:t>就</a:t>
            </a:r>
            <a:r>
              <a:rPr dirty="0" sz="1550" spc="30">
                <a:latin typeface="宋体"/>
                <a:cs typeface="宋体"/>
              </a:rPr>
              <a:t>是</a:t>
            </a:r>
            <a:r>
              <a:rPr dirty="0" sz="1550" spc="15">
                <a:latin typeface="宋体"/>
                <a:cs typeface="宋体"/>
              </a:rPr>
              <a:t>，Python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的代码块不使用</a:t>
            </a:r>
            <a:r>
              <a:rPr dirty="0" sz="1550" spc="10">
                <a:latin typeface="宋体"/>
                <a:cs typeface="宋体"/>
              </a:rPr>
              <a:t>大</a:t>
            </a:r>
            <a:r>
              <a:rPr dirty="0" sz="1550" spc="30">
                <a:latin typeface="宋体"/>
                <a:cs typeface="宋体"/>
              </a:rPr>
              <a:t>括号</a:t>
            </a:r>
            <a:r>
              <a:rPr dirty="0" sz="1550" spc="-370">
                <a:latin typeface="宋体"/>
                <a:cs typeface="宋体"/>
              </a:rPr>
              <a:t> </a:t>
            </a:r>
            <a:r>
              <a:rPr dirty="0" sz="1550" spc="-320">
                <a:latin typeface="宋体"/>
                <a:cs typeface="宋体"/>
              </a:rPr>
              <a:t>{}</a:t>
            </a:r>
            <a:r>
              <a:rPr dirty="0" sz="1550" spc="-34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来控制类，函数 以及其他逻辑</a:t>
            </a:r>
            <a:r>
              <a:rPr dirty="0" sz="1550" spc="10">
                <a:latin typeface="宋体"/>
                <a:cs typeface="宋体"/>
              </a:rPr>
              <a:t>判</a:t>
            </a:r>
            <a:r>
              <a:rPr dirty="0" sz="1550" spc="30">
                <a:latin typeface="宋体"/>
                <a:cs typeface="宋体"/>
              </a:rPr>
              <a:t>断。</a:t>
            </a:r>
            <a:r>
              <a:rPr dirty="0" sz="1550" spc="20">
                <a:latin typeface="宋体"/>
                <a:cs typeface="宋体"/>
              </a:rPr>
              <a:t>python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最具特色的就是</a:t>
            </a:r>
            <a:r>
              <a:rPr dirty="0" sz="1550" spc="10">
                <a:latin typeface="宋体"/>
                <a:cs typeface="宋体"/>
              </a:rPr>
              <a:t>用</a:t>
            </a:r>
            <a:r>
              <a:rPr dirty="0" sz="1550" spc="30">
                <a:latin typeface="宋体"/>
                <a:cs typeface="宋体"/>
              </a:rPr>
              <a:t>缩</a:t>
            </a:r>
            <a:r>
              <a:rPr dirty="0" sz="1550" spc="10">
                <a:latin typeface="宋体"/>
                <a:cs typeface="宋体"/>
              </a:rPr>
              <a:t>进</a:t>
            </a:r>
            <a:r>
              <a:rPr dirty="0" sz="1550" spc="30">
                <a:latin typeface="宋体"/>
                <a:cs typeface="宋体"/>
              </a:rPr>
              <a:t>来</a:t>
            </a:r>
            <a:r>
              <a:rPr dirty="0" sz="1550" spc="10">
                <a:latin typeface="宋体"/>
                <a:cs typeface="宋体"/>
              </a:rPr>
              <a:t>写</a:t>
            </a:r>
            <a:r>
              <a:rPr dirty="0" sz="1550" spc="30">
                <a:latin typeface="宋体"/>
                <a:cs typeface="宋体"/>
              </a:rPr>
              <a:t>模块。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宋体"/>
                <a:cs typeface="宋体"/>
              </a:rPr>
              <a:t>缩进的空白数</a:t>
            </a:r>
            <a:r>
              <a:rPr dirty="0" sz="1550" spc="10">
                <a:latin typeface="宋体"/>
                <a:cs typeface="宋体"/>
              </a:rPr>
              <a:t>量</a:t>
            </a:r>
            <a:r>
              <a:rPr dirty="0" sz="1550" spc="30">
                <a:latin typeface="宋体"/>
                <a:cs typeface="宋体"/>
              </a:rPr>
              <a:t>是可</a:t>
            </a:r>
            <a:r>
              <a:rPr dirty="0" sz="1550" spc="10">
                <a:latin typeface="宋体"/>
                <a:cs typeface="宋体"/>
              </a:rPr>
              <a:t>变</a:t>
            </a:r>
            <a:r>
              <a:rPr dirty="0" sz="1550" spc="30">
                <a:latin typeface="宋体"/>
                <a:cs typeface="宋体"/>
              </a:rPr>
              <a:t>的，但</a:t>
            </a:r>
            <a:r>
              <a:rPr dirty="0" sz="1550" spc="10">
                <a:latin typeface="宋体"/>
                <a:cs typeface="宋体"/>
              </a:rPr>
              <a:t>是</a:t>
            </a:r>
            <a:r>
              <a:rPr dirty="0" sz="1550" spc="30">
                <a:latin typeface="宋体"/>
                <a:cs typeface="宋体"/>
              </a:rPr>
              <a:t>所</a:t>
            </a:r>
            <a:r>
              <a:rPr dirty="0" sz="1550" spc="10">
                <a:latin typeface="宋体"/>
                <a:cs typeface="宋体"/>
              </a:rPr>
              <a:t>有</a:t>
            </a:r>
            <a:r>
              <a:rPr dirty="0" sz="1550" spc="30">
                <a:latin typeface="宋体"/>
                <a:cs typeface="宋体"/>
              </a:rPr>
              <a:t>代</a:t>
            </a:r>
            <a:r>
              <a:rPr dirty="0" sz="1550" spc="10">
                <a:latin typeface="宋体"/>
                <a:cs typeface="宋体"/>
              </a:rPr>
              <a:t>码</a:t>
            </a:r>
            <a:r>
              <a:rPr dirty="0" sz="1550" spc="30">
                <a:latin typeface="宋体"/>
                <a:cs typeface="宋体"/>
              </a:rPr>
              <a:t>块语句</a:t>
            </a:r>
            <a:r>
              <a:rPr dirty="0" sz="1550" spc="10">
                <a:latin typeface="宋体"/>
                <a:cs typeface="宋体"/>
              </a:rPr>
              <a:t>必</a:t>
            </a:r>
            <a:r>
              <a:rPr dirty="0" sz="1550" spc="30">
                <a:latin typeface="宋体"/>
                <a:cs typeface="宋体"/>
              </a:rPr>
              <a:t>须</a:t>
            </a:r>
            <a:r>
              <a:rPr dirty="0" sz="1550" spc="10">
                <a:latin typeface="宋体"/>
                <a:cs typeface="宋体"/>
              </a:rPr>
              <a:t>包</a:t>
            </a:r>
            <a:r>
              <a:rPr dirty="0" sz="1550" spc="30">
                <a:latin typeface="宋体"/>
                <a:cs typeface="宋体"/>
              </a:rPr>
              <a:t>含</a:t>
            </a:r>
            <a:r>
              <a:rPr dirty="0" sz="1550" spc="10">
                <a:latin typeface="宋体"/>
                <a:cs typeface="宋体"/>
              </a:rPr>
              <a:t>相</a:t>
            </a:r>
            <a:r>
              <a:rPr dirty="0" sz="1550" spc="30">
                <a:latin typeface="宋体"/>
                <a:cs typeface="宋体"/>
              </a:rPr>
              <a:t>同的缩</a:t>
            </a:r>
            <a:r>
              <a:rPr dirty="0" sz="1550" spc="10">
                <a:latin typeface="宋体"/>
                <a:cs typeface="宋体"/>
              </a:rPr>
              <a:t>进</a:t>
            </a:r>
            <a:r>
              <a:rPr dirty="0" sz="1550" spc="30">
                <a:latin typeface="宋体"/>
                <a:cs typeface="宋体"/>
              </a:rPr>
              <a:t>空</a:t>
            </a:r>
            <a:r>
              <a:rPr dirty="0" sz="1550" spc="10">
                <a:latin typeface="宋体"/>
                <a:cs typeface="宋体"/>
              </a:rPr>
              <a:t>白</a:t>
            </a:r>
            <a:r>
              <a:rPr dirty="0" sz="1550" spc="30">
                <a:latin typeface="宋体"/>
                <a:cs typeface="宋体"/>
              </a:rPr>
              <a:t>数</a:t>
            </a:r>
            <a:r>
              <a:rPr dirty="0" sz="1550" spc="10">
                <a:latin typeface="宋体"/>
                <a:cs typeface="宋体"/>
              </a:rPr>
              <a:t>量</a:t>
            </a:r>
            <a:r>
              <a:rPr dirty="0" sz="1550" spc="30">
                <a:latin typeface="宋体"/>
                <a:cs typeface="宋体"/>
              </a:rPr>
              <a:t>，这个</a:t>
            </a:r>
            <a:r>
              <a:rPr dirty="0" sz="1550" spc="10">
                <a:latin typeface="宋体"/>
                <a:cs typeface="宋体"/>
              </a:rPr>
              <a:t>必</a:t>
            </a:r>
            <a:r>
              <a:rPr dirty="0" sz="1550" spc="30">
                <a:latin typeface="宋体"/>
                <a:cs typeface="宋体"/>
              </a:rPr>
              <a:t>须严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 sz="1550" spc="30">
                <a:latin typeface="宋体"/>
                <a:cs typeface="宋体"/>
              </a:rPr>
              <a:t>格执行。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建议：缩进为</a:t>
            </a:r>
            <a:r>
              <a:rPr dirty="0" sz="1550" spc="10">
                <a:latin typeface="宋体"/>
                <a:cs typeface="宋体"/>
              </a:rPr>
              <a:t>四</a:t>
            </a:r>
            <a:r>
              <a:rPr dirty="0" sz="1550" spc="30">
                <a:latin typeface="宋体"/>
                <a:cs typeface="宋体"/>
              </a:rPr>
              <a:t>个空格</a:t>
            </a:r>
            <a:endParaRPr sz="15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基础知识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268957" y="2097988"/>
            <a:ext cx="567626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70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注释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2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中</a:t>
            </a:r>
            <a:r>
              <a:rPr dirty="0" sz="1550" spc="10">
                <a:latin typeface="宋体"/>
                <a:cs typeface="宋体"/>
              </a:rPr>
              <a:t>单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注</a:t>
            </a:r>
            <a:r>
              <a:rPr dirty="0" sz="1550" spc="30">
                <a:latin typeface="宋体"/>
                <a:cs typeface="宋体"/>
              </a:rPr>
              <a:t>释</a:t>
            </a:r>
            <a:r>
              <a:rPr dirty="0" sz="1550" spc="10">
                <a:latin typeface="宋体"/>
                <a:cs typeface="宋体"/>
              </a:rPr>
              <a:t>采</a:t>
            </a:r>
            <a:r>
              <a:rPr dirty="0" sz="1550" spc="30">
                <a:latin typeface="宋体"/>
                <a:cs typeface="宋体"/>
              </a:rPr>
              <a:t>用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170">
                <a:latin typeface="宋体"/>
                <a:cs typeface="宋体"/>
              </a:rPr>
              <a:t>#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开头。注释可以</a:t>
            </a:r>
            <a:r>
              <a:rPr dirty="0" sz="1550" spc="10">
                <a:latin typeface="宋体"/>
                <a:cs typeface="宋体"/>
              </a:rPr>
              <a:t>在</a:t>
            </a:r>
            <a:r>
              <a:rPr dirty="0" sz="1550" spc="30">
                <a:latin typeface="宋体"/>
                <a:cs typeface="宋体"/>
              </a:rPr>
              <a:t>语</a:t>
            </a:r>
            <a:r>
              <a:rPr dirty="0" sz="1550" spc="10">
                <a:latin typeface="宋体"/>
                <a:cs typeface="宋体"/>
              </a:rPr>
              <a:t>句</a:t>
            </a:r>
            <a:r>
              <a:rPr dirty="0" sz="1550" spc="30">
                <a:latin typeface="宋体"/>
                <a:cs typeface="宋体"/>
              </a:rPr>
              <a:t>或表达</a:t>
            </a:r>
            <a:r>
              <a:rPr dirty="0" sz="1550" spc="10">
                <a:latin typeface="宋体"/>
                <a:cs typeface="宋体"/>
              </a:rPr>
              <a:t>式</a:t>
            </a:r>
            <a:r>
              <a:rPr dirty="0" sz="1550" spc="30">
                <a:latin typeface="宋体"/>
                <a:cs typeface="宋体"/>
              </a:rPr>
              <a:t>行</a:t>
            </a:r>
            <a:r>
              <a:rPr dirty="0" sz="1550" spc="10">
                <a:latin typeface="宋体"/>
                <a:cs typeface="宋体"/>
              </a:rPr>
              <a:t>末</a:t>
            </a:r>
            <a:r>
              <a:rPr dirty="0" sz="1550" spc="30">
                <a:latin typeface="宋体"/>
                <a:cs typeface="宋体"/>
              </a:rPr>
              <a:t>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2436" y="2816351"/>
            <a:ext cx="6667499" cy="1569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6" y="2509551"/>
            <a:ext cx="3086100" cy="30905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450" spc="60">
                <a:latin typeface="Times New Roman"/>
                <a:cs typeface="Times New Roman"/>
              </a:rPr>
              <a:t></a:t>
            </a:r>
            <a:r>
              <a:rPr dirty="0" sz="2450" spc="125">
                <a:latin typeface="宋体"/>
                <a:cs typeface="宋体"/>
              </a:rPr>
              <a:t>P</a:t>
            </a:r>
            <a:r>
              <a:rPr dirty="0" sz="2450" spc="-75">
                <a:latin typeface="宋体"/>
                <a:cs typeface="宋体"/>
              </a:rPr>
              <a:t>y</a:t>
            </a:r>
            <a:r>
              <a:rPr dirty="0" sz="2450" spc="-445">
                <a:latin typeface="宋体"/>
                <a:cs typeface="宋体"/>
              </a:rPr>
              <a:t>t</a:t>
            </a:r>
            <a:r>
              <a:rPr dirty="0" sz="2450" spc="125">
                <a:latin typeface="宋体"/>
                <a:cs typeface="宋体"/>
              </a:rPr>
              <a:t>h</a:t>
            </a:r>
            <a:r>
              <a:rPr dirty="0" sz="2450" spc="170">
                <a:latin typeface="宋体"/>
                <a:cs typeface="宋体"/>
              </a:rPr>
              <a:t>o</a:t>
            </a:r>
            <a:r>
              <a:rPr dirty="0" sz="2450" spc="125">
                <a:latin typeface="宋体"/>
                <a:cs typeface="宋体"/>
              </a:rPr>
              <a:t>n</a:t>
            </a:r>
            <a:r>
              <a:rPr dirty="0" sz="2450" spc="10">
                <a:latin typeface="宋体"/>
                <a:cs typeface="宋体"/>
              </a:rPr>
              <a:t>虚拟环境</a:t>
            </a:r>
            <a:r>
              <a:rPr dirty="0" sz="2450" spc="-15">
                <a:latin typeface="宋体"/>
                <a:cs typeface="宋体"/>
              </a:rPr>
              <a:t>安</a:t>
            </a:r>
            <a:r>
              <a:rPr dirty="0" sz="2450" spc="-484">
                <a:latin typeface="宋体"/>
                <a:cs typeface="宋体"/>
              </a:rPr>
              <a:t>装</a:t>
            </a:r>
            <a:endParaRPr sz="24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dirty="0" sz="2450" spc="60">
                <a:latin typeface="Times New Roman"/>
                <a:cs typeface="Times New Roman"/>
              </a:rPr>
              <a:t></a:t>
            </a:r>
            <a:r>
              <a:rPr dirty="0" sz="2450" spc="125">
                <a:latin typeface="宋体"/>
                <a:cs typeface="宋体"/>
              </a:rPr>
              <a:t>P</a:t>
            </a:r>
            <a:r>
              <a:rPr dirty="0" sz="2450" spc="-75">
                <a:latin typeface="宋体"/>
                <a:cs typeface="宋体"/>
              </a:rPr>
              <a:t>y</a:t>
            </a:r>
            <a:r>
              <a:rPr dirty="0" sz="2450" spc="-445">
                <a:latin typeface="宋体"/>
                <a:cs typeface="宋体"/>
              </a:rPr>
              <a:t>t</a:t>
            </a:r>
            <a:r>
              <a:rPr dirty="0" sz="2450" spc="125">
                <a:latin typeface="宋体"/>
                <a:cs typeface="宋体"/>
              </a:rPr>
              <a:t>h</a:t>
            </a:r>
            <a:r>
              <a:rPr dirty="0" sz="2450" spc="170">
                <a:latin typeface="宋体"/>
                <a:cs typeface="宋体"/>
              </a:rPr>
              <a:t>o</a:t>
            </a:r>
            <a:r>
              <a:rPr dirty="0" sz="2450" spc="125">
                <a:latin typeface="宋体"/>
                <a:cs typeface="宋体"/>
              </a:rPr>
              <a:t>n</a:t>
            </a:r>
            <a:r>
              <a:rPr dirty="0" sz="2450" spc="10">
                <a:latin typeface="宋体"/>
                <a:cs typeface="宋体"/>
              </a:rPr>
              <a:t>虚拟环境</a:t>
            </a:r>
            <a:r>
              <a:rPr dirty="0" sz="2450" spc="-15">
                <a:latin typeface="宋体"/>
                <a:cs typeface="宋体"/>
              </a:rPr>
              <a:t>使</a:t>
            </a:r>
            <a:r>
              <a:rPr dirty="0" sz="2450" spc="-484">
                <a:latin typeface="宋体"/>
                <a:cs typeface="宋体"/>
              </a:rPr>
              <a:t>用</a:t>
            </a:r>
            <a:endParaRPr sz="24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365"/>
              </a:spcBef>
            </a:pPr>
            <a:r>
              <a:rPr dirty="0" sz="2450" spc="10">
                <a:latin typeface="Times New Roman"/>
                <a:cs typeface="Times New Roman"/>
              </a:rPr>
              <a:t></a:t>
            </a:r>
            <a:r>
              <a:rPr dirty="0" sz="2450" spc="10">
                <a:latin typeface="宋体"/>
                <a:cs typeface="宋体"/>
              </a:rPr>
              <a:t>Python开发环境</a:t>
            </a:r>
            <a:endParaRPr sz="24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350"/>
              </a:spcBef>
            </a:pPr>
            <a:r>
              <a:rPr dirty="0" sz="2450" spc="120">
                <a:latin typeface="Times New Roman"/>
                <a:cs typeface="Times New Roman"/>
              </a:rPr>
              <a:t></a:t>
            </a:r>
            <a:r>
              <a:rPr dirty="0" sz="2450" spc="120">
                <a:latin typeface="宋体"/>
                <a:cs typeface="宋体"/>
              </a:rPr>
              <a:t>PyCharm</a:t>
            </a:r>
            <a:r>
              <a:rPr dirty="0" sz="2450" spc="10">
                <a:latin typeface="宋体"/>
                <a:cs typeface="宋体"/>
              </a:rPr>
              <a:t>常用操作</a:t>
            </a:r>
            <a:endParaRPr sz="24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355"/>
              </a:spcBef>
            </a:pPr>
            <a:r>
              <a:rPr dirty="0" sz="2450" spc="10">
                <a:latin typeface="Times New Roman"/>
                <a:cs typeface="Times New Roman"/>
              </a:rPr>
              <a:t></a:t>
            </a:r>
            <a:r>
              <a:rPr dirty="0" sz="2450" spc="10">
                <a:latin typeface="宋体"/>
                <a:cs typeface="宋体"/>
              </a:rPr>
              <a:t>Python基础知识</a:t>
            </a:r>
            <a:endParaRPr sz="2450">
              <a:latin typeface="宋体"/>
              <a:cs typeface="宋体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25556"/>
            <a:ext cx="2647950" cy="9112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902969">
              <a:lnSpc>
                <a:spcPct val="136800"/>
              </a:lnSpc>
              <a:spcBef>
                <a:spcPts val="90"/>
              </a:spcBef>
            </a:pPr>
            <a:r>
              <a:rPr dirty="0" sz="1550" spc="70">
                <a:latin typeface="宋体"/>
                <a:cs typeface="宋体"/>
              </a:rPr>
              <a:t>Python</a:t>
            </a:r>
            <a:r>
              <a:rPr dirty="0" sz="1550" spc="-425">
                <a:latin typeface="宋体"/>
                <a:cs typeface="宋体"/>
              </a:rPr>
              <a:t> </a:t>
            </a: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使用 安装</a:t>
            </a:r>
            <a:r>
              <a:rPr dirty="0" sz="1550" spc="35">
                <a:latin typeface="宋体"/>
                <a:cs typeface="宋体"/>
              </a:rPr>
              <a:t>pipenv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30">
                <a:latin typeface="宋体"/>
                <a:cs typeface="宋体"/>
              </a:rPr>
              <a:t>执行命令</a:t>
            </a:r>
            <a:r>
              <a:rPr dirty="0" sz="1550" spc="45">
                <a:latin typeface="宋体"/>
                <a:cs typeface="宋体"/>
              </a:rPr>
              <a:t>，$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55">
                <a:latin typeface="宋体"/>
                <a:cs typeface="宋体"/>
              </a:rPr>
              <a:t>pip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-225">
                <a:latin typeface="宋体"/>
                <a:cs typeface="宋体"/>
              </a:rPr>
              <a:t>install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-10">
                <a:latin typeface="宋体"/>
                <a:cs typeface="宋体"/>
              </a:rPr>
              <a:t>pipenv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59380" y="2985516"/>
            <a:ext cx="4728971" cy="33787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56929"/>
            <a:ext cx="4447540" cy="7473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是如何使用的</a:t>
            </a:r>
            <a:endParaRPr sz="1550">
              <a:latin typeface="宋体"/>
              <a:cs typeface="宋体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宋体"/>
                <a:cs typeface="宋体"/>
              </a:rPr>
              <a:t>在使用</a:t>
            </a:r>
            <a:r>
              <a:rPr dirty="0" sz="1550" spc="-1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之</a:t>
            </a:r>
            <a:r>
              <a:rPr dirty="0" sz="1550" spc="10">
                <a:latin typeface="宋体"/>
                <a:cs typeface="宋体"/>
              </a:rPr>
              <a:t>前</a:t>
            </a:r>
            <a:r>
              <a:rPr dirty="0" sz="1550" spc="30">
                <a:latin typeface="宋体"/>
                <a:cs typeface="宋体"/>
              </a:rPr>
              <a:t>，必须</a:t>
            </a:r>
            <a:r>
              <a:rPr dirty="0" sz="1550" spc="10">
                <a:latin typeface="宋体"/>
                <a:cs typeface="宋体"/>
              </a:rPr>
              <a:t>彻</a:t>
            </a:r>
            <a:r>
              <a:rPr dirty="0" sz="1550" spc="30">
                <a:latin typeface="宋体"/>
                <a:cs typeface="宋体"/>
              </a:rPr>
              <a:t>底</a:t>
            </a:r>
            <a:r>
              <a:rPr dirty="0" sz="1550" spc="10">
                <a:latin typeface="宋体"/>
                <a:cs typeface="宋体"/>
              </a:rPr>
              <a:t>的</a:t>
            </a:r>
            <a:r>
              <a:rPr dirty="0" sz="1550" spc="30">
                <a:latin typeface="宋体"/>
                <a:cs typeface="宋体"/>
              </a:rPr>
              <a:t>忘</a:t>
            </a:r>
            <a:r>
              <a:rPr dirty="0" sz="1550" spc="10">
                <a:latin typeface="宋体"/>
                <a:cs typeface="宋体"/>
              </a:rPr>
              <a:t>记</a:t>
            </a:r>
            <a:r>
              <a:rPr dirty="0" sz="1550" spc="-55">
                <a:latin typeface="宋体"/>
                <a:cs typeface="宋体"/>
              </a:rPr>
              <a:t>pip</a:t>
            </a:r>
            <a:r>
              <a:rPr dirty="0" sz="1550" spc="30">
                <a:latin typeface="宋体"/>
                <a:cs typeface="宋体"/>
              </a:rPr>
              <a:t>这个东西 </a:t>
            </a:r>
            <a:r>
              <a:rPr dirty="0" sz="1550" spc="-10">
                <a:latin typeface="宋体"/>
                <a:cs typeface="宋体"/>
              </a:rPr>
              <a:t>pipenv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20">
                <a:latin typeface="宋体"/>
                <a:cs typeface="宋体"/>
              </a:rPr>
              <a:t>--python</a:t>
            </a:r>
            <a:r>
              <a:rPr dirty="0" sz="1550" spc="-375">
                <a:latin typeface="宋体"/>
                <a:cs typeface="宋体"/>
              </a:rPr>
              <a:t> </a:t>
            </a:r>
            <a:r>
              <a:rPr dirty="0" sz="1550" spc="-105">
                <a:latin typeface="宋体"/>
                <a:cs typeface="宋体"/>
              </a:rPr>
              <a:t>2.7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指定某一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10">
                <a:latin typeface="宋体"/>
                <a:cs typeface="宋体"/>
              </a:rPr>
              <a:t>版</a:t>
            </a:r>
            <a:r>
              <a:rPr dirty="0" sz="1550" spc="30">
                <a:latin typeface="宋体"/>
                <a:cs typeface="宋体"/>
              </a:rPr>
              <a:t>本</a:t>
            </a:r>
            <a:r>
              <a:rPr dirty="0" sz="1550" spc="10">
                <a:latin typeface="宋体"/>
                <a:cs typeface="宋体"/>
              </a:rPr>
              <a:t>创</a:t>
            </a:r>
            <a:r>
              <a:rPr dirty="0" sz="1550" spc="30">
                <a:latin typeface="宋体"/>
                <a:cs typeface="宋体"/>
              </a:rPr>
              <a:t>建环境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83180" y="2854451"/>
            <a:ext cx="4882896" cy="35829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56929"/>
            <a:ext cx="230695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是如何使用的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-10">
                <a:latin typeface="宋体"/>
                <a:cs typeface="宋体"/>
              </a:rPr>
              <a:t>pipenv</a:t>
            </a:r>
            <a:r>
              <a:rPr dirty="0" sz="1550" spc="-405">
                <a:latin typeface="宋体"/>
                <a:cs typeface="宋体"/>
              </a:rPr>
              <a:t> </a:t>
            </a:r>
            <a:r>
              <a:rPr dirty="0" sz="1550" spc="-170">
                <a:latin typeface="宋体"/>
                <a:cs typeface="宋体"/>
              </a:rPr>
              <a:t>shell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激活虚拟环境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18232" y="2602992"/>
            <a:ext cx="5222748" cy="3695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56929"/>
            <a:ext cx="451866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是如何使用的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-10">
                <a:latin typeface="宋体"/>
                <a:cs typeface="宋体"/>
              </a:rPr>
              <a:t>pipenv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-225">
                <a:latin typeface="宋体"/>
                <a:cs typeface="宋体"/>
              </a:rPr>
              <a:t>install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60">
                <a:latin typeface="宋体"/>
                <a:cs typeface="宋体"/>
              </a:rPr>
              <a:t>requests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安装相关模块</a:t>
            </a:r>
            <a:r>
              <a:rPr dirty="0" sz="1550" spc="10">
                <a:latin typeface="宋体"/>
                <a:cs typeface="宋体"/>
              </a:rPr>
              <a:t>并</a:t>
            </a:r>
            <a:r>
              <a:rPr dirty="0" sz="1550" spc="30">
                <a:latin typeface="宋体"/>
                <a:cs typeface="宋体"/>
              </a:rPr>
              <a:t>加</a:t>
            </a:r>
            <a:r>
              <a:rPr dirty="0" sz="1550" spc="10">
                <a:latin typeface="宋体"/>
                <a:cs typeface="宋体"/>
              </a:rPr>
              <a:t>入</a:t>
            </a:r>
            <a:r>
              <a:rPr dirty="0" sz="1550" spc="30">
                <a:latin typeface="宋体"/>
                <a:cs typeface="宋体"/>
              </a:rPr>
              <a:t>到</a:t>
            </a:r>
            <a:r>
              <a:rPr dirty="0" sz="1550" spc="-190">
                <a:latin typeface="宋体"/>
                <a:cs typeface="宋体"/>
              </a:rPr>
              <a:t>Pipfile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365248" y="2581656"/>
            <a:ext cx="5346191" cy="3790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56929"/>
            <a:ext cx="5789930" cy="7473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是如何使用的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-15">
                <a:latin typeface="宋体"/>
                <a:cs typeface="宋体"/>
              </a:rPr>
              <a:t>Pipenv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-225">
                <a:latin typeface="宋体"/>
                <a:cs typeface="宋体"/>
              </a:rPr>
              <a:t>install</a:t>
            </a:r>
            <a:r>
              <a:rPr dirty="0" sz="1550" spc="-385">
                <a:latin typeface="宋体"/>
                <a:cs typeface="宋体"/>
              </a:rPr>
              <a:t> </a:t>
            </a:r>
            <a:r>
              <a:rPr dirty="0" sz="1550" spc="85">
                <a:latin typeface="宋体"/>
                <a:cs typeface="宋体"/>
              </a:rPr>
              <a:t>SomePackage</a:t>
            </a:r>
            <a:r>
              <a:rPr dirty="0" sz="1550" spc="10">
                <a:latin typeface="宋体"/>
                <a:cs typeface="宋体"/>
              </a:rPr>
              <a:t>安</a:t>
            </a:r>
            <a:r>
              <a:rPr dirty="0" sz="1550" spc="30">
                <a:latin typeface="宋体"/>
                <a:cs typeface="宋体"/>
              </a:rPr>
              <a:t>装</a:t>
            </a:r>
            <a:r>
              <a:rPr dirty="0" sz="1550" spc="10">
                <a:latin typeface="宋体"/>
                <a:cs typeface="宋体"/>
              </a:rPr>
              <a:t>其</a:t>
            </a:r>
            <a:r>
              <a:rPr dirty="0" sz="1550" spc="30">
                <a:latin typeface="宋体"/>
                <a:cs typeface="宋体"/>
              </a:rPr>
              <a:t>它的</a:t>
            </a:r>
            <a:r>
              <a:rPr dirty="0" sz="1550" spc="15">
                <a:latin typeface="宋体"/>
                <a:cs typeface="宋体"/>
              </a:rPr>
              <a:t>Python</a:t>
            </a:r>
            <a:r>
              <a:rPr dirty="0" sz="1550" spc="30">
                <a:latin typeface="宋体"/>
                <a:cs typeface="宋体"/>
              </a:rPr>
              <a:t>包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宋体"/>
                <a:cs typeface="宋体"/>
              </a:rPr>
              <a:t>例如</a:t>
            </a:r>
            <a:r>
              <a:rPr dirty="0" sz="1550" spc="-10">
                <a:latin typeface="宋体"/>
                <a:cs typeface="宋体"/>
              </a:rPr>
              <a:t>pipenv</a:t>
            </a:r>
            <a:r>
              <a:rPr dirty="0" sz="1550" spc="-390">
                <a:latin typeface="宋体"/>
                <a:cs typeface="宋体"/>
              </a:rPr>
              <a:t> </a:t>
            </a:r>
            <a:r>
              <a:rPr dirty="0" sz="1550" spc="-220">
                <a:latin typeface="宋体"/>
                <a:cs typeface="宋体"/>
              </a:rPr>
              <a:t>install</a:t>
            </a:r>
            <a:r>
              <a:rPr dirty="0" sz="1550" spc="-365">
                <a:latin typeface="宋体"/>
                <a:cs typeface="宋体"/>
              </a:rPr>
              <a:t> </a:t>
            </a:r>
            <a:r>
              <a:rPr dirty="0" sz="1550" spc="10">
                <a:latin typeface="宋体"/>
                <a:cs typeface="宋体"/>
              </a:rPr>
              <a:t>pymysql==x.x</a:t>
            </a:r>
            <a:r>
              <a:rPr dirty="0" sz="1550" spc="-380">
                <a:latin typeface="宋体"/>
                <a:cs typeface="宋体"/>
              </a:rPr>
              <a:t> </a:t>
            </a:r>
            <a:r>
              <a:rPr dirty="0" sz="1550" spc="30">
                <a:latin typeface="宋体"/>
                <a:cs typeface="宋体"/>
              </a:rPr>
              <a:t>安装固定版本模</a:t>
            </a:r>
            <a:r>
              <a:rPr dirty="0" sz="1550" spc="10">
                <a:latin typeface="宋体"/>
                <a:cs typeface="宋体"/>
              </a:rPr>
              <a:t>块</a:t>
            </a:r>
            <a:r>
              <a:rPr dirty="0" sz="1550" spc="30">
                <a:latin typeface="宋体"/>
                <a:cs typeface="宋体"/>
              </a:rPr>
              <a:t>并加入</a:t>
            </a:r>
            <a:r>
              <a:rPr dirty="0" sz="1550" spc="10">
                <a:latin typeface="宋体"/>
                <a:cs typeface="宋体"/>
              </a:rPr>
              <a:t>到</a:t>
            </a:r>
            <a:r>
              <a:rPr dirty="0" sz="1550" spc="-195">
                <a:latin typeface="宋体"/>
                <a:cs typeface="宋体"/>
              </a:rPr>
              <a:t>Pipfile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07792" y="2854451"/>
            <a:ext cx="4878323" cy="3480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1601257" y="2056929"/>
            <a:ext cx="515937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5">
                <a:latin typeface="宋体"/>
                <a:cs typeface="宋体"/>
              </a:rPr>
              <a:t>pipenv</a:t>
            </a:r>
            <a:r>
              <a:rPr dirty="0" sz="1550" spc="30">
                <a:latin typeface="宋体"/>
                <a:cs typeface="宋体"/>
              </a:rPr>
              <a:t>是如何使用的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-10">
                <a:latin typeface="宋体"/>
                <a:cs typeface="宋体"/>
              </a:rPr>
              <a:t>pipenv</a:t>
            </a:r>
            <a:r>
              <a:rPr dirty="0" sz="1550" spc="-360">
                <a:latin typeface="宋体"/>
                <a:cs typeface="宋体"/>
              </a:rPr>
              <a:t> </a:t>
            </a:r>
            <a:r>
              <a:rPr dirty="0" sz="1550" spc="-155">
                <a:latin typeface="宋体"/>
                <a:cs typeface="宋体"/>
              </a:rPr>
              <a:t>uninstall</a:t>
            </a:r>
            <a:r>
              <a:rPr dirty="0" sz="1550" spc="-355">
                <a:latin typeface="宋体"/>
                <a:cs typeface="宋体"/>
              </a:rPr>
              <a:t> </a:t>
            </a:r>
            <a:r>
              <a:rPr dirty="0" sz="1550" spc="85">
                <a:latin typeface="宋体"/>
                <a:cs typeface="宋体"/>
              </a:rPr>
              <a:t>SomePackage</a:t>
            </a:r>
            <a:r>
              <a:rPr dirty="0" sz="1550" spc="10">
                <a:latin typeface="宋体"/>
                <a:cs typeface="宋体"/>
              </a:rPr>
              <a:t>卸</a:t>
            </a:r>
            <a:r>
              <a:rPr dirty="0" sz="1550" spc="30">
                <a:latin typeface="宋体"/>
                <a:cs typeface="宋体"/>
              </a:rPr>
              <a:t>载</a:t>
            </a:r>
            <a:r>
              <a:rPr dirty="0" sz="1550" spc="10">
                <a:latin typeface="宋体"/>
                <a:cs typeface="宋体"/>
              </a:rPr>
              <a:t>某</a:t>
            </a:r>
            <a:r>
              <a:rPr dirty="0" sz="1550" spc="30">
                <a:latin typeface="宋体"/>
                <a:cs typeface="宋体"/>
              </a:rPr>
              <a:t>个包并</a:t>
            </a:r>
            <a:r>
              <a:rPr dirty="0" sz="1550" spc="10">
                <a:latin typeface="宋体"/>
                <a:cs typeface="宋体"/>
              </a:rPr>
              <a:t>从</a:t>
            </a:r>
            <a:r>
              <a:rPr dirty="0" sz="1550" spc="-195">
                <a:latin typeface="宋体"/>
                <a:cs typeface="宋体"/>
              </a:rPr>
              <a:t>Pipfile</a:t>
            </a:r>
            <a:r>
              <a:rPr dirty="0" sz="1550" spc="10">
                <a:latin typeface="宋体"/>
                <a:cs typeface="宋体"/>
              </a:rPr>
              <a:t>中</a:t>
            </a:r>
            <a:r>
              <a:rPr dirty="0" sz="1550" spc="30">
                <a:latin typeface="宋体"/>
                <a:cs typeface="宋体"/>
              </a:rPr>
              <a:t>移除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50592" y="2610611"/>
            <a:ext cx="5358383" cy="3825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22961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50">
                <a:solidFill>
                  <a:srgbClr val="BF0000"/>
                </a:solidFill>
              </a:rPr>
              <a:t>Python</a:t>
            </a:r>
            <a:r>
              <a:rPr dirty="0" sz="3500" spc="-840">
                <a:solidFill>
                  <a:srgbClr val="BF0000"/>
                </a:solidFill>
              </a:rPr>
              <a:t> </a:t>
            </a:r>
            <a:r>
              <a:rPr dirty="0" sz="3500">
                <a:solidFill>
                  <a:srgbClr val="BF0000"/>
                </a:solidFill>
              </a:rPr>
              <a:t>开发环境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1064822" y="2144977"/>
            <a:ext cx="7951161" cy="4262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2020-07-10T05:32:34Z</dcterms:created>
  <dcterms:modified xsi:type="dcterms:W3CDTF">2020-07-10T05:32:34Z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