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72206" y="2229069"/>
            <a:ext cx="7548987" cy="1548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802676" y="2220048"/>
            <a:ext cx="3199129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738627"/>
            <a:ext cx="10692765" cy="1884045"/>
          </a:xfrm>
          <a:custGeom>
            <a:avLst/>
            <a:gdLst/>
            <a:ahLst/>
            <a:cxnLst/>
            <a:rect l="l" t="t" r="r" b="b"/>
            <a:pathLst>
              <a:path w="10692765" h="1884045">
                <a:moveTo>
                  <a:pt x="0" y="0"/>
                </a:moveTo>
                <a:lnTo>
                  <a:pt x="10692384" y="0"/>
                </a:lnTo>
                <a:lnTo>
                  <a:pt x="10692384" y="1883664"/>
                </a:lnTo>
                <a:lnTo>
                  <a:pt x="0" y="1883664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26498" y="2904314"/>
            <a:ext cx="2440402" cy="1468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2677" y="2156492"/>
            <a:ext cx="9088045" cy="1694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jpg"/><Relationship Id="rId4" Type="http://schemas.openxmlformats.org/officeDocument/2006/relationships/image" Target="../media/image10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5995"/>
              </a:lnSpc>
              <a:spcBef>
                <a:spcPts val="105"/>
              </a:spcBef>
            </a:pPr>
            <a:r>
              <a:rPr dirty="0" spc="-95"/>
              <a:t>AIoT</a:t>
            </a:r>
            <a:r>
              <a:rPr dirty="0" spc="5"/>
              <a:t>人工智能项目实战</a:t>
            </a:r>
          </a:p>
          <a:p>
            <a:pPr algn="ctr">
              <a:lnSpc>
                <a:spcPts val="5995"/>
              </a:lnSpc>
            </a:pPr>
            <a:r>
              <a:rPr dirty="0" spc="-100"/>
              <a:t>-</a:t>
            </a:r>
            <a:r>
              <a:rPr dirty="0" sz="4200" spc="-100"/>
              <a:t>TensorFlow</a:t>
            </a:r>
            <a:r>
              <a:rPr dirty="0" sz="4200" spc="10"/>
              <a:t>全连接层</a:t>
            </a:r>
            <a:r>
              <a:rPr dirty="0" sz="4200" spc="844"/>
              <a:t>&amp;</a:t>
            </a:r>
            <a:r>
              <a:rPr dirty="0" sz="4200" spc="10"/>
              <a:t>训练推理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854417" y="4362522"/>
            <a:ext cx="1569085" cy="824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800"/>
              </a:lnSpc>
              <a:spcBef>
                <a:spcPts val="100"/>
              </a:spcBef>
            </a:pPr>
            <a:r>
              <a:rPr dirty="0" sz="2100">
                <a:latin typeface="宋体"/>
                <a:cs typeface="宋体"/>
              </a:rPr>
              <a:t>辛慧 </a:t>
            </a:r>
            <a:r>
              <a:rPr dirty="0" sz="2100" spc="55">
                <a:latin typeface="宋体"/>
                <a:cs typeface="宋体"/>
              </a:rPr>
              <a:t>1</a:t>
            </a:r>
            <a:r>
              <a:rPr dirty="0" sz="2100" spc="35">
                <a:latin typeface="宋体"/>
                <a:cs typeface="宋体"/>
              </a:rPr>
              <a:t>5</a:t>
            </a:r>
            <a:r>
              <a:rPr dirty="0" sz="2100" spc="55">
                <a:latin typeface="宋体"/>
                <a:cs typeface="宋体"/>
              </a:rPr>
              <a:t>3</a:t>
            </a:r>
            <a:r>
              <a:rPr dirty="0" sz="2100" spc="35">
                <a:latin typeface="宋体"/>
                <a:cs typeface="宋体"/>
              </a:rPr>
              <a:t>0</a:t>
            </a:r>
            <a:r>
              <a:rPr dirty="0" sz="2100" spc="55">
                <a:latin typeface="宋体"/>
                <a:cs typeface="宋体"/>
              </a:rPr>
              <a:t>9</a:t>
            </a:r>
            <a:r>
              <a:rPr dirty="0" sz="2100" spc="35">
                <a:latin typeface="宋体"/>
                <a:cs typeface="宋体"/>
              </a:rPr>
              <a:t>2</a:t>
            </a:r>
            <a:r>
              <a:rPr dirty="0" sz="2100" spc="55">
                <a:latin typeface="宋体"/>
                <a:cs typeface="宋体"/>
              </a:rPr>
              <a:t>20</a:t>
            </a:r>
            <a:r>
              <a:rPr dirty="0" sz="2100" spc="35">
                <a:latin typeface="宋体"/>
                <a:cs typeface="宋体"/>
              </a:rPr>
              <a:t>8</a:t>
            </a:r>
            <a:r>
              <a:rPr dirty="0" sz="2100" spc="55">
                <a:latin typeface="宋体"/>
                <a:cs typeface="宋体"/>
              </a:rPr>
              <a:t>6</a:t>
            </a:r>
            <a:r>
              <a:rPr dirty="0" sz="2100" spc="50">
                <a:latin typeface="宋体"/>
                <a:cs typeface="宋体"/>
              </a:rPr>
              <a:t>8</a:t>
            </a:r>
            <a:endParaRPr sz="21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268705"/>
            <a:ext cx="8101330" cy="2146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dirty="0" sz="1550" spc="90">
                <a:latin typeface="宋体"/>
                <a:cs typeface="宋体"/>
              </a:rPr>
              <a:t>2</a:t>
            </a:r>
            <a:r>
              <a:rPr dirty="0" sz="1550" spc="30">
                <a:latin typeface="宋体"/>
                <a:cs typeface="宋体"/>
              </a:rPr>
              <a:t>、推理</a:t>
            </a:r>
            <a:r>
              <a:rPr dirty="0" sz="1550" spc="-20">
                <a:latin typeface="宋体"/>
                <a:cs typeface="宋体"/>
              </a:rPr>
              <a:t>（Inference）</a:t>
            </a:r>
            <a:endParaRPr sz="1550">
              <a:latin typeface="宋体"/>
              <a:cs typeface="宋体"/>
            </a:endParaRPr>
          </a:p>
          <a:p>
            <a:pPr marL="12700" marR="5080" indent="54610">
              <a:lnSpc>
                <a:spcPts val="2840"/>
              </a:lnSpc>
              <a:spcBef>
                <a:spcPts val="250"/>
              </a:spcBef>
            </a:pPr>
            <a:r>
              <a:rPr dirty="0" sz="1550" spc="30">
                <a:latin typeface="宋体"/>
                <a:cs typeface="宋体"/>
              </a:rPr>
              <a:t>你训练好了一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0">
                <a:latin typeface="宋体"/>
                <a:cs typeface="宋体"/>
              </a:rPr>
              <a:t>模</a:t>
            </a:r>
            <a:r>
              <a:rPr dirty="0" sz="1550" spc="10">
                <a:latin typeface="宋体"/>
                <a:cs typeface="宋体"/>
              </a:rPr>
              <a:t>型</a:t>
            </a:r>
            <a:r>
              <a:rPr dirty="0" sz="1550" spc="30">
                <a:latin typeface="宋体"/>
                <a:cs typeface="宋体"/>
              </a:rPr>
              <a:t>，在训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集</a:t>
            </a:r>
            <a:r>
              <a:rPr dirty="0" sz="1550" spc="10">
                <a:latin typeface="宋体"/>
                <a:cs typeface="宋体"/>
              </a:rPr>
              <a:t>中</a:t>
            </a:r>
            <a:r>
              <a:rPr dirty="0" sz="1550" spc="30">
                <a:latin typeface="宋体"/>
                <a:cs typeface="宋体"/>
              </a:rPr>
              <a:t>表现良</a:t>
            </a:r>
            <a:r>
              <a:rPr dirty="0" sz="1550" spc="10">
                <a:latin typeface="宋体"/>
                <a:cs typeface="宋体"/>
              </a:rPr>
              <a:t>好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但</a:t>
            </a:r>
            <a:r>
              <a:rPr dirty="0" sz="1550" spc="30">
                <a:latin typeface="宋体"/>
                <a:cs typeface="宋体"/>
              </a:rPr>
              <a:t>是</a:t>
            </a:r>
            <a:r>
              <a:rPr dirty="0" sz="1550" spc="10">
                <a:latin typeface="宋体"/>
                <a:cs typeface="宋体"/>
              </a:rPr>
              <a:t>我</a:t>
            </a:r>
            <a:r>
              <a:rPr dirty="0" sz="1550" spc="30">
                <a:latin typeface="宋体"/>
                <a:cs typeface="宋体"/>
              </a:rPr>
              <a:t>们的期</a:t>
            </a:r>
            <a:r>
              <a:rPr dirty="0" sz="1550" spc="10">
                <a:latin typeface="宋体"/>
                <a:cs typeface="宋体"/>
              </a:rPr>
              <a:t>望</a:t>
            </a:r>
            <a:r>
              <a:rPr dirty="0" sz="1550" spc="30">
                <a:latin typeface="宋体"/>
                <a:cs typeface="宋体"/>
              </a:rPr>
              <a:t>是</a:t>
            </a:r>
            <a:r>
              <a:rPr dirty="0" sz="1550" spc="10">
                <a:latin typeface="宋体"/>
                <a:cs typeface="宋体"/>
              </a:rPr>
              <a:t>它</a:t>
            </a:r>
            <a:r>
              <a:rPr dirty="0" sz="1550" spc="30">
                <a:latin typeface="宋体"/>
                <a:cs typeface="宋体"/>
              </a:rPr>
              <a:t>可</a:t>
            </a:r>
            <a:r>
              <a:rPr dirty="0" sz="1550" spc="10">
                <a:latin typeface="宋体"/>
                <a:cs typeface="宋体"/>
              </a:rPr>
              <a:t>以</a:t>
            </a:r>
            <a:r>
              <a:rPr dirty="0" sz="1550" spc="30">
                <a:latin typeface="宋体"/>
                <a:cs typeface="宋体"/>
              </a:rPr>
              <a:t>对以前</a:t>
            </a:r>
            <a:r>
              <a:rPr dirty="0" sz="1550" spc="10">
                <a:latin typeface="宋体"/>
                <a:cs typeface="宋体"/>
              </a:rPr>
              <a:t>没</a:t>
            </a:r>
            <a:r>
              <a:rPr dirty="0" sz="1550" spc="30">
                <a:latin typeface="宋体"/>
                <a:cs typeface="宋体"/>
              </a:rPr>
              <a:t>看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的 图片进行识别</a:t>
            </a:r>
            <a:r>
              <a:rPr dirty="0" sz="1550" spc="10">
                <a:latin typeface="宋体"/>
                <a:cs typeface="宋体"/>
              </a:rPr>
              <a:t>。</a:t>
            </a:r>
            <a:r>
              <a:rPr dirty="0" sz="1550" spc="30">
                <a:latin typeface="宋体"/>
                <a:cs typeface="宋体"/>
              </a:rPr>
              <a:t>你重</a:t>
            </a:r>
            <a:r>
              <a:rPr dirty="0" sz="1550" spc="10">
                <a:latin typeface="宋体"/>
                <a:cs typeface="宋体"/>
              </a:rPr>
              <a:t>新</a:t>
            </a:r>
            <a:r>
              <a:rPr dirty="0" sz="1550" spc="30">
                <a:latin typeface="宋体"/>
                <a:cs typeface="宋体"/>
              </a:rPr>
              <a:t>拍一张</a:t>
            </a:r>
            <a:r>
              <a:rPr dirty="0" sz="1550" spc="10">
                <a:latin typeface="宋体"/>
                <a:cs typeface="宋体"/>
              </a:rPr>
              <a:t>图</a:t>
            </a:r>
            <a:r>
              <a:rPr dirty="0" sz="1550" spc="30">
                <a:latin typeface="宋体"/>
                <a:cs typeface="宋体"/>
              </a:rPr>
              <a:t>片</a:t>
            </a:r>
            <a:r>
              <a:rPr dirty="0" sz="1550" spc="10">
                <a:latin typeface="宋体"/>
                <a:cs typeface="宋体"/>
              </a:rPr>
              <a:t>扔</a:t>
            </a:r>
            <a:r>
              <a:rPr dirty="0" sz="1550" spc="30">
                <a:latin typeface="宋体"/>
                <a:cs typeface="宋体"/>
              </a:rPr>
              <a:t>进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络让网</a:t>
            </a:r>
            <a:r>
              <a:rPr dirty="0" sz="1550" spc="10">
                <a:latin typeface="宋体"/>
                <a:cs typeface="宋体"/>
              </a:rPr>
              <a:t>络</a:t>
            </a:r>
            <a:r>
              <a:rPr dirty="0" sz="1550" spc="30">
                <a:latin typeface="宋体"/>
                <a:cs typeface="宋体"/>
              </a:rPr>
              <a:t>做</a:t>
            </a:r>
            <a:r>
              <a:rPr dirty="0" sz="1550" spc="10">
                <a:latin typeface="宋体"/>
                <a:cs typeface="宋体"/>
              </a:rPr>
              <a:t>判</a:t>
            </a:r>
            <a:r>
              <a:rPr dirty="0" sz="1550" spc="30">
                <a:latin typeface="宋体"/>
                <a:cs typeface="宋体"/>
              </a:rPr>
              <a:t>断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这种图</a:t>
            </a:r>
            <a:r>
              <a:rPr dirty="0" sz="1550" spc="10">
                <a:latin typeface="宋体"/>
                <a:cs typeface="宋体"/>
              </a:rPr>
              <a:t>片</a:t>
            </a:r>
            <a:r>
              <a:rPr dirty="0" sz="1550" spc="30">
                <a:latin typeface="宋体"/>
                <a:cs typeface="宋体"/>
              </a:rPr>
              <a:t>就</a:t>
            </a:r>
            <a:r>
              <a:rPr dirty="0" sz="1550" spc="10">
                <a:latin typeface="宋体"/>
                <a:cs typeface="宋体"/>
              </a:rPr>
              <a:t>叫</a:t>
            </a:r>
            <a:r>
              <a:rPr dirty="0" sz="1550" spc="30">
                <a:latin typeface="宋体"/>
                <a:cs typeface="宋体"/>
              </a:rPr>
              <a:t>做</a:t>
            </a:r>
            <a:r>
              <a:rPr dirty="0" sz="1550" spc="10">
                <a:latin typeface="宋体"/>
                <a:cs typeface="宋体"/>
              </a:rPr>
              <a:t>现</a:t>
            </a:r>
            <a:r>
              <a:rPr dirty="0" sz="1550" spc="30">
                <a:latin typeface="宋体"/>
                <a:cs typeface="宋体"/>
              </a:rPr>
              <a:t>场数据</a:t>
            </a:r>
            <a:r>
              <a:rPr dirty="0" sz="1550" spc="-175">
                <a:latin typeface="宋体"/>
                <a:cs typeface="宋体"/>
              </a:rPr>
              <a:t>（live</a:t>
            </a:r>
            <a:endParaRPr sz="1550">
              <a:latin typeface="宋体"/>
              <a:cs typeface="宋体"/>
            </a:endParaRPr>
          </a:p>
          <a:p>
            <a:pPr marL="12700" marR="80645">
              <a:lnSpc>
                <a:spcPts val="2830"/>
              </a:lnSpc>
              <a:spcBef>
                <a:spcPts val="20"/>
              </a:spcBef>
            </a:pPr>
            <a:r>
              <a:rPr dirty="0" sz="1550" spc="-10">
                <a:latin typeface="宋体"/>
                <a:cs typeface="宋体"/>
              </a:rPr>
              <a:t>data），</a:t>
            </a:r>
            <a:r>
              <a:rPr dirty="0" sz="1550" spc="30">
                <a:latin typeface="宋体"/>
                <a:cs typeface="宋体"/>
              </a:rPr>
              <a:t>如果现场数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10">
                <a:latin typeface="宋体"/>
                <a:cs typeface="宋体"/>
              </a:rPr>
              <a:t>区</a:t>
            </a:r>
            <a:r>
              <a:rPr dirty="0" sz="1550" spc="30">
                <a:latin typeface="宋体"/>
                <a:cs typeface="宋体"/>
              </a:rPr>
              <a:t>分</a:t>
            </a:r>
            <a:r>
              <a:rPr dirty="0" sz="1550" spc="10">
                <a:latin typeface="宋体"/>
                <a:cs typeface="宋体"/>
              </a:rPr>
              <a:t>准</a:t>
            </a:r>
            <a:r>
              <a:rPr dirty="0" sz="1550" spc="30">
                <a:latin typeface="宋体"/>
                <a:cs typeface="宋体"/>
              </a:rPr>
              <a:t>确率非</a:t>
            </a:r>
            <a:r>
              <a:rPr dirty="0" sz="1550" spc="10">
                <a:latin typeface="宋体"/>
                <a:cs typeface="宋体"/>
              </a:rPr>
              <a:t>常</a:t>
            </a:r>
            <a:r>
              <a:rPr dirty="0" sz="1550" spc="30">
                <a:latin typeface="宋体"/>
                <a:cs typeface="宋体"/>
              </a:rPr>
              <a:t>高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那</a:t>
            </a:r>
            <a:r>
              <a:rPr dirty="0" sz="1550" spc="10">
                <a:latin typeface="宋体"/>
                <a:cs typeface="宋体"/>
              </a:rPr>
              <a:t>么</a:t>
            </a:r>
            <a:r>
              <a:rPr dirty="0" sz="1550" spc="30">
                <a:latin typeface="宋体"/>
                <a:cs typeface="宋体"/>
              </a:rPr>
              <a:t>证明你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网</a:t>
            </a:r>
            <a:r>
              <a:rPr dirty="0" sz="1550" spc="10">
                <a:latin typeface="宋体"/>
                <a:cs typeface="宋体"/>
              </a:rPr>
              <a:t>络</a:t>
            </a:r>
            <a:r>
              <a:rPr dirty="0" sz="1550" spc="30">
                <a:latin typeface="宋体"/>
                <a:cs typeface="宋体"/>
              </a:rPr>
              <a:t>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的是非</a:t>
            </a:r>
            <a:r>
              <a:rPr dirty="0" sz="1550" spc="10">
                <a:latin typeface="宋体"/>
                <a:cs typeface="宋体"/>
              </a:rPr>
              <a:t>常</a:t>
            </a:r>
            <a:r>
              <a:rPr dirty="0" sz="1550" spc="30">
                <a:latin typeface="宋体"/>
                <a:cs typeface="宋体"/>
              </a:rPr>
              <a:t>好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。</a:t>
            </a:r>
            <a:r>
              <a:rPr dirty="0" sz="1550" spc="10">
                <a:latin typeface="宋体"/>
                <a:cs typeface="宋体"/>
              </a:rPr>
              <a:t>我</a:t>
            </a:r>
            <a:r>
              <a:rPr dirty="0" sz="1550" spc="30">
                <a:latin typeface="宋体"/>
                <a:cs typeface="宋体"/>
              </a:rPr>
              <a:t>们把 训练好的模型</a:t>
            </a:r>
            <a:r>
              <a:rPr dirty="0" sz="1550" spc="10">
                <a:latin typeface="宋体"/>
                <a:cs typeface="宋体"/>
              </a:rPr>
              <a:t>拿</a:t>
            </a:r>
            <a:r>
              <a:rPr dirty="0" sz="1550" spc="30">
                <a:latin typeface="宋体"/>
                <a:cs typeface="宋体"/>
              </a:rPr>
              <a:t>出来</a:t>
            </a:r>
            <a:r>
              <a:rPr dirty="0" sz="1550" spc="10">
                <a:latin typeface="宋体"/>
                <a:cs typeface="宋体"/>
              </a:rPr>
              <a:t>遛</a:t>
            </a:r>
            <a:r>
              <a:rPr dirty="0" sz="1550" spc="30">
                <a:latin typeface="宋体"/>
                <a:cs typeface="宋体"/>
              </a:rPr>
              <a:t>一遛的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称</a:t>
            </a:r>
            <a:r>
              <a:rPr dirty="0" sz="1550" spc="10">
                <a:latin typeface="宋体"/>
                <a:cs typeface="宋体"/>
              </a:rPr>
              <a:t>为</a:t>
            </a:r>
            <a:r>
              <a:rPr dirty="0" sz="1550" spc="30">
                <a:latin typeface="宋体"/>
                <a:cs typeface="宋体"/>
              </a:rPr>
              <a:t>推理</a:t>
            </a:r>
            <a:r>
              <a:rPr dirty="0" sz="1550" spc="-65">
                <a:latin typeface="宋体"/>
                <a:cs typeface="宋体"/>
              </a:rPr>
              <a:t>（Inference）</a:t>
            </a:r>
            <a:r>
              <a:rPr dirty="0" sz="1550" spc="30">
                <a:latin typeface="宋体"/>
                <a:cs typeface="宋体"/>
              </a:rPr>
              <a:t>。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268705"/>
            <a:ext cx="7122795" cy="178688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dirty="0" sz="1550" spc="90">
                <a:latin typeface="宋体"/>
                <a:cs typeface="宋体"/>
              </a:rPr>
              <a:t>4</a:t>
            </a:r>
            <a:r>
              <a:rPr dirty="0" sz="1550" spc="30">
                <a:latin typeface="宋体"/>
                <a:cs typeface="宋体"/>
              </a:rPr>
              <a:t>、保存</a:t>
            </a:r>
            <a:r>
              <a:rPr dirty="0" sz="1550" spc="15">
                <a:latin typeface="宋体"/>
                <a:cs typeface="宋体"/>
              </a:rPr>
              <a:t>Tensorflow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endParaRPr sz="1550">
              <a:latin typeface="宋体"/>
              <a:cs typeface="宋体"/>
            </a:endParaRPr>
          </a:p>
          <a:p>
            <a:pPr algn="just" marL="12700" marR="5080">
              <a:lnSpc>
                <a:spcPts val="2840"/>
              </a:lnSpc>
              <a:spcBef>
                <a:spcPts val="250"/>
              </a:spcBef>
            </a:pPr>
            <a:r>
              <a:rPr dirty="0" sz="1550" spc="-5">
                <a:latin typeface="宋体"/>
                <a:cs typeface="宋体"/>
              </a:rPr>
              <a:t>TensorFlow</a:t>
            </a:r>
            <a:r>
              <a:rPr dirty="0" sz="1550" spc="30">
                <a:latin typeface="宋体"/>
                <a:cs typeface="宋体"/>
              </a:rPr>
              <a:t>提供</a:t>
            </a:r>
            <a:r>
              <a:rPr dirty="0" sz="1550" spc="10">
                <a:latin typeface="宋体"/>
                <a:cs typeface="宋体"/>
              </a:rPr>
              <a:t>了</a:t>
            </a:r>
            <a:r>
              <a:rPr dirty="0" sz="1550" spc="-180">
                <a:latin typeface="宋体"/>
                <a:cs typeface="宋体"/>
              </a:rPr>
              <a:t>tf.train.Saver</a:t>
            </a:r>
            <a:r>
              <a:rPr dirty="0" sz="1550" spc="10">
                <a:latin typeface="宋体"/>
                <a:cs typeface="宋体"/>
              </a:rPr>
              <a:t>类</a:t>
            </a:r>
            <a:r>
              <a:rPr dirty="0" sz="1550" spc="30">
                <a:latin typeface="宋体"/>
                <a:cs typeface="宋体"/>
              </a:rPr>
              <a:t>来保存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值</a:t>
            </a:r>
            <a:r>
              <a:rPr dirty="0" sz="1550" spc="10">
                <a:latin typeface="宋体"/>
                <a:cs typeface="宋体"/>
              </a:rPr>
              <a:t>得</a:t>
            </a:r>
            <a:r>
              <a:rPr dirty="0" sz="1550" spc="30">
                <a:latin typeface="宋体"/>
                <a:cs typeface="宋体"/>
              </a:rPr>
              <a:t>注意的</a:t>
            </a:r>
            <a:r>
              <a:rPr dirty="0" sz="1550" spc="10">
                <a:latin typeface="宋体"/>
                <a:cs typeface="宋体"/>
              </a:rPr>
              <a:t>是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在</a:t>
            </a:r>
            <a:r>
              <a:rPr dirty="0" sz="1550" spc="-5">
                <a:latin typeface="宋体"/>
                <a:cs typeface="宋体"/>
              </a:rPr>
              <a:t>TensorFlow</a:t>
            </a:r>
            <a:r>
              <a:rPr dirty="0" sz="1550" spc="30">
                <a:latin typeface="宋体"/>
                <a:cs typeface="宋体"/>
              </a:rPr>
              <a:t>中，  变量是存在于</a:t>
            </a:r>
            <a:r>
              <a:rPr dirty="0" sz="1550" spc="-60">
                <a:latin typeface="宋体"/>
                <a:cs typeface="宋体"/>
              </a:rPr>
              <a:t>Session</a:t>
            </a:r>
            <a:r>
              <a:rPr dirty="0" sz="1550" spc="30">
                <a:latin typeface="宋体"/>
                <a:cs typeface="宋体"/>
              </a:rPr>
              <a:t>环</a:t>
            </a:r>
            <a:r>
              <a:rPr dirty="0" sz="1550" spc="10">
                <a:latin typeface="宋体"/>
                <a:cs typeface="宋体"/>
              </a:rPr>
              <a:t>境</a:t>
            </a:r>
            <a:r>
              <a:rPr dirty="0" sz="1550" spc="30">
                <a:latin typeface="宋体"/>
                <a:cs typeface="宋体"/>
              </a:rPr>
              <a:t>中，也</a:t>
            </a:r>
            <a:r>
              <a:rPr dirty="0" sz="1550" spc="10">
                <a:latin typeface="宋体"/>
                <a:cs typeface="宋体"/>
              </a:rPr>
              <a:t>就</a:t>
            </a:r>
            <a:r>
              <a:rPr dirty="0" sz="1550" spc="30">
                <a:latin typeface="宋体"/>
                <a:cs typeface="宋体"/>
              </a:rPr>
              <a:t>是</a:t>
            </a:r>
            <a:r>
              <a:rPr dirty="0" sz="1550" spc="10">
                <a:latin typeface="宋体"/>
                <a:cs typeface="宋体"/>
              </a:rPr>
              <a:t>说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只</a:t>
            </a:r>
            <a:r>
              <a:rPr dirty="0" sz="1550" spc="30">
                <a:latin typeface="宋体"/>
                <a:cs typeface="宋体"/>
              </a:rPr>
              <a:t>有在</a:t>
            </a:r>
            <a:r>
              <a:rPr dirty="0" sz="1550" spc="-60">
                <a:latin typeface="宋体"/>
                <a:cs typeface="宋体"/>
              </a:rPr>
              <a:t>Session</a:t>
            </a:r>
            <a:r>
              <a:rPr dirty="0" sz="1550" spc="30">
                <a:latin typeface="宋体"/>
                <a:cs typeface="宋体"/>
              </a:rPr>
              <a:t>环</a:t>
            </a:r>
            <a:r>
              <a:rPr dirty="0" sz="1550" spc="10">
                <a:latin typeface="宋体"/>
                <a:cs typeface="宋体"/>
              </a:rPr>
              <a:t>境</a:t>
            </a:r>
            <a:r>
              <a:rPr dirty="0" sz="1550" spc="30">
                <a:latin typeface="宋体"/>
                <a:cs typeface="宋体"/>
              </a:rPr>
              <a:t>下</a:t>
            </a:r>
            <a:r>
              <a:rPr dirty="0" sz="1550" spc="10">
                <a:latin typeface="宋体"/>
                <a:cs typeface="宋体"/>
              </a:rPr>
              <a:t>才</a:t>
            </a:r>
            <a:r>
              <a:rPr dirty="0" sz="1550" spc="30">
                <a:latin typeface="宋体"/>
                <a:cs typeface="宋体"/>
              </a:rPr>
              <a:t>会存有</a:t>
            </a:r>
            <a:r>
              <a:rPr dirty="0" sz="1550" spc="10">
                <a:latin typeface="宋体"/>
                <a:cs typeface="宋体"/>
              </a:rPr>
              <a:t>变</a:t>
            </a:r>
            <a:r>
              <a:rPr dirty="0" sz="1550" spc="30">
                <a:latin typeface="宋体"/>
                <a:cs typeface="宋体"/>
              </a:rPr>
              <a:t>量</a:t>
            </a:r>
            <a:r>
              <a:rPr dirty="0" sz="1550" spc="10">
                <a:latin typeface="宋体"/>
                <a:cs typeface="宋体"/>
              </a:rPr>
              <a:t>值</a:t>
            </a:r>
            <a:r>
              <a:rPr dirty="0" sz="1550" spc="30">
                <a:latin typeface="宋体"/>
                <a:cs typeface="宋体"/>
              </a:rPr>
              <a:t>，  因此，保存模</a:t>
            </a:r>
            <a:r>
              <a:rPr dirty="0" sz="1550" spc="10">
                <a:latin typeface="宋体"/>
                <a:cs typeface="宋体"/>
              </a:rPr>
              <a:t>型</a:t>
            </a:r>
            <a:r>
              <a:rPr dirty="0" sz="1550" spc="30">
                <a:latin typeface="宋体"/>
                <a:cs typeface="宋体"/>
              </a:rPr>
              <a:t>时需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传入</a:t>
            </a:r>
            <a:r>
              <a:rPr dirty="0" sz="1550" spc="-70">
                <a:latin typeface="宋体"/>
                <a:cs typeface="宋体"/>
              </a:rPr>
              <a:t>session：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2080" y="4139184"/>
            <a:ext cx="6361175" cy="2343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268705"/>
            <a:ext cx="2152015" cy="1064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dirty="0" sz="1550" spc="90">
                <a:latin typeface="宋体"/>
                <a:cs typeface="宋体"/>
              </a:rPr>
              <a:t>4</a:t>
            </a:r>
            <a:r>
              <a:rPr dirty="0" sz="1550" spc="30">
                <a:latin typeface="宋体"/>
                <a:cs typeface="宋体"/>
              </a:rPr>
              <a:t>、保存</a:t>
            </a:r>
            <a:r>
              <a:rPr dirty="0" sz="1550" spc="15">
                <a:latin typeface="宋体"/>
                <a:cs typeface="宋体"/>
              </a:rPr>
              <a:t>Tensorflow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550" spc="30">
                <a:latin typeface="宋体"/>
                <a:cs typeface="宋体"/>
              </a:rPr>
              <a:t>看一个简单例</a:t>
            </a:r>
            <a:r>
              <a:rPr dirty="0" sz="1550" spc="10">
                <a:latin typeface="宋体"/>
                <a:cs typeface="宋体"/>
              </a:rPr>
              <a:t>子</a:t>
            </a:r>
            <a:r>
              <a:rPr dirty="0" sz="1550" spc="30">
                <a:latin typeface="宋体"/>
                <a:cs typeface="宋体"/>
              </a:rPr>
              <a:t>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00327" y="3418332"/>
            <a:ext cx="7815071" cy="28712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185468"/>
            <a:ext cx="4686935" cy="91440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 sz="1550" spc="90">
                <a:latin typeface="宋体"/>
                <a:cs typeface="宋体"/>
              </a:rPr>
              <a:t>4</a:t>
            </a:r>
            <a:r>
              <a:rPr dirty="0" sz="1550" spc="30">
                <a:latin typeface="宋体"/>
                <a:cs typeface="宋体"/>
              </a:rPr>
              <a:t>、保存</a:t>
            </a:r>
            <a:r>
              <a:rPr dirty="0" sz="1550" spc="15">
                <a:latin typeface="宋体"/>
                <a:cs typeface="宋体"/>
              </a:rPr>
              <a:t>Tensorflow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550" spc="30">
                <a:latin typeface="宋体"/>
                <a:cs typeface="宋体"/>
              </a:rPr>
              <a:t>执行后，在</a:t>
            </a:r>
            <a:r>
              <a:rPr dirty="0" sz="1550" spc="-75">
                <a:latin typeface="宋体"/>
                <a:cs typeface="宋体"/>
              </a:rPr>
              <a:t>checkpoint_dir</a:t>
            </a:r>
            <a:r>
              <a:rPr dirty="0" sz="1550" spc="10">
                <a:latin typeface="宋体"/>
                <a:cs typeface="宋体"/>
              </a:rPr>
              <a:t>目</a:t>
            </a:r>
            <a:r>
              <a:rPr dirty="0" sz="1550" spc="30">
                <a:latin typeface="宋体"/>
                <a:cs typeface="宋体"/>
              </a:rPr>
              <a:t>录</a:t>
            </a:r>
            <a:r>
              <a:rPr dirty="0" sz="1550" spc="10">
                <a:latin typeface="宋体"/>
                <a:cs typeface="宋体"/>
              </a:rPr>
              <a:t>下</a:t>
            </a:r>
            <a:r>
              <a:rPr dirty="0" sz="1550" spc="30">
                <a:latin typeface="宋体"/>
                <a:cs typeface="宋体"/>
              </a:rPr>
              <a:t>创建模</a:t>
            </a:r>
            <a:r>
              <a:rPr dirty="0" sz="1550" spc="10">
                <a:latin typeface="宋体"/>
                <a:cs typeface="宋体"/>
              </a:rPr>
              <a:t>型</a:t>
            </a:r>
            <a:r>
              <a:rPr dirty="0" sz="1550" spc="30">
                <a:latin typeface="宋体"/>
                <a:cs typeface="宋体"/>
              </a:rPr>
              <a:t>文</a:t>
            </a:r>
            <a:r>
              <a:rPr dirty="0" sz="1550" spc="10">
                <a:latin typeface="宋体"/>
                <a:cs typeface="宋体"/>
              </a:rPr>
              <a:t>件</a:t>
            </a:r>
            <a:r>
              <a:rPr dirty="0" sz="1550" spc="30">
                <a:latin typeface="宋体"/>
                <a:cs typeface="宋体"/>
              </a:rPr>
              <a:t>如</a:t>
            </a:r>
            <a:r>
              <a:rPr dirty="0" sz="1550" spc="10">
                <a:latin typeface="宋体"/>
                <a:cs typeface="宋体"/>
              </a:rPr>
              <a:t>下</a:t>
            </a:r>
            <a:r>
              <a:rPr dirty="0" sz="1550" spc="30">
                <a:latin typeface="宋体"/>
                <a:cs typeface="宋体"/>
              </a:rPr>
              <a:t>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677" y="4035012"/>
            <a:ext cx="7050405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另外，如果想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在</a:t>
            </a:r>
            <a:r>
              <a:rPr dirty="0" sz="1550" spc="55">
                <a:latin typeface="宋体"/>
                <a:cs typeface="宋体"/>
              </a:rPr>
              <a:t>1000</a:t>
            </a:r>
            <a:r>
              <a:rPr dirty="0" sz="1550" spc="10">
                <a:latin typeface="宋体"/>
                <a:cs typeface="宋体"/>
              </a:rPr>
              <a:t>次</a:t>
            </a:r>
            <a:r>
              <a:rPr dirty="0" sz="1550" spc="30">
                <a:latin typeface="宋体"/>
                <a:cs typeface="宋体"/>
              </a:rPr>
              <a:t>迭</a:t>
            </a:r>
            <a:r>
              <a:rPr dirty="0" sz="1550" spc="10">
                <a:latin typeface="宋体"/>
                <a:cs typeface="宋体"/>
              </a:rPr>
              <a:t>代</a:t>
            </a:r>
            <a:r>
              <a:rPr dirty="0" sz="1550" spc="30">
                <a:latin typeface="宋体"/>
                <a:cs typeface="宋体"/>
              </a:rPr>
              <a:t>后，再</a:t>
            </a:r>
            <a:r>
              <a:rPr dirty="0" sz="1550" spc="10">
                <a:latin typeface="宋体"/>
                <a:cs typeface="宋体"/>
              </a:rPr>
              <a:t>保</a:t>
            </a:r>
            <a:r>
              <a:rPr dirty="0" sz="1550" spc="30">
                <a:latin typeface="宋体"/>
                <a:cs typeface="宋体"/>
              </a:rPr>
              <a:t>存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只需设</a:t>
            </a:r>
            <a:r>
              <a:rPr dirty="0" sz="1550" spc="10">
                <a:latin typeface="宋体"/>
                <a:cs typeface="宋体"/>
              </a:rPr>
              <a:t>置</a:t>
            </a:r>
            <a:r>
              <a:rPr dirty="0" sz="1550" spc="-75">
                <a:latin typeface="宋体"/>
                <a:cs typeface="宋体"/>
              </a:rPr>
              <a:t>global_step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数即可：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2677" y="5237499"/>
            <a:ext cx="4161790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保存的模型文</a:t>
            </a:r>
            <a:r>
              <a:rPr dirty="0" sz="1550" spc="10">
                <a:latin typeface="宋体"/>
                <a:cs typeface="宋体"/>
              </a:rPr>
              <a:t>件</a:t>
            </a:r>
            <a:r>
              <a:rPr dirty="0" sz="1550" spc="30">
                <a:latin typeface="宋体"/>
                <a:cs typeface="宋体"/>
              </a:rPr>
              <a:t>名称</a:t>
            </a:r>
            <a:r>
              <a:rPr dirty="0" sz="1550" spc="10">
                <a:latin typeface="宋体"/>
                <a:cs typeface="宋体"/>
              </a:rPr>
              <a:t>会</a:t>
            </a:r>
            <a:r>
              <a:rPr dirty="0" sz="1550" spc="30">
                <a:latin typeface="宋体"/>
                <a:cs typeface="宋体"/>
              </a:rPr>
              <a:t>在后面</a:t>
            </a:r>
            <a:r>
              <a:rPr dirty="0" sz="1550" spc="10">
                <a:latin typeface="宋体"/>
                <a:cs typeface="宋体"/>
              </a:rPr>
              <a:t>加</a:t>
            </a:r>
            <a:r>
              <a:rPr dirty="0" sz="1550" spc="45">
                <a:latin typeface="宋体"/>
                <a:cs typeface="宋体"/>
              </a:rPr>
              <a:t>-1000，</a:t>
            </a:r>
            <a:r>
              <a:rPr dirty="0" sz="1550" spc="10">
                <a:latin typeface="宋体"/>
                <a:cs typeface="宋体"/>
              </a:rPr>
              <a:t>如</a:t>
            </a:r>
            <a:r>
              <a:rPr dirty="0" sz="1550" spc="30">
                <a:latin typeface="宋体"/>
                <a:cs typeface="宋体"/>
              </a:rPr>
              <a:t>下：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74975" y="3182111"/>
            <a:ext cx="4696967" cy="7879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474975" y="4328159"/>
            <a:ext cx="4696967" cy="7604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474975" y="5567172"/>
            <a:ext cx="4696967" cy="8610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156492"/>
            <a:ext cx="7022465" cy="1694814"/>
          </a:xfrm>
          <a:prstGeom prst="rect">
            <a:avLst/>
          </a:prstGeom>
        </p:spPr>
        <p:txBody>
          <a:bodyPr wrap="square" lIns="0" tIns="128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550" spc="90">
                <a:latin typeface="宋体"/>
                <a:cs typeface="宋体"/>
              </a:rPr>
              <a:t>5</a:t>
            </a:r>
            <a:r>
              <a:rPr dirty="0" sz="1550" spc="30">
                <a:latin typeface="宋体"/>
                <a:cs typeface="宋体"/>
              </a:rPr>
              <a:t>、导入训练好的模型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ts val="1900"/>
              </a:lnSpc>
              <a:spcBef>
                <a:spcPts val="55"/>
              </a:spcBef>
            </a:pPr>
            <a:r>
              <a:rPr dirty="0" sz="1550" spc="-5">
                <a:latin typeface="宋体"/>
                <a:cs typeface="宋体"/>
              </a:rPr>
              <a:t>TensorFlow</a:t>
            </a:r>
            <a:r>
              <a:rPr dirty="0" sz="1550" spc="30">
                <a:latin typeface="宋体"/>
                <a:cs typeface="宋体"/>
              </a:rPr>
              <a:t>将图</a:t>
            </a:r>
            <a:r>
              <a:rPr dirty="0" sz="1550" spc="10">
                <a:latin typeface="宋体"/>
                <a:cs typeface="宋体"/>
              </a:rPr>
              <a:t>和</a:t>
            </a:r>
            <a:r>
              <a:rPr dirty="0" sz="1550" spc="30">
                <a:latin typeface="宋体"/>
                <a:cs typeface="宋体"/>
              </a:rPr>
              <a:t>变</a:t>
            </a:r>
            <a:r>
              <a:rPr dirty="0" sz="1550" spc="10">
                <a:latin typeface="宋体"/>
                <a:cs typeface="宋体"/>
              </a:rPr>
              <a:t>量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分开保</a:t>
            </a:r>
            <a:r>
              <a:rPr dirty="0" sz="1550" spc="10">
                <a:latin typeface="宋体"/>
                <a:cs typeface="宋体"/>
              </a:rPr>
              <a:t>存</a:t>
            </a:r>
            <a:r>
              <a:rPr dirty="0" sz="1550" spc="30">
                <a:latin typeface="宋体"/>
                <a:cs typeface="宋体"/>
              </a:rPr>
              <a:t>为</a:t>
            </a:r>
            <a:r>
              <a:rPr dirty="0" sz="1550" spc="10">
                <a:latin typeface="宋体"/>
                <a:cs typeface="宋体"/>
              </a:rPr>
              <a:t>不</a:t>
            </a:r>
            <a:r>
              <a:rPr dirty="0" sz="1550" spc="30">
                <a:latin typeface="宋体"/>
                <a:cs typeface="宋体"/>
              </a:rPr>
              <a:t>同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文件。</a:t>
            </a:r>
            <a:r>
              <a:rPr dirty="0" sz="1550" spc="10">
                <a:latin typeface="宋体"/>
                <a:cs typeface="宋体"/>
              </a:rPr>
              <a:t>因</a:t>
            </a:r>
            <a:r>
              <a:rPr dirty="0" sz="1550" spc="30">
                <a:latin typeface="宋体"/>
                <a:cs typeface="宋体"/>
              </a:rPr>
              <a:t>此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在</a:t>
            </a:r>
            <a:r>
              <a:rPr dirty="0" sz="1550" spc="10">
                <a:latin typeface="宋体"/>
                <a:cs typeface="宋体"/>
              </a:rPr>
              <a:t>导</a:t>
            </a:r>
            <a:r>
              <a:rPr dirty="0" sz="1550" spc="30">
                <a:latin typeface="宋体"/>
                <a:cs typeface="宋体"/>
              </a:rPr>
              <a:t>入模型</a:t>
            </a:r>
            <a:r>
              <a:rPr dirty="0" sz="1550" spc="10">
                <a:latin typeface="宋体"/>
                <a:cs typeface="宋体"/>
              </a:rPr>
              <a:t>时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也</a:t>
            </a:r>
            <a:r>
              <a:rPr dirty="0" sz="1550" spc="30">
                <a:latin typeface="宋体"/>
                <a:cs typeface="宋体"/>
              </a:rPr>
              <a:t>要 分为</a:t>
            </a:r>
            <a:r>
              <a:rPr dirty="0" sz="1550" spc="60">
                <a:latin typeface="宋体"/>
                <a:cs typeface="宋体"/>
              </a:rPr>
              <a:t>2</a:t>
            </a:r>
            <a:r>
              <a:rPr dirty="0" sz="1550" spc="30">
                <a:latin typeface="宋体"/>
                <a:cs typeface="宋体"/>
              </a:rPr>
              <a:t>步：构</a:t>
            </a:r>
            <a:r>
              <a:rPr dirty="0" sz="1550" spc="10">
                <a:latin typeface="宋体"/>
                <a:cs typeface="宋体"/>
              </a:rPr>
              <a:t>造</a:t>
            </a:r>
            <a:r>
              <a:rPr dirty="0" sz="1550" spc="30">
                <a:latin typeface="宋体"/>
                <a:cs typeface="宋体"/>
              </a:rPr>
              <a:t>网络图</a:t>
            </a:r>
            <a:r>
              <a:rPr dirty="0" sz="1550" spc="10">
                <a:latin typeface="宋体"/>
                <a:cs typeface="宋体"/>
              </a:rPr>
              <a:t>和</a:t>
            </a:r>
            <a:r>
              <a:rPr dirty="0" sz="1550" spc="30">
                <a:latin typeface="宋体"/>
                <a:cs typeface="宋体"/>
              </a:rPr>
              <a:t>加</a:t>
            </a:r>
            <a:r>
              <a:rPr dirty="0" sz="1550" spc="10">
                <a:latin typeface="宋体"/>
                <a:cs typeface="宋体"/>
              </a:rPr>
              <a:t>载</a:t>
            </a:r>
            <a:r>
              <a:rPr dirty="0" sz="1550" spc="30">
                <a:latin typeface="宋体"/>
                <a:cs typeface="宋体"/>
              </a:rPr>
              <a:t>参数</a:t>
            </a:r>
            <a:endParaRPr sz="15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50" spc="30">
                <a:latin typeface="宋体"/>
                <a:cs typeface="宋体"/>
              </a:rPr>
              <a:t>构造网络图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677" y="4545593"/>
            <a:ext cx="3037205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上面一行代码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就把</a:t>
            </a:r>
            <a:r>
              <a:rPr dirty="0" sz="1550" spc="10">
                <a:latin typeface="宋体"/>
                <a:cs typeface="宋体"/>
              </a:rPr>
              <a:t>图</a:t>
            </a:r>
            <a:r>
              <a:rPr dirty="0" sz="1550" spc="30">
                <a:latin typeface="宋体"/>
                <a:cs typeface="宋体"/>
              </a:rPr>
              <a:t>加载进</a:t>
            </a:r>
            <a:r>
              <a:rPr dirty="0" sz="1550" spc="10">
                <a:latin typeface="宋体"/>
                <a:cs typeface="宋体"/>
              </a:rPr>
              <a:t>来</a:t>
            </a:r>
            <a:r>
              <a:rPr dirty="0" sz="1550" spc="30">
                <a:latin typeface="宋体"/>
                <a:cs typeface="宋体"/>
              </a:rPr>
              <a:t>了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65960" y="3418332"/>
            <a:ext cx="5503163" cy="1068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156492"/>
            <a:ext cx="7112634" cy="1694814"/>
          </a:xfrm>
          <a:prstGeom prst="rect">
            <a:avLst/>
          </a:prstGeom>
        </p:spPr>
        <p:txBody>
          <a:bodyPr wrap="square" lIns="0" tIns="128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550" spc="90">
                <a:latin typeface="宋体"/>
                <a:cs typeface="宋体"/>
              </a:rPr>
              <a:t>5</a:t>
            </a:r>
            <a:r>
              <a:rPr dirty="0" sz="1550" spc="30">
                <a:latin typeface="宋体"/>
                <a:cs typeface="宋体"/>
              </a:rPr>
              <a:t>、导入训练好的模型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550" spc="30">
                <a:latin typeface="宋体"/>
                <a:cs typeface="宋体"/>
              </a:rPr>
              <a:t>加载参数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550" spc="30">
                <a:latin typeface="宋体"/>
                <a:cs typeface="宋体"/>
              </a:rPr>
              <a:t>仅</a:t>
            </a:r>
            <a:r>
              <a:rPr dirty="0" sz="1550" spc="10">
                <a:latin typeface="宋体"/>
                <a:cs typeface="宋体"/>
              </a:rPr>
              <a:t>仅</a:t>
            </a:r>
            <a:r>
              <a:rPr dirty="0" sz="1550" spc="30">
                <a:latin typeface="宋体"/>
                <a:cs typeface="宋体"/>
              </a:rPr>
              <a:t>有</a:t>
            </a:r>
            <a:r>
              <a:rPr dirty="0" sz="1550" spc="10">
                <a:latin typeface="宋体"/>
                <a:cs typeface="宋体"/>
              </a:rPr>
              <a:t>图</a:t>
            </a:r>
            <a:r>
              <a:rPr dirty="0" sz="1550" spc="30">
                <a:latin typeface="宋体"/>
                <a:cs typeface="宋体"/>
              </a:rPr>
              <a:t>并没</a:t>
            </a:r>
            <a:r>
              <a:rPr dirty="0" sz="1550" spc="10">
                <a:latin typeface="宋体"/>
                <a:cs typeface="宋体"/>
              </a:rPr>
              <a:t>有</a:t>
            </a:r>
            <a:r>
              <a:rPr dirty="0" sz="1550" spc="30">
                <a:latin typeface="宋体"/>
                <a:cs typeface="宋体"/>
              </a:rPr>
              <a:t>用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更</a:t>
            </a:r>
            <a:r>
              <a:rPr dirty="0" sz="1550" spc="10">
                <a:latin typeface="宋体"/>
                <a:cs typeface="宋体"/>
              </a:rPr>
              <a:t>重</a:t>
            </a:r>
            <a:r>
              <a:rPr dirty="0" sz="1550" spc="30">
                <a:latin typeface="宋体"/>
                <a:cs typeface="宋体"/>
              </a:rPr>
              <a:t>要的</a:t>
            </a:r>
            <a:r>
              <a:rPr dirty="0" sz="1550" spc="10">
                <a:latin typeface="宋体"/>
                <a:cs typeface="宋体"/>
              </a:rPr>
              <a:t>是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我</a:t>
            </a:r>
            <a:r>
              <a:rPr dirty="0" sz="1550" spc="30">
                <a:latin typeface="宋体"/>
                <a:cs typeface="宋体"/>
              </a:rPr>
              <a:t>们</a:t>
            </a:r>
            <a:r>
              <a:rPr dirty="0" sz="1550" spc="10">
                <a:latin typeface="宋体"/>
                <a:cs typeface="宋体"/>
              </a:rPr>
              <a:t>需</a:t>
            </a:r>
            <a:r>
              <a:rPr dirty="0" sz="1550" spc="30">
                <a:latin typeface="宋体"/>
                <a:cs typeface="宋体"/>
              </a:rPr>
              <a:t>要前</a:t>
            </a:r>
            <a:r>
              <a:rPr dirty="0" sz="1550" spc="10">
                <a:latin typeface="宋体"/>
                <a:cs typeface="宋体"/>
              </a:rPr>
              <a:t>面</a:t>
            </a:r>
            <a:r>
              <a:rPr dirty="0" sz="1550" spc="30">
                <a:latin typeface="宋体"/>
                <a:cs typeface="宋体"/>
              </a:rPr>
              <a:t>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好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模型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（</a:t>
            </a:r>
            <a:r>
              <a:rPr dirty="0" sz="1550" spc="30">
                <a:latin typeface="宋体"/>
                <a:cs typeface="宋体"/>
              </a:rPr>
              <a:t>即</a:t>
            </a:r>
            <a:r>
              <a:rPr dirty="0" sz="1550" spc="-35">
                <a:latin typeface="宋体"/>
                <a:cs typeface="宋体"/>
              </a:rPr>
              <a:t>weights</a:t>
            </a:r>
            <a:r>
              <a:rPr dirty="0" sz="1550" spc="30">
                <a:latin typeface="宋体"/>
                <a:cs typeface="宋体"/>
              </a:rPr>
              <a:t>、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ts val="1900"/>
              </a:lnSpc>
              <a:spcBef>
                <a:spcPts val="65"/>
              </a:spcBef>
            </a:pPr>
            <a:r>
              <a:rPr dirty="0" sz="1550" spc="-85">
                <a:latin typeface="宋体"/>
                <a:cs typeface="宋体"/>
              </a:rPr>
              <a:t>biases</a:t>
            </a:r>
            <a:r>
              <a:rPr dirty="0" sz="1550" spc="10">
                <a:latin typeface="宋体"/>
                <a:cs typeface="宋体"/>
              </a:rPr>
              <a:t>等</a:t>
            </a:r>
            <a:r>
              <a:rPr dirty="0" sz="1550" spc="20">
                <a:latin typeface="宋体"/>
                <a:cs typeface="宋体"/>
              </a:rPr>
              <a:t>），</a:t>
            </a:r>
            <a:r>
              <a:rPr dirty="0" sz="1550" spc="30">
                <a:latin typeface="宋体"/>
                <a:cs typeface="宋体"/>
              </a:rPr>
              <a:t>本文第</a:t>
            </a:r>
            <a:r>
              <a:rPr dirty="0" sz="1550" spc="45">
                <a:latin typeface="宋体"/>
                <a:cs typeface="宋体"/>
              </a:rPr>
              <a:t>2</a:t>
            </a:r>
            <a:r>
              <a:rPr dirty="0" sz="1550" spc="30">
                <a:latin typeface="宋体"/>
                <a:cs typeface="宋体"/>
              </a:rPr>
              <a:t>节</a:t>
            </a:r>
            <a:r>
              <a:rPr dirty="0" sz="1550" spc="10">
                <a:latin typeface="宋体"/>
                <a:cs typeface="宋体"/>
              </a:rPr>
              <a:t>提</a:t>
            </a:r>
            <a:r>
              <a:rPr dirty="0" sz="1550" spc="30">
                <a:latin typeface="宋体"/>
                <a:cs typeface="宋体"/>
              </a:rPr>
              <a:t>到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，变量</a:t>
            </a:r>
            <a:r>
              <a:rPr dirty="0" sz="1550" spc="10">
                <a:latin typeface="宋体"/>
                <a:cs typeface="宋体"/>
              </a:rPr>
              <a:t>值</a:t>
            </a:r>
            <a:r>
              <a:rPr dirty="0" sz="1550" spc="30">
                <a:latin typeface="宋体"/>
                <a:cs typeface="宋体"/>
              </a:rPr>
              <a:t>需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依</a:t>
            </a:r>
            <a:r>
              <a:rPr dirty="0" sz="1550" spc="10">
                <a:latin typeface="宋体"/>
                <a:cs typeface="宋体"/>
              </a:rPr>
              <a:t>赖</a:t>
            </a:r>
            <a:r>
              <a:rPr dirty="0" sz="1550" spc="30">
                <a:latin typeface="宋体"/>
                <a:cs typeface="宋体"/>
              </a:rPr>
              <a:t>于</a:t>
            </a:r>
            <a:r>
              <a:rPr dirty="0" sz="1550" spc="-50">
                <a:latin typeface="宋体"/>
                <a:cs typeface="宋体"/>
              </a:rPr>
              <a:t>Session，</a:t>
            </a:r>
            <a:r>
              <a:rPr dirty="0" sz="1550" spc="30">
                <a:latin typeface="宋体"/>
                <a:cs typeface="宋体"/>
              </a:rPr>
              <a:t>因</a:t>
            </a:r>
            <a:r>
              <a:rPr dirty="0" sz="1550" spc="10">
                <a:latin typeface="宋体"/>
                <a:cs typeface="宋体"/>
              </a:rPr>
              <a:t>此</a:t>
            </a:r>
            <a:r>
              <a:rPr dirty="0" sz="1550" spc="30">
                <a:latin typeface="宋体"/>
                <a:cs typeface="宋体"/>
              </a:rPr>
              <a:t>在</a:t>
            </a:r>
            <a:r>
              <a:rPr dirty="0" sz="1550" spc="10">
                <a:latin typeface="宋体"/>
                <a:cs typeface="宋体"/>
              </a:rPr>
              <a:t>加</a:t>
            </a:r>
            <a:r>
              <a:rPr dirty="0" sz="1550" spc="30">
                <a:latin typeface="宋体"/>
                <a:cs typeface="宋体"/>
              </a:rPr>
              <a:t>载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数时，  先要构造好</a:t>
            </a:r>
            <a:r>
              <a:rPr dirty="0" sz="1550" spc="-45">
                <a:latin typeface="宋体"/>
                <a:cs typeface="宋体"/>
              </a:rPr>
              <a:t>Session：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69464" y="3665220"/>
            <a:ext cx="5097780" cy="8183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02677" y="4598929"/>
            <a:ext cx="4017010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此时</a:t>
            </a:r>
            <a:r>
              <a:rPr dirty="0" sz="1550" spc="254">
                <a:latin typeface="宋体"/>
                <a:cs typeface="宋体"/>
              </a:rPr>
              <a:t>，W1</a:t>
            </a:r>
            <a:r>
              <a:rPr dirty="0" sz="1550" spc="30">
                <a:latin typeface="宋体"/>
                <a:cs typeface="宋体"/>
              </a:rPr>
              <a:t>和</a:t>
            </a:r>
            <a:r>
              <a:rPr dirty="0" sz="1550" spc="360">
                <a:latin typeface="宋体"/>
                <a:cs typeface="宋体"/>
              </a:rPr>
              <a:t>W2</a:t>
            </a:r>
            <a:r>
              <a:rPr dirty="0" sz="1550" spc="10">
                <a:latin typeface="宋体"/>
                <a:cs typeface="宋体"/>
              </a:rPr>
              <a:t>加</a:t>
            </a:r>
            <a:r>
              <a:rPr dirty="0" sz="1550" spc="30">
                <a:latin typeface="宋体"/>
                <a:cs typeface="宋体"/>
              </a:rPr>
              <a:t>载</a:t>
            </a:r>
            <a:r>
              <a:rPr dirty="0" sz="1550" spc="10">
                <a:latin typeface="宋体"/>
                <a:cs typeface="宋体"/>
              </a:rPr>
              <a:t>进</a:t>
            </a:r>
            <a:r>
              <a:rPr dirty="0" sz="1550" spc="30">
                <a:latin typeface="宋体"/>
                <a:cs typeface="宋体"/>
              </a:rPr>
              <a:t>了</a:t>
            </a:r>
            <a:r>
              <a:rPr dirty="0" sz="1550" spc="10">
                <a:latin typeface="宋体"/>
                <a:cs typeface="宋体"/>
              </a:rPr>
              <a:t>图</a:t>
            </a:r>
            <a:r>
              <a:rPr dirty="0" sz="1550" spc="30">
                <a:latin typeface="宋体"/>
                <a:cs typeface="宋体"/>
              </a:rPr>
              <a:t>，并且</a:t>
            </a:r>
            <a:r>
              <a:rPr dirty="0" sz="1550" spc="10">
                <a:latin typeface="宋体"/>
                <a:cs typeface="宋体"/>
              </a:rPr>
              <a:t>可</a:t>
            </a:r>
            <a:r>
              <a:rPr dirty="0" sz="1550" spc="30">
                <a:latin typeface="宋体"/>
                <a:cs typeface="宋体"/>
              </a:rPr>
              <a:t>以</a:t>
            </a:r>
            <a:r>
              <a:rPr dirty="0" sz="1550" spc="10">
                <a:latin typeface="宋体"/>
                <a:cs typeface="宋体"/>
              </a:rPr>
              <a:t>被</a:t>
            </a:r>
            <a:r>
              <a:rPr dirty="0" sz="1550" spc="30">
                <a:latin typeface="宋体"/>
                <a:cs typeface="宋体"/>
              </a:rPr>
              <a:t>访问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69464" y="4914900"/>
            <a:ext cx="5097780" cy="9372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802677" y="5865362"/>
            <a:ext cx="1834514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执行后，打印</a:t>
            </a:r>
            <a:r>
              <a:rPr dirty="0" sz="1550" spc="10">
                <a:latin typeface="宋体"/>
                <a:cs typeface="宋体"/>
              </a:rPr>
              <a:t>如</a:t>
            </a:r>
            <a:r>
              <a:rPr dirty="0" sz="1550" spc="30">
                <a:latin typeface="宋体"/>
                <a:cs typeface="宋体"/>
              </a:rPr>
              <a:t>下：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69464" y="5999988"/>
            <a:ext cx="3829811" cy="2910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1379" y="3280686"/>
            <a:ext cx="8026765" cy="30817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2706" y="1303978"/>
            <a:ext cx="4246880" cy="614680"/>
          </a:xfrm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3850" spc="10">
                <a:solidFill>
                  <a:srgbClr val="BF0000"/>
                </a:solidFill>
              </a:rPr>
              <a:t>卷积神经网络</a:t>
            </a:r>
            <a:r>
              <a:rPr dirty="0" sz="3850" spc="80">
                <a:solidFill>
                  <a:srgbClr val="BF0000"/>
                </a:solidFill>
              </a:rPr>
              <a:t>(CNN)</a:t>
            </a:r>
            <a:endParaRPr sz="3850"/>
          </a:p>
        </p:txBody>
      </p:sp>
      <p:sp>
        <p:nvSpPr>
          <p:cNvPr id="4" name="object 4"/>
          <p:cNvSpPr txBox="1"/>
          <p:nvPr/>
        </p:nvSpPr>
        <p:spPr>
          <a:xfrm>
            <a:off x="802677" y="2185468"/>
            <a:ext cx="8850630" cy="91440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dirty="0" sz="1550" spc="355">
                <a:latin typeface="宋体"/>
                <a:cs typeface="宋体"/>
              </a:rPr>
              <a:t>CNN</a:t>
            </a:r>
            <a:r>
              <a:rPr dirty="0" sz="1550" spc="30">
                <a:latin typeface="宋体"/>
                <a:cs typeface="宋体"/>
              </a:rPr>
              <a:t>简单实例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01299"/>
              </a:lnSpc>
              <a:spcBef>
                <a:spcPts val="670"/>
              </a:spcBef>
            </a:pPr>
            <a:r>
              <a:rPr dirty="0" sz="1550" spc="30">
                <a:latin typeface="宋体"/>
                <a:cs typeface="宋体"/>
              </a:rPr>
              <a:t>使用了两种不</a:t>
            </a:r>
            <a:r>
              <a:rPr dirty="0" sz="1550" spc="10">
                <a:latin typeface="宋体"/>
                <a:cs typeface="宋体"/>
              </a:rPr>
              <a:t>同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-5">
                <a:latin typeface="宋体"/>
                <a:cs typeface="宋体"/>
              </a:rPr>
              <a:t>TensorFlow</a:t>
            </a:r>
            <a:r>
              <a:rPr dirty="0" sz="1550" spc="-340">
                <a:latin typeface="宋体"/>
                <a:cs typeface="宋体"/>
              </a:rPr>
              <a:t> </a:t>
            </a:r>
            <a:r>
              <a:rPr dirty="0" sz="1550" spc="-20">
                <a:latin typeface="宋体"/>
                <a:cs typeface="宋体"/>
              </a:rPr>
              <a:t>API</a:t>
            </a:r>
            <a:r>
              <a:rPr dirty="0" sz="1550" spc="30">
                <a:latin typeface="宋体"/>
                <a:cs typeface="宋体"/>
              </a:rPr>
              <a:t>搭建了一个简</a:t>
            </a:r>
            <a:r>
              <a:rPr dirty="0" sz="1550" spc="10">
                <a:latin typeface="宋体"/>
                <a:cs typeface="宋体"/>
              </a:rPr>
              <a:t>单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310">
                <a:latin typeface="宋体"/>
                <a:cs typeface="宋体"/>
              </a:rPr>
              <a:t>CNN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用</a:t>
            </a:r>
            <a:r>
              <a:rPr dirty="0" sz="1550" spc="10">
                <a:latin typeface="宋体"/>
                <a:cs typeface="宋体"/>
              </a:rPr>
              <a:t>于</a:t>
            </a:r>
            <a:r>
              <a:rPr dirty="0" sz="1550" spc="30">
                <a:latin typeface="宋体"/>
                <a:cs typeface="宋体"/>
              </a:rPr>
              <a:t>识别</a:t>
            </a:r>
            <a:r>
              <a:rPr dirty="0" sz="1550" spc="-40">
                <a:latin typeface="宋体"/>
                <a:cs typeface="宋体"/>
              </a:rPr>
              <a:t>mnist</a:t>
            </a:r>
            <a:r>
              <a:rPr dirty="0" sz="1550" spc="10">
                <a:latin typeface="宋体"/>
                <a:cs typeface="宋体"/>
              </a:rPr>
              <a:t>数</a:t>
            </a:r>
            <a:r>
              <a:rPr dirty="0" sz="1550" spc="30">
                <a:latin typeface="宋体"/>
                <a:cs typeface="宋体"/>
              </a:rPr>
              <a:t>据</a:t>
            </a:r>
            <a:r>
              <a:rPr dirty="0" sz="1550" spc="10">
                <a:latin typeface="宋体"/>
                <a:cs typeface="宋体"/>
              </a:rPr>
              <a:t>集</a:t>
            </a:r>
            <a:r>
              <a:rPr dirty="0" sz="1550" spc="30">
                <a:latin typeface="宋体"/>
                <a:cs typeface="宋体"/>
              </a:rPr>
              <a:t>中的手</a:t>
            </a:r>
            <a:r>
              <a:rPr dirty="0" sz="1550" spc="10">
                <a:latin typeface="宋体"/>
                <a:cs typeface="宋体"/>
              </a:rPr>
              <a:t>写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字</a:t>
            </a:r>
            <a:r>
              <a:rPr dirty="0" sz="1550" spc="30">
                <a:latin typeface="宋体"/>
                <a:cs typeface="宋体"/>
              </a:rPr>
              <a:t>，  输出结果有</a:t>
            </a:r>
            <a:r>
              <a:rPr dirty="0" sz="1550" spc="55">
                <a:latin typeface="宋体"/>
                <a:cs typeface="宋体"/>
              </a:rPr>
              <a:t>10</a:t>
            </a:r>
            <a:r>
              <a:rPr dirty="0" sz="1550" spc="30">
                <a:latin typeface="宋体"/>
                <a:cs typeface="宋体"/>
              </a:rPr>
              <a:t>个类：</a:t>
            </a:r>
            <a:r>
              <a:rPr dirty="0" sz="1550" spc="10">
                <a:latin typeface="宋体"/>
                <a:cs typeface="宋体"/>
              </a:rPr>
              <a:t>数</a:t>
            </a:r>
            <a:r>
              <a:rPr dirty="0" sz="1550" spc="30">
                <a:latin typeface="宋体"/>
                <a:cs typeface="宋体"/>
              </a:rPr>
              <a:t>字</a:t>
            </a:r>
            <a:r>
              <a:rPr dirty="0" sz="1550" spc="35">
                <a:latin typeface="宋体"/>
                <a:cs typeface="宋体"/>
              </a:rPr>
              <a:t>0-9</a:t>
            </a:r>
            <a:r>
              <a:rPr dirty="0" sz="1550" spc="30">
                <a:latin typeface="宋体"/>
                <a:cs typeface="宋体"/>
              </a:rPr>
              <a:t>。网络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构</a:t>
            </a:r>
            <a:r>
              <a:rPr dirty="0" sz="1550" spc="10">
                <a:latin typeface="宋体"/>
                <a:cs typeface="宋体"/>
              </a:rPr>
              <a:t>只</a:t>
            </a:r>
            <a:r>
              <a:rPr dirty="0" sz="1550" spc="30">
                <a:latin typeface="宋体"/>
                <a:cs typeface="宋体"/>
              </a:rPr>
              <a:t>有</a:t>
            </a:r>
            <a:r>
              <a:rPr dirty="0" sz="1550" spc="10">
                <a:latin typeface="宋体"/>
                <a:cs typeface="宋体"/>
              </a:rPr>
              <a:t>简</a:t>
            </a:r>
            <a:r>
              <a:rPr dirty="0" sz="1550" spc="30">
                <a:latin typeface="宋体"/>
                <a:cs typeface="宋体"/>
              </a:rPr>
              <a:t>单的两</a:t>
            </a:r>
            <a:r>
              <a:rPr dirty="0" sz="1550" spc="10">
                <a:latin typeface="宋体"/>
                <a:cs typeface="宋体"/>
              </a:rPr>
              <a:t>层</a:t>
            </a:r>
            <a:r>
              <a:rPr dirty="0" sz="1550" spc="30">
                <a:latin typeface="宋体"/>
                <a:cs typeface="宋体"/>
              </a:rPr>
              <a:t>卷</a:t>
            </a:r>
            <a:r>
              <a:rPr dirty="0" sz="1550" spc="10">
                <a:latin typeface="宋体"/>
                <a:cs typeface="宋体"/>
              </a:rPr>
              <a:t>积</a:t>
            </a:r>
            <a:r>
              <a:rPr dirty="0" sz="1550" spc="30">
                <a:latin typeface="宋体"/>
                <a:cs typeface="宋体"/>
              </a:rPr>
              <a:t>层</a:t>
            </a:r>
            <a:r>
              <a:rPr dirty="0" sz="1550" spc="280">
                <a:latin typeface="宋体"/>
                <a:cs typeface="宋体"/>
              </a:rPr>
              <a:t>+</a:t>
            </a:r>
            <a:r>
              <a:rPr dirty="0" sz="1550" spc="10">
                <a:latin typeface="宋体"/>
                <a:cs typeface="宋体"/>
              </a:rPr>
              <a:t>全</a:t>
            </a:r>
            <a:r>
              <a:rPr dirty="0" sz="1550" spc="30">
                <a:latin typeface="宋体"/>
                <a:cs typeface="宋体"/>
              </a:rPr>
              <a:t>连</a:t>
            </a:r>
            <a:r>
              <a:rPr dirty="0" sz="1550" spc="10">
                <a:latin typeface="宋体"/>
                <a:cs typeface="宋体"/>
              </a:rPr>
              <a:t>接</a:t>
            </a:r>
            <a:r>
              <a:rPr dirty="0" sz="1550" spc="30">
                <a:latin typeface="宋体"/>
                <a:cs typeface="宋体"/>
              </a:rPr>
              <a:t>层</a:t>
            </a:r>
            <a:r>
              <a:rPr dirty="0" sz="1550" spc="265">
                <a:latin typeface="宋体"/>
                <a:cs typeface="宋体"/>
              </a:rPr>
              <a:t>+</a:t>
            </a:r>
            <a:r>
              <a:rPr dirty="0" sz="1550" spc="30">
                <a:latin typeface="宋体"/>
                <a:cs typeface="宋体"/>
              </a:rPr>
              <a:t>输</a:t>
            </a:r>
            <a:r>
              <a:rPr dirty="0" sz="1550" spc="10">
                <a:latin typeface="宋体"/>
                <a:cs typeface="宋体"/>
              </a:rPr>
              <a:t>出</a:t>
            </a:r>
            <a:r>
              <a:rPr dirty="0" sz="1550" spc="30">
                <a:latin typeface="宋体"/>
                <a:cs typeface="宋体"/>
              </a:rPr>
              <a:t>层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706" y="1303978"/>
            <a:ext cx="4246880" cy="614680"/>
          </a:xfrm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3850" spc="10">
                <a:solidFill>
                  <a:srgbClr val="BF0000"/>
                </a:solidFill>
              </a:rPr>
              <a:t>卷积神经网络</a:t>
            </a:r>
            <a:r>
              <a:rPr dirty="0" sz="3850" spc="80">
                <a:solidFill>
                  <a:srgbClr val="BF0000"/>
                </a:solidFill>
              </a:rPr>
              <a:t>(CNN)</a:t>
            </a:r>
            <a:endParaRPr sz="3850"/>
          </a:p>
        </p:txBody>
      </p:sp>
      <p:sp>
        <p:nvSpPr>
          <p:cNvPr id="3" name="object 3"/>
          <p:cNvSpPr txBox="1"/>
          <p:nvPr/>
        </p:nvSpPr>
        <p:spPr>
          <a:xfrm>
            <a:off x="802677" y="2268705"/>
            <a:ext cx="4109720" cy="2992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55">
                <a:latin typeface="宋体"/>
                <a:cs typeface="宋体"/>
              </a:rPr>
              <a:t>CNN</a:t>
            </a:r>
            <a:r>
              <a:rPr dirty="0" sz="1550" spc="30">
                <a:latin typeface="宋体"/>
                <a:cs typeface="宋体"/>
              </a:rPr>
              <a:t>简单实例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1550" spc="30">
                <a:latin typeface="宋体"/>
                <a:cs typeface="宋体"/>
              </a:rPr>
              <a:t>搭建网络的步</a:t>
            </a:r>
            <a:r>
              <a:rPr dirty="0" sz="1550" spc="10">
                <a:latin typeface="宋体"/>
                <a:cs typeface="宋体"/>
              </a:rPr>
              <a:t>骤</a:t>
            </a:r>
            <a:r>
              <a:rPr dirty="0" sz="1550" spc="30">
                <a:latin typeface="宋体"/>
                <a:cs typeface="宋体"/>
              </a:rPr>
              <a:t>如下：</a:t>
            </a:r>
            <a:endParaRPr sz="1550">
              <a:latin typeface="宋体"/>
              <a:cs typeface="宋体"/>
            </a:endParaRPr>
          </a:p>
          <a:p>
            <a:pPr marL="484505" indent="-71120">
              <a:lnSpc>
                <a:spcPct val="100000"/>
              </a:lnSpc>
              <a:spcBef>
                <a:spcPts val="969"/>
              </a:spcBef>
              <a:buSzPct val="93548"/>
              <a:buFont typeface="Times New Roman"/>
              <a:buChar char="•"/>
              <a:tabLst>
                <a:tab pos="484505" algn="l"/>
              </a:tabLst>
            </a:pPr>
            <a:r>
              <a:rPr dirty="0" sz="1550" spc="30">
                <a:latin typeface="宋体"/>
                <a:cs typeface="宋体"/>
              </a:rPr>
              <a:t>读取</a:t>
            </a:r>
            <a:r>
              <a:rPr dirty="0" sz="1550" spc="-35">
                <a:latin typeface="宋体"/>
                <a:cs typeface="宋体"/>
              </a:rPr>
              <a:t>mnist</a:t>
            </a:r>
            <a:r>
              <a:rPr dirty="0" sz="1550" spc="10">
                <a:latin typeface="宋体"/>
                <a:cs typeface="宋体"/>
              </a:rPr>
              <a:t>数</a:t>
            </a:r>
            <a:r>
              <a:rPr dirty="0" sz="1550" spc="30">
                <a:latin typeface="宋体"/>
                <a:cs typeface="宋体"/>
              </a:rPr>
              <a:t>据</a:t>
            </a:r>
            <a:r>
              <a:rPr dirty="0" sz="1550" spc="10">
                <a:latin typeface="宋体"/>
                <a:cs typeface="宋体"/>
              </a:rPr>
              <a:t>集</a:t>
            </a:r>
            <a:r>
              <a:rPr dirty="0" sz="1550" spc="30">
                <a:latin typeface="宋体"/>
                <a:cs typeface="宋体"/>
              </a:rPr>
              <a:t>数据</a:t>
            </a:r>
            <a:endParaRPr sz="1550">
              <a:latin typeface="宋体"/>
              <a:cs typeface="宋体"/>
            </a:endParaRPr>
          </a:p>
          <a:p>
            <a:pPr marL="484505" indent="-71120">
              <a:lnSpc>
                <a:spcPct val="100000"/>
              </a:lnSpc>
              <a:spcBef>
                <a:spcPts val="985"/>
              </a:spcBef>
              <a:buSzPct val="93548"/>
              <a:buFont typeface="Times New Roman"/>
              <a:buChar char="•"/>
              <a:tabLst>
                <a:tab pos="484505" algn="l"/>
              </a:tabLst>
            </a:pPr>
            <a:r>
              <a:rPr dirty="0" sz="1550" spc="30">
                <a:latin typeface="宋体"/>
                <a:cs typeface="宋体"/>
              </a:rPr>
              <a:t>定义输入输出</a:t>
            </a:r>
            <a:endParaRPr sz="1550">
              <a:latin typeface="宋体"/>
              <a:cs typeface="宋体"/>
            </a:endParaRPr>
          </a:p>
          <a:p>
            <a:pPr marL="484505" indent="-71120">
              <a:lnSpc>
                <a:spcPct val="100000"/>
              </a:lnSpc>
              <a:spcBef>
                <a:spcPts val="985"/>
              </a:spcBef>
              <a:buSzPct val="93548"/>
              <a:buFont typeface="Times New Roman"/>
              <a:buChar char="•"/>
              <a:tabLst>
                <a:tab pos="484505" algn="l"/>
              </a:tabLst>
            </a:pPr>
            <a:r>
              <a:rPr dirty="0" sz="1550" spc="30">
                <a:latin typeface="宋体"/>
                <a:cs typeface="宋体"/>
              </a:rPr>
              <a:t>搭建</a:t>
            </a:r>
            <a:r>
              <a:rPr dirty="0" sz="1550" spc="320">
                <a:latin typeface="宋体"/>
                <a:cs typeface="宋体"/>
              </a:rPr>
              <a:t>CNN</a:t>
            </a:r>
            <a:r>
              <a:rPr dirty="0" sz="1550" spc="30">
                <a:latin typeface="宋体"/>
                <a:cs typeface="宋体"/>
              </a:rPr>
              <a:t>网络层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构</a:t>
            </a:r>
            <a:endParaRPr sz="1550">
              <a:latin typeface="宋体"/>
              <a:cs typeface="宋体"/>
            </a:endParaRPr>
          </a:p>
          <a:p>
            <a:pPr marL="484505" indent="-71120">
              <a:lnSpc>
                <a:spcPct val="100000"/>
              </a:lnSpc>
              <a:spcBef>
                <a:spcPts val="969"/>
              </a:spcBef>
              <a:buSzPct val="93548"/>
              <a:buFont typeface="Times New Roman"/>
              <a:buChar char="•"/>
              <a:tabLst>
                <a:tab pos="484505" algn="l"/>
              </a:tabLst>
            </a:pPr>
            <a:r>
              <a:rPr dirty="0" sz="1550" spc="30">
                <a:latin typeface="宋体"/>
                <a:cs typeface="宋体"/>
              </a:rPr>
              <a:t>定义损失函数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训练</a:t>
            </a:r>
            <a:r>
              <a:rPr dirty="0" sz="1550" spc="10">
                <a:latin typeface="宋体"/>
                <a:cs typeface="宋体"/>
              </a:rPr>
              <a:t>优</a:t>
            </a:r>
            <a:r>
              <a:rPr dirty="0" sz="1550" spc="30">
                <a:latin typeface="宋体"/>
                <a:cs typeface="宋体"/>
              </a:rPr>
              <a:t>化最小</a:t>
            </a:r>
            <a:r>
              <a:rPr dirty="0" sz="1550" spc="10">
                <a:latin typeface="宋体"/>
                <a:cs typeface="宋体"/>
              </a:rPr>
              <a:t>化</a:t>
            </a:r>
            <a:r>
              <a:rPr dirty="0" sz="1550" spc="30">
                <a:latin typeface="宋体"/>
                <a:cs typeface="宋体"/>
              </a:rPr>
              <a:t>损</a:t>
            </a:r>
            <a:r>
              <a:rPr dirty="0" sz="1550" spc="10">
                <a:latin typeface="宋体"/>
                <a:cs typeface="宋体"/>
              </a:rPr>
              <a:t>失</a:t>
            </a:r>
            <a:r>
              <a:rPr dirty="0" sz="1550" spc="30">
                <a:latin typeface="宋体"/>
                <a:cs typeface="宋体"/>
              </a:rPr>
              <a:t>函数</a:t>
            </a:r>
            <a:endParaRPr sz="1550">
              <a:latin typeface="宋体"/>
              <a:cs typeface="宋体"/>
            </a:endParaRPr>
          </a:p>
          <a:p>
            <a:pPr marL="484505" indent="-71120">
              <a:lnSpc>
                <a:spcPct val="100000"/>
              </a:lnSpc>
              <a:spcBef>
                <a:spcPts val="985"/>
              </a:spcBef>
              <a:buSzPct val="93548"/>
              <a:buFont typeface="Times New Roman"/>
              <a:buChar char="•"/>
              <a:tabLst>
                <a:tab pos="484505" algn="l"/>
              </a:tabLst>
            </a:pPr>
            <a:r>
              <a:rPr dirty="0" sz="1550" spc="30">
                <a:latin typeface="宋体"/>
                <a:cs typeface="宋体"/>
              </a:rPr>
              <a:t>迭代训练模型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评测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型训练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果</a:t>
            </a:r>
            <a:endParaRPr sz="155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550" spc="30">
                <a:latin typeface="宋体"/>
                <a:cs typeface="宋体"/>
              </a:rPr>
              <a:t>接下来给大家</a:t>
            </a:r>
            <a:r>
              <a:rPr dirty="0" sz="1550" spc="10">
                <a:latin typeface="宋体"/>
                <a:cs typeface="宋体"/>
              </a:rPr>
              <a:t>讲</a:t>
            </a:r>
            <a:r>
              <a:rPr dirty="0" sz="1550" spc="30">
                <a:latin typeface="宋体"/>
                <a:cs typeface="宋体"/>
              </a:rPr>
              <a:t>解一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15">
                <a:latin typeface="宋体"/>
                <a:cs typeface="宋体"/>
              </a:rPr>
              <a:t>CNN</a:t>
            </a:r>
            <a:r>
              <a:rPr dirty="0" sz="1550" spc="30">
                <a:latin typeface="宋体"/>
                <a:cs typeface="宋体"/>
              </a:rPr>
              <a:t>网络的</a:t>
            </a:r>
            <a:r>
              <a:rPr dirty="0" sz="1550" spc="10">
                <a:latin typeface="宋体"/>
                <a:cs typeface="宋体"/>
              </a:rPr>
              <a:t>实</a:t>
            </a:r>
            <a:r>
              <a:rPr dirty="0" sz="1550" spc="30">
                <a:latin typeface="宋体"/>
                <a:cs typeface="宋体"/>
              </a:rPr>
              <a:t>例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6498" y="2904314"/>
            <a:ext cx="2433320" cy="146875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 indent="601980">
              <a:lnSpc>
                <a:spcPct val="100600"/>
              </a:lnSpc>
              <a:spcBef>
                <a:spcPts val="105"/>
              </a:spcBef>
            </a:pPr>
            <a:r>
              <a:rPr dirty="0" spc="40"/>
              <a:t>感谢 </a:t>
            </a:r>
            <a:r>
              <a:rPr dirty="0" spc="40"/>
              <a:t>欢迎提问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915669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目录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572" y="2526277"/>
            <a:ext cx="2472690" cy="1957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800" spc="55">
                <a:latin typeface="Times New Roman"/>
                <a:cs typeface="Times New Roman"/>
              </a:rPr>
              <a:t></a:t>
            </a:r>
            <a:r>
              <a:rPr dirty="0" sz="2800" spc="5">
                <a:latin typeface="宋体"/>
                <a:cs typeface="宋体"/>
              </a:rPr>
              <a:t>全连接层</a:t>
            </a:r>
            <a:endParaRPr sz="28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560"/>
              </a:spcBef>
            </a:pPr>
            <a:r>
              <a:rPr dirty="0" sz="2800" spc="55">
                <a:latin typeface="Times New Roman"/>
                <a:cs typeface="Times New Roman"/>
              </a:rPr>
              <a:t></a:t>
            </a:r>
            <a:r>
              <a:rPr dirty="0" sz="2800" spc="5">
                <a:latin typeface="宋体"/>
                <a:cs typeface="宋体"/>
              </a:rPr>
              <a:t>训练和推理</a:t>
            </a:r>
            <a:endParaRPr sz="28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565"/>
              </a:spcBef>
            </a:pPr>
            <a:r>
              <a:rPr dirty="0" sz="2800" spc="55">
                <a:latin typeface="Times New Roman"/>
                <a:cs typeface="Times New Roman"/>
              </a:rPr>
              <a:t></a:t>
            </a:r>
            <a:r>
              <a:rPr dirty="0" sz="2800" spc="340">
                <a:latin typeface="宋体"/>
                <a:cs typeface="宋体"/>
              </a:rPr>
              <a:t>C</a:t>
            </a:r>
            <a:r>
              <a:rPr dirty="0" sz="2800" spc="645">
                <a:latin typeface="宋体"/>
                <a:cs typeface="宋体"/>
              </a:rPr>
              <a:t>N</a:t>
            </a:r>
            <a:r>
              <a:rPr dirty="0" sz="2800" spc="615">
                <a:latin typeface="宋体"/>
                <a:cs typeface="宋体"/>
              </a:rPr>
              <a:t>N</a:t>
            </a:r>
            <a:r>
              <a:rPr dirty="0" sz="2800" spc="5">
                <a:latin typeface="宋体"/>
                <a:cs typeface="宋体"/>
              </a:rPr>
              <a:t>简单实</a:t>
            </a:r>
            <a:r>
              <a:rPr dirty="0" sz="2800" spc="-580">
                <a:latin typeface="宋体"/>
                <a:cs typeface="宋体"/>
              </a:rPr>
              <a:t>例</a:t>
            </a:r>
            <a:endParaRPr sz="28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939801" y="1996579"/>
            <a:ext cx="6988175" cy="120967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550" spc="30">
                <a:latin typeface="宋体"/>
                <a:cs typeface="宋体"/>
              </a:rPr>
              <a:t>全连接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14">
                <a:latin typeface="宋体"/>
                <a:cs typeface="宋体"/>
              </a:rPr>
              <a:t>Fully</a:t>
            </a:r>
            <a:r>
              <a:rPr dirty="0" sz="1550" spc="-330">
                <a:latin typeface="宋体"/>
                <a:cs typeface="宋体"/>
              </a:rPr>
              <a:t> </a:t>
            </a:r>
            <a:r>
              <a:rPr dirty="0" sz="1550" spc="80">
                <a:latin typeface="宋体"/>
                <a:cs typeface="宋体"/>
              </a:rPr>
              <a:t>Connected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5">
                <a:latin typeface="宋体"/>
                <a:cs typeface="宋体"/>
              </a:rPr>
              <a:t>Layer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01299"/>
              </a:lnSpc>
              <a:spcBef>
                <a:spcPts val="885"/>
              </a:spcBef>
            </a:pPr>
            <a:r>
              <a:rPr dirty="0" sz="1550" spc="30">
                <a:latin typeface="宋体"/>
                <a:cs typeface="宋体"/>
              </a:rPr>
              <a:t>全连接层在整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0">
                <a:latin typeface="宋体"/>
                <a:cs typeface="宋体"/>
              </a:rPr>
              <a:t>卷积</a:t>
            </a:r>
            <a:r>
              <a:rPr dirty="0" sz="1550" spc="10">
                <a:latin typeface="宋体"/>
                <a:cs typeface="宋体"/>
              </a:rPr>
              <a:t>神</a:t>
            </a:r>
            <a:r>
              <a:rPr dirty="0" sz="1550" spc="30">
                <a:latin typeface="宋体"/>
                <a:cs typeface="宋体"/>
              </a:rPr>
              <a:t>经网络</a:t>
            </a:r>
            <a:r>
              <a:rPr dirty="0" sz="1550" spc="10">
                <a:latin typeface="宋体"/>
                <a:cs typeface="宋体"/>
              </a:rPr>
              <a:t>中</a:t>
            </a:r>
            <a:r>
              <a:rPr dirty="0" sz="1550" spc="30">
                <a:latin typeface="宋体"/>
                <a:cs typeface="宋体"/>
              </a:rPr>
              <a:t>起</a:t>
            </a:r>
            <a:r>
              <a:rPr dirty="0" sz="1550" spc="10">
                <a:latin typeface="宋体"/>
                <a:cs typeface="宋体"/>
              </a:rPr>
              <a:t>到</a:t>
            </a:r>
            <a:r>
              <a:rPr dirty="0" sz="1550" spc="-985">
                <a:latin typeface="宋体"/>
                <a:cs typeface="宋体"/>
              </a:rPr>
              <a:t>“</a:t>
            </a:r>
            <a:r>
              <a:rPr dirty="0" sz="1550" spc="10">
                <a:latin typeface="宋体"/>
                <a:cs typeface="宋体"/>
              </a:rPr>
              <a:t>分</a:t>
            </a:r>
            <a:r>
              <a:rPr dirty="0" sz="1550" spc="30">
                <a:latin typeface="宋体"/>
                <a:cs typeface="宋体"/>
              </a:rPr>
              <a:t>类</a:t>
            </a:r>
            <a:r>
              <a:rPr dirty="0" sz="1550" spc="10">
                <a:latin typeface="宋体"/>
                <a:cs typeface="宋体"/>
              </a:rPr>
              <a:t>器</a:t>
            </a:r>
            <a:r>
              <a:rPr dirty="0" sz="1550" spc="-985">
                <a:latin typeface="宋体"/>
                <a:cs typeface="宋体"/>
              </a:rPr>
              <a:t>”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作</a:t>
            </a:r>
            <a:r>
              <a:rPr dirty="0" sz="1550" spc="10">
                <a:latin typeface="宋体"/>
                <a:cs typeface="宋体"/>
              </a:rPr>
              <a:t>用</a:t>
            </a:r>
            <a:r>
              <a:rPr dirty="0" sz="1550" spc="30">
                <a:latin typeface="宋体"/>
                <a:cs typeface="宋体"/>
              </a:rPr>
              <a:t>，即通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卷</a:t>
            </a:r>
            <a:r>
              <a:rPr dirty="0" sz="1550" spc="10">
                <a:latin typeface="宋体"/>
                <a:cs typeface="宋体"/>
              </a:rPr>
              <a:t>积</a:t>
            </a:r>
            <a:r>
              <a:rPr dirty="0" sz="1550" spc="30">
                <a:latin typeface="宋体"/>
                <a:cs typeface="宋体"/>
              </a:rPr>
              <a:t>、</a:t>
            </a:r>
            <a:r>
              <a:rPr dirty="0" sz="1550" spc="10">
                <a:latin typeface="宋体"/>
                <a:cs typeface="宋体"/>
              </a:rPr>
              <a:t>激</a:t>
            </a:r>
            <a:r>
              <a:rPr dirty="0" sz="1550" spc="30">
                <a:latin typeface="宋体"/>
                <a:cs typeface="宋体"/>
              </a:rPr>
              <a:t>活函数、 池化等深度网</a:t>
            </a:r>
            <a:r>
              <a:rPr dirty="0" sz="1550" spc="10">
                <a:latin typeface="宋体"/>
                <a:cs typeface="宋体"/>
              </a:rPr>
              <a:t>络</a:t>
            </a:r>
            <a:r>
              <a:rPr dirty="0" sz="1550" spc="30">
                <a:latin typeface="宋体"/>
                <a:cs typeface="宋体"/>
              </a:rPr>
              <a:t>后，</a:t>
            </a:r>
            <a:r>
              <a:rPr dirty="0" sz="1550" spc="10">
                <a:latin typeface="宋体"/>
                <a:cs typeface="宋体"/>
              </a:rPr>
              <a:t>再</a:t>
            </a:r>
            <a:r>
              <a:rPr dirty="0" sz="1550" spc="30">
                <a:latin typeface="宋体"/>
                <a:cs typeface="宋体"/>
              </a:rPr>
              <a:t>经过全</a:t>
            </a:r>
            <a:r>
              <a:rPr dirty="0" sz="1550" spc="10">
                <a:latin typeface="宋体"/>
                <a:cs typeface="宋体"/>
              </a:rPr>
              <a:t>连</a:t>
            </a:r>
            <a:r>
              <a:rPr dirty="0" sz="1550" spc="30">
                <a:latin typeface="宋体"/>
                <a:cs typeface="宋体"/>
              </a:rPr>
              <a:t>接</a:t>
            </a:r>
            <a:r>
              <a:rPr dirty="0" sz="1550" spc="10">
                <a:latin typeface="宋体"/>
                <a:cs typeface="宋体"/>
              </a:rPr>
              <a:t>层</a:t>
            </a:r>
            <a:r>
              <a:rPr dirty="0" sz="1550" spc="30">
                <a:latin typeface="宋体"/>
                <a:cs typeface="宋体"/>
              </a:rPr>
              <a:t>对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果进行</a:t>
            </a:r>
            <a:r>
              <a:rPr dirty="0" sz="1550" spc="10">
                <a:latin typeface="宋体"/>
                <a:cs typeface="宋体"/>
              </a:rPr>
              <a:t>识</a:t>
            </a:r>
            <a:r>
              <a:rPr dirty="0" sz="1550" spc="30">
                <a:latin typeface="宋体"/>
                <a:cs typeface="宋体"/>
              </a:rPr>
              <a:t>别</a:t>
            </a:r>
            <a:r>
              <a:rPr dirty="0" sz="1550" spc="10">
                <a:latin typeface="宋体"/>
                <a:cs typeface="宋体"/>
              </a:rPr>
              <a:t>分</a:t>
            </a:r>
            <a:r>
              <a:rPr dirty="0" sz="1550" spc="30">
                <a:latin typeface="宋体"/>
                <a:cs typeface="宋体"/>
              </a:rPr>
              <a:t>类。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1550" spc="30">
                <a:latin typeface="宋体"/>
                <a:cs typeface="宋体"/>
              </a:rPr>
              <a:t>首先将经过卷</a:t>
            </a:r>
            <a:r>
              <a:rPr dirty="0" sz="1550" spc="10">
                <a:latin typeface="宋体"/>
                <a:cs typeface="宋体"/>
              </a:rPr>
              <a:t>积</a:t>
            </a:r>
            <a:r>
              <a:rPr dirty="0" sz="1550" spc="30">
                <a:latin typeface="宋体"/>
                <a:cs typeface="宋体"/>
              </a:rPr>
              <a:t>、激</a:t>
            </a:r>
            <a:r>
              <a:rPr dirty="0" sz="1550" spc="10">
                <a:latin typeface="宋体"/>
                <a:cs typeface="宋体"/>
              </a:rPr>
              <a:t>活</a:t>
            </a:r>
            <a:r>
              <a:rPr dirty="0" sz="1550" spc="30">
                <a:latin typeface="宋体"/>
                <a:cs typeface="宋体"/>
              </a:rPr>
              <a:t>函数、</a:t>
            </a:r>
            <a:r>
              <a:rPr dirty="0" sz="1550" spc="10">
                <a:latin typeface="宋体"/>
                <a:cs typeface="宋体"/>
              </a:rPr>
              <a:t>池</a:t>
            </a:r>
            <a:r>
              <a:rPr dirty="0" sz="1550" spc="30">
                <a:latin typeface="宋体"/>
                <a:cs typeface="宋体"/>
              </a:rPr>
              <a:t>化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深</a:t>
            </a:r>
            <a:r>
              <a:rPr dirty="0" sz="1550" spc="10">
                <a:latin typeface="宋体"/>
                <a:cs typeface="宋体"/>
              </a:rPr>
              <a:t>度</a:t>
            </a:r>
            <a:r>
              <a:rPr dirty="0" sz="1550" spc="30">
                <a:latin typeface="宋体"/>
                <a:cs typeface="宋体"/>
              </a:rPr>
              <a:t>网络后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结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串</a:t>
            </a:r>
            <a:r>
              <a:rPr dirty="0" sz="1550" spc="10">
                <a:latin typeface="宋体"/>
                <a:cs typeface="宋体"/>
              </a:rPr>
              <a:t>起</a:t>
            </a:r>
            <a:r>
              <a:rPr dirty="0" sz="1550" spc="30">
                <a:latin typeface="宋体"/>
                <a:cs typeface="宋体"/>
              </a:rPr>
              <a:t>来，如</a:t>
            </a:r>
            <a:r>
              <a:rPr dirty="0" sz="1550" spc="10">
                <a:latin typeface="宋体"/>
                <a:cs typeface="宋体"/>
              </a:rPr>
              <a:t>下</a:t>
            </a:r>
            <a:r>
              <a:rPr dirty="0" sz="1550" spc="30">
                <a:latin typeface="宋体"/>
                <a:cs typeface="宋体"/>
              </a:rPr>
              <a:t>图</a:t>
            </a:r>
            <a:r>
              <a:rPr dirty="0" sz="1550" spc="10">
                <a:latin typeface="宋体"/>
                <a:cs typeface="宋体"/>
              </a:rPr>
              <a:t>所</a:t>
            </a:r>
            <a:r>
              <a:rPr dirty="0" sz="1550" spc="30">
                <a:latin typeface="宋体"/>
                <a:cs typeface="宋体"/>
              </a:rPr>
              <a:t>示：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12391" y="3256788"/>
            <a:ext cx="6454139" cy="2988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1996579"/>
            <a:ext cx="7044690" cy="96901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550" spc="30">
                <a:latin typeface="宋体"/>
                <a:cs typeface="宋体"/>
              </a:rPr>
              <a:t>全连接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14">
                <a:latin typeface="宋体"/>
                <a:cs typeface="宋体"/>
              </a:rPr>
              <a:t>Fully</a:t>
            </a:r>
            <a:r>
              <a:rPr dirty="0" sz="1550" spc="-330">
                <a:latin typeface="宋体"/>
                <a:cs typeface="宋体"/>
              </a:rPr>
              <a:t> </a:t>
            </a:r>
            <a:r>
              <a:rPr dirty="0" sz="1550" spc="80">
                <a:latin typeface="宋体"/>
                <a:cs typeface="宋体"/>
              </a:rPr>
              <a:t>Connected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5">
                <a:latin typeface="宋体"/>
                <a:cs typeface="宋体"/>
              </a:rPr>
              <a:t>Layer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01299"/>
              </a:lnSpc>
              <a:spcBef>
                <a:spcPts val="885"/>
              </a:spcBef>
            </a:pPr>
            <a:r>
              <a:rPr dirty="0" sz="1550" spc="30">
                <a:latin typeface="宋体"/>
                <a:cs typeface="宋体"/>
              </a:rPr>
              <a:t>由于神经网络</a:t>
            </a:r>
            <a:r>
              <a:rPr dirty="0" sz="1550" spc="10">
                <a:latin typeface="宋体"/>
                <a:cs typeface="宋体"/>
              </a:rPr>
              <a:t>是</a:t>
            </a:r>
            <a:r>
              <a:rPr dirty="0" sz="1550" spc="30">
                <a:latin typeface="宋体"/>
                <a:cs typeface="宋体"/>
              </a:rPr>
              <a:t>属于</a:t>
            </a:r>
            <a:r>
              <a:rPr dirty="0" sz="1550" spc="10">
                <a:latin typeface="宋体"/>
                <a:cs typeface="宋体"/>
              </a:rPr>
              <a:t>监</a:t>
            </a:r>
            <a:r>
              <a:rPr dirty="0" sz="1550" spc="30">
                <a:latin typeface="宋体"/>
                <a:cs typeface="宋体"/>
              </a:rPr>
              <a:t>督学习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在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训</a:t>
            </a:r>
            <a:r>
              <a:rPr dirty="0" sz="1550" spc="30">
                <a:latin typeface="宋体"/>
                <a:cs typeface="宋体"/>
              </a:rPr>
              <a:t>练时，</a:t>
            </a:r>
            <a:r>
              <a:rPr dirty="0" sz="1550" spc="10">
                <a:latin typeface="宋体"/>
                <a:cs typeface="宋体"/>
              </a:rPr>
              <a:t>根</a:t>
            </a:r>
            <a:r>
              <a:rPr dirty="0" sz="1550" spc="30">
                <a:latin typeface="宋体"/>
                <a:cs typeface="宋体"/>
              </a:rPr>
              <a:t>据</a:t>
            </a:r>
            <a:r>
              <a:rPr dirty="0" sz="1550" spc="10">
                <a:latin typeface="宋体"/>
                <a:cs typeface="宋体"/>
              </a:rPr>
              <a:t>训</a:t>
            </a:r>
            <a:r>
              <a:rPr dirty="0" sz="1550" spc="30">
                <a:latin typeface="宋体"/>
                <a:cs typeface="宋体"/>
              </a:rPr>
              <a:t>练</a:t>
            </a:r>
            <a:r>
              <a:rPr dirty="0" sz="1550" spc="10">
                <a:latin typeface="宋体"/>
                <a:cs typeface="宋体"/>
              </a:rPr>
              <a:t>样</a:t>
            </a:r>
            <a:r>
              <a:rPr dirty="0" sz="1550" spc="30">
                <a:latin typeface="宋体"/>
                <a:cs typeface="宋体"/>
              </a:rPr>
              <a:t>本对模</a:t>
            </a:r>
            <a:r>
              <a:rPr dirty="0" sz="1550" spc="10">
                <a:latin typeface="宋体"/>
                <a:cs typeface="宋体"/>
              </a:rPr>
              <a:t>型</a:t>
            </a:r>
            <a:r>
              <a:rPr dirty="0" sz="1550" spc="30">
                <a:latin typeface="宋体"/>
                <a:cs typeface="宋体"/>
              </a:rPr>
              <a:t>进</a:t>
            </a:r>
            <a:r>
              <a:rPr dirty="0" sz="1550" spc="10">
                <a:latin typeface="宋体"/>
                <a:cs typeface="宋体"/>
              </a:rPr>
              <a:t>行</a:t>
            </a:r>
            <a:r>
              <a:rPr dirty="0" sz="1550" spc="30">
                <a:latin typeface="宋体"/>
                <a:cs typeface="宋体"/>
              </a:rPr>
              <a:t>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，  从而得到全连</a:t>
            </a:r>
            <a:r>
              <a:rPr dirty="0" sz="1550" spc="10">
                <a:latin typeface="宋体"/>
                <a:cs typeface="宋体"/>
              </a:rPr>
              <a:t>接</a:t>
            </a:r>
            <a:r>
              <a:rPr dirty="0" sz="1550" spc="30">
                <a:latin typeface="宋体"/>
                <a:cs typeface="宋体"/>
              </a:rPr>
              <a:t>层的</a:t>
            </a:r>
            <a:r>
              <a:rPr dirty="0" sz="1550" spc="10">
                <a:latin typeface="宋体"/>
                <a:cs typeface="宋体"/>
              </a:rPr>
              <a:t>权</a:t>
            </a:r>
            <a:r>
              <a:rPr dirty="0" sz="1550" spc="30">
                <a:latin typeface="宋体"/>
                <a:cs typeface="宋体"/>
              </a:rPr>
              <a:t>重（如</a:t>
            </a:r>
            <a:r>
              <a:rPr dirty="0" sz="1550" spc="10">
                <a:latin typeface="宋体"/>
                <a:cs typeface="宋体"/>
              </a:rPr>
              <a:t>预</a:t>
            </a:r>
            <a:r>
              <a:rPr dirty="0" sz="1550" spc="30">
                <a:latin typeface="宋体"/>
                <a:cs typeface="宋体"/>
              </a:rPr>
              <a:t>测</a:t>
            </a:r>
            <a:r>
              <a:rPr dirty="0" sz="1550" spc="10">
                <a:latin typeface="宋体"/>
                <a:cs typeface="宋体"/>
              </a:rPr>
              <a:t>字</a:t>
            </a:r>
            <a:r>
              <a:rPr dirty="0" sz="1550" spc="30">
                <a:latin typeface="宋体"/>
                <a:cs typeface="宋体"/>
              </a:rPr>
              <a:t>母</a:t>
            </a:r>
            <a:r>
              <a:rPr dirty="0" sz="1550" spc="125">
                <a:latin typeface="宋体"/>
                <a:cs typeface="宋体"/>
              </a:rPr>
              <a:t>X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10">
                <a:latin typeface="宋体"/>
                <a:cs typeface="宋体"/>
              </a:rPr>
              <a:t>所</a:t>
            </a:r>
            <a:r>
              <a:rPr dirty="0" sz="1550" spc="30">
                <a:latin typeface="宋体"/>
                <a:cs typeface="宋体"/>
              </a:rPr>
              <a:t>有连接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权</a:t>
            </a:r>
            <a:r>
              <a:rPr dirty="0" sz="1550" spc="10">
                <a:latin typeface="宋体"/>
                <a:cs typeface="宋体"/>
              </a:rPr>
              <a:t>重</a:t>
            </a:r>
            <a:r>
              <a:rPr dirty="0" sz="1550" spc="30">
                <a:latin typeface="宋体"/>
                <a:cs typeface="宋体"/>
              </a:rPr>
              <a:t>）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7736" y="3012948"/>
            <a:ext cx="6173723" cy="3191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1996579"/>
            <a:ext cx="7044690" cy="1450340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550" spc="30">
                <a:latin typeface="宋体"/>
                <a:cs typeface="宋体"/>
              </a:rPr>
              <a:t>全连接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14">
                <a:latin typeface="宋体"/>
                <a:cs typeface="宋体"/>
              </a:rPr>
              <a:t>Fully</a:t>
            </a:r>
            <a:r>
              <a:rPr dirty="0" sz="1550" spc="-330">
                <a:latin typeface="宋体"/>
                <a:cs typeface="宋体"/>
              </a:rPr>
              <a:t> </a:t>
            </a:r>
            <a:r>
              <a:rPr dirty="0" sz="1550" spc="80">
                <a:latin typeface="宋体"/>
                <a:cs typeface="宋体"/>
              </a:rPr>
              <a:t>Connected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5">
                <a:latin typeface="宋体"/>
                <a:cs typeface="宋体"/>
              </a:rPr>
              <a:t>Layer</a:t>
            </a:r>
            <a:endParaRPr sz="1550">
              <a:latin typeface="宋体"/>
              <a:cs typeface="宋体"/>
            </a:endParaRPr>
          </a:p>
          <a:p>
            <a:pPr algn="just" marL="12700" marR="5080">
              <a:lnSpc>
                <a:spcPct val="101699"/>
              </a:lnSpc>
              <a:spcBef>
                <a:spcPts val="880"/>
              </a:spcBef>
            </a:pPr>
            <a:r>
              <a:rPr dirty="0" sz="1550" spc="30">
                <a:latin typeface="宋体"/>
                <a:cs typeface="宋体"/>
              </a:rPr>
              <a:t>在利用该模型</a:t>
            </a:r>
            <a:r>
              <a:rPr dirty="0" sz="1550" spc="10">
                <a:latin typeface="宋体"/>
                <a:cs typeface="宋体"/>
              </a:rPr>
              <a:t>进</a:t>
            </a:r>
            <a:r>
              <a:rPr dirty="0" sz="1550" spc="30">
                <a:latin typeface="宋体"/>
                <a:cs typeface="宋体"/>
              </a:rPr>
              <a:t>行结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识别时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根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刚</a:t>
            </a:r>
            <a:r>
              <a:rPr dirty="0" sz="1550" spc="10">
                <a:latin typeface="宋体"/>
                <a:cs typeface="宋体"/>
              </a:rPr>
              <a:t>才</a:t>
            </a:r>
            <a:r>
              <a:rPr dirty="0" sz="1550" spc="30">
                <a:latin typeface="宋体"/>
                <a:cs typeface="宋体"/>
              </a:rPr>
              <a:t>提到的</a:t>
            </a:r>
            <a:r>
              <a:rPr dirty="0" sz="1550" spc="10">
                <a:latin typeface="宋体"/>
                <a:cs typeface="宋体"/>
              </a:rPr>
              <a:t>模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训</a:t>
            </a:r>
            <a:r>
              <a:rPr dirty="0" sz="1550" spc="30">
                <a:latin typeface="宋体"/>
                <a:cs typeface="宋体"/>
              </a:rPr>
              <a:t>练</a:t>
            </a:r>
            <a:r>
              <a:rPr dirty="0" sz="1550" spc="10">
                <a:latin typeface="宋体"/>
                <a:cs typeface="宋体"/>
              </a:rPr>
              <a:t>得</a:t>
            </a:r>
            <a:r>
              <a:rPr dirty="0" sz="1550" spc="30">
                <a:latin typeface="宋体"/>
                <a:cs typeface="宋体"/>
              </a:rPr>
              <a:t>出来的</a:t>
            </a:r>
            <a:r>
              <a:rPr dirty="0" sz="1550" spc="10">
                <a:latin typeface="宋体"/>
                <a:cs typeface="宋体"/>
              </a:rPr>
              <a:t>权</a:t>
            </a:r>
            <a:r>
              <a:rPr dirty="0" sz="1550" spc="30">
                <a:latin typeface="宋体"/>
                <a:cs typeface="宋体"/>
              </a:rPr>
              <a:t>重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以</a:t>
            </a:r>
            <a:r>
              <a:rPr dirty="0" sz="1550" spc="10">
                <a:latin typeface="宋体"/>
                <a:cs typeface="宋体"/>
              </a:rPr>
              <a:t>及</a:t>
            </a:r>
            <a:r>
              <a:rPr dirty="0" sz="1550" spc="30">
                <a:latin typeface="宋体"/>
                <a:cs typeface="宋体"/>
              </a:rPr>
              <a:t>经 过前面的卷积</a:t>
            </a:r>
            <a:r>
              <a:rPr dirty="0" sz="1550" spc="10">
                <a:latin typeface="宋体"/>
                <a:cs typeface="宋体"/>
              </a:rPr>
              <a:t>、</a:t>
            </a:r>
            <a:r>
              <a:rPr dirty="0" sz="1550" spc="30">
                <a:latin typeface="宋体"/>
                <a:cs typeface="宋体"/>
              </a:rPr>
              <a:t>激活</a:t>
            </a:r>
            <a:r>
              <a:rPr dirty="0" sz="1550" spc="10">
                <a:latin typeface="宋体"/>
                <a:cs typeface="宋体"/>
              </a:rPr>
              <a:t>函</a:t>
            </a:r>
            <a:r>
              <a:rPr dirty="0" sz="1550" spc="30">
                <a:latin typeface="宋体"/>
                <a:cs typeface="宋体"/>
              </a:rPr>
              <a:t>数、池</a:t>
            </a:r>
            <a:r>
              <a:rPr dirty="0" sz="1550" spc="10">
                <a:latin typeface="宋体"/>
                <a:cs typeface="宋体"/>
              </a:rPr>
              <a:t>化</a:t>
            </a:r>
            <a:r>
              <a:rPr dirty="0" sz="1550" spc="30">
                <a:latin typeface="宋体"/>
                <a:cs typeface="宋体"/>
              </a:rPr>
              <a:t>等</a:t>
            </a:r>
            <a:r>
              <a:rPr dirty="0" sz="1550" spc="10">
                <a:latin typeface="宋体"/>
                <a:cs typeface="宋体"/>
              </a:rPr>
              <a:t>深</a:t>
            </a:r>
            <a:r>
              <a:rPr dirty="0" sz="1550" spc="30">
                <a:latin typeface="宋体"/>
                <a:cs typeface="宋体"/>
              </a:rPr>
              <a:t>度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络计算</a:t>
            </a:r>
            <a:r>
              <a:rPr dirty="0" sz="1550" spc="10">
                <a:latin typeface="宋体"/>
                <a:cs typeface="宋体"/>
              </a:rPr>
              <a:t>出</a:t>
            </a:r>
            <a:r>
              <a:rPr dirty="0" sz="1550" spc="30">
                <a:latin typeface="宋体"/>
                <a:cs typeface="宋体"/>
              </a:rPr>
              <a:t>来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结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，进行</a:t>
            </a:r>
            <a:r>
              <a:rPr dirty="0" sz="1550" spc="10">
                <a:latin typeface="宋体"/>
                <a:cs typeface="宋体"/>
              </a:rPr>
              <a:t>加</a:t>
            </a:r>
            <a:r>
              <a:rPr dirty="0" sz="1550" spc="30">
                <a:latin typeface="宋体"/>
                <a:cs typeface="宋体"/>
              </a:rPr>
              <a:t>权</a:t>
            </a:r>
            <a:r>
              <a:rPr dirty="0" sz="1550" spc="10">
                <a:latin typeface="宋体"/>
                <a:cs typeface="宋体"/>
              </a:rPr>
              <a:t>求</a:t>
            </a:r>
            <a:r>
              <a:rPr dirty="0" sz="1550" spc="30">
                <a:latin typeface="宋体"/>
                <a:cs typeface="宋体"/>
              </a:rPr>
              <a:t>和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得 到各个结果的</a:t>
            </a:r>
            <a:r>
              <a:rPr dirty="0" sz="1550" spc="10">
                <a:latin typeface="宋体"/>
                <a:cs typeface="宋体"/>
              </a:rPr>
              <a:t>预</a:t>
            </a:r>
            <a:r>
              <a:rPr dirty="0" sz="1550" spc="30">
                <a:latin typeface="宋体"/>
                <a:cs typeface="宋体"/>
              </a:rPr>
              <a:t>测值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然后取</a:t>
            </a:r>
            <a:r>
              <a:rPr dirty="0" sz="1550" spc="10">
                <a:latin typeface="宋体"/>
                <a:cs typeface="宋体"/>
              </a:rPr>
              <a:t>值</a:t>
            </a:r>
            <a:r>
              <a:rPr dirty="0" sz="1550" spc="30">
                <a:latin typeface="宋体"/>
                <a:cs typeface="宋体"/>
              </a:rPr>
              <a:t>最</a:t>
            </a:r>
            <a:r>
              <a:rPr dirty="0" sz="1550" spc="10">
                <a:latin typeface="宋体"/>
                <a:cs typeface="宋体"/>
              </a:rPr>
              <a:t>大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10">
                <a:latin typeface="宋体"/>
                <a:cs typeface="宋体"/>
              </a:rPr>
              <a:t>作</a:t>
            </a:r>
            <a:r>
              <a:rPr dirty="0" sz="1550" spc="30">
                <a:latin typeface="宋体"/>
                <a:cs typeface="宋体"/>
              </a:rPr>
              <a:t>为识别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结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（</a:t>
            </a:r>
            <a:r>
              <a:rPr dirty="0" sz="1550" spc="10">
                <a:latin typeface="宋体"/>
                <a:cs typeface="宋体"/>
              </a:rPr>
              <a:t>如</a:t>
            </a:r>
            <a:r>
              <a:rPr dirty="0" sz="1550" spc="30">
                <a:latin typeface="宋体"/>
                <a:cs typeface="宋体"/>
              </a:rPr>
              <a:t>下图，</a:t>
            </a:r>
            <a:r>
              <a:rPr dirty="0" sz="1550" spc="10">
                <a:latin typeface="宋体"/>
                <a:cs typeface="宋体"/>
              </a:rPr>
              <a:t>最</a:t>
            </a:r>
            <a:r>
              <a:rPr dirty="0" sz="1550" spc="30">
                <a:latin typeface="宋体"/>
                <a:cs typeface="宋体"/>
              </a:rPr>
              <a:t>后</a:t>
            </a:r>
            <a:r>
              <a:rPr dirty="0" sz="1550" spc="10">
                <a:latin typeface="宋体"/>
                <a:cs typeface="宋体"/>
              </a:rPr>
              <a:t>计</a:t>
            </a:r>
            <a:r>
              <a:rPr dirty="0" sz="1550" spc="30">
                <a:latin typeface="宋体"/>
                <a:cs typeface="宋体"/>
              </a:rPr>
              <a:t>算</a:t>
            </a:r>
            <a:r>
              <a:rPr dirty="0" sz="1550" spc="10">
                <a:latin typeface="宋体"/>
                <a:cs typeface="宋体"/>
              </a:rPr>
              <a:t>出</a:t>
            </a:r>
            <a:r>
              <a:rPr dirty="0" sz="1550" spc="30">
                <a:latin typeface="宋体"/>
                <a:cs typeface="宋体"/>
              </a:rPr>
              <a:t>来 字母</a:t>
            </a:r>
            <a:r>
              <a:rPr dirty="0" sz="1550" spc="140">
                <a:latin typeface="宋体"/>
                <a:cs typeface="宋体"/>
              </a:rPr>
              <a:t>X</a:t>
            </a:r>
            <a:r>
              <a:rPr dirty="0" sz="1550" spc="30">
                <a:latin typeface="宋体"/>
                <a:cs typeface="宋体"/>
              </a:rPr>
              <a:t>的识别值</a:t>
            </a:r>
            <a:r>
              <a:rPr dirty="0" sz="1550" spc="10">
                <a:latin typeface="宋体"/>
                <a:cs typeface="宋体"/>
              </a:rPr>
              <a:t>为</a:t>
            </a:r>
            <a:r>
              <a:rPr dirty="0" sz="1550" spc="-50">
                <a:latin typeface="宋体"/>
                <a:cs typeface="宋体"/>
              </a:rPr>
              <a:t>0.92，</a:t>
            </a:r>
            <a:r>
              <a:rPr dirty="0" sz="1550" spc="30">
                <a:latin typeface="宋体"/>
                <a:cs typeface="宋体"/>
              </a:rPr>
              <a:t>字母</a:t>
            </a:r>
            <a:r>
              <a:rPr dirty="0" sz="1550" spc="405">
                <a:latin typeface="宋体"/>
                <a:cs typeface="宋体"/>
              </a:rPr>
              <a:t>O</a:t>
            </a:r>
            <a:r>
              <a:rPr dirty="0" sz="1550" spc="30">
                <a:latin typeface="宋体"/>
                <a:cs typeface="宋体"/>
              </a:rPr>
              <a:t>的识</a:t>
            </a:r>
            <a:r>
              <a:rPr dirty="0" sz="1550" spc="10">
                <a:latin typeface="宋体"/>
                <a:cs typeface="宋体"/>
              </a:rPr>
              <a:t>别</a:t>
            </a:r>
            <a:r>
              <a:rPr dirty="0" sz="1550" spc="30">
                <a:latin typeface="宋体"/>
                <a:cs typeface="宋体"/>
              </a:rPr>
              <a:t>值</a:t>
            </a:r>
            <a:r>
              <a:rPr dirty="0" sz="1550" spc="10">
                <a:latin typeface="宋体"/>
                <a:cs typeface="宋体"/>
              </a:rPr>
              <a:t>为</a:t>
            </a:r>
            <a:r>
              <a:rPr dirty="0" sz="1550" spc="-45">
                <a:latin typeface="宋体"/>
                <a:cs typeface="宋体"/>
              </a:rPr>
              <a:t>0.51，</a:t>
            </a:r>
            <a:r>
              <a:rPr dirty="0" sz="1550" spc="30">
                <a:latin typeface="宋体"/>
                <a:cs typeface="宋体"/>
              </a:rPr>
              <a:t>则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果</a:t>
            </a:r>
            <a:r>
              <a:rPr dirty="0" sz="1550" spc="10">
                <a:latin typeface="宋体"/>
                <a:cs typeface="宋体"/>
              </a:rPr>
              <a:t>判</a:t>
            </a:r>
            <a:r>
              <a:rPr dirty="0" sz="1550" spc="30">
                <a:latin typeface="宋体"/>
                <a:cs typeface="宋体"/>
              </a:rPr>
              <a:t>定</a:t>
            </a:r>
            <a:r>
              <a:rPr dirty="0" sz="1550" spc="10">
                <a:latin typeface="宋体"/>
                <a:cs typeface="宋体"/>
              </a:rPr>
              <a:t>为</a:t>
            </a:r>
            <a:r>
              <a:rPr dirty="0" sz="1550" spc="85">
                <a:latin typeface="宋体"/>
                <a:cs typeface="宋体"/>
              </a:rPr>
              <a:t>X）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9700" y="3499103"/>
            <a:ext cx="6414516" cy="25572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02677" y="6069550"/>
            <a:ext cx="5384800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上述这个过程</a:t>
            </a:r>
            <a:r>
              <a:rPr dirty="0" sz="1550" spc="10">
                <a:latin typeface="宋体"/>
                <a:cs typeface="宋体"/>
              </a:rPr>
              <a:t>定</a:t>
            </a:r>
            <a:r>
              <a:rPr dirty="0" sz="1550" spc="30">
                <a:latin typeface="宋体"/>
                <a:cs typeface="宋体"/>
              </a:rPr>
              <a:t>义的</a:t>
            </a:r>
            <a:r>
              <a:rPr dirty="0" sz="1550" spc="10">
                <a:latin typeface="宋体"/>
                <a:cs typeface="宋体"/>
              </a:rPr>
              <a:t>操</a:t>
            </a:r>
            <a:r>
              <a:rPr dirty="0" sz="1550" spc="30">
                <a:latin typeface="宋体"/>
                <a:cs typeface="宋体"/>
              </a:rPr>
              <a:t>作为</a:t>
            </a:r>
            <a:r>
              <a:rPr dirty="0" sz="1550" spc="-1000">
                <a:latin typeface="宋体"/>
                <a:cs typeface="宋体"/>
              </a:rPr>
              <a:t>”</a:t>
            </a:r>
            <a:r>
              <a:rPr dirty="0" sz="1550" spc="30">
                <a:latin typeface="宋体"/>
                <a:cs typeface="宋体"/>
              </a:rPr>
              <a:t>全连</a:t>
            </a:r>
            <a:r>
              <a:rPr dirty="0" sz="1550" spc="10">
                <a:latin typeface="宋体"/>
                <a:cs typeface="宋体"/>
              </a:rPr>
              <a:t>接</a:t>
            </a:r>
            <a:r>
              <a:rPr dirty="0" sz="1550" spc="30">
                <a:latin typeface="宋体"/>
                <a:cs typeface="宋体"/>
              </a:rPr>
              <a:t>层</a:t>
            </a:r>
            <a:r>
              <a:rPr dirty="0" sz="1550" spc="-310">
                <a:latin typeface="宋体"/>
                <a:cs typeface="宋体"/>
              </a:rPr>
              <a:t>“(Fully</a:t>
            </a:r>
            <a:r>
              <a:rPr dirty="0" sz="1550" spc="-375">
                <a:latin typeface="宋体"/>
                <a:cs typeface="宋体"/>
              </a:rPr>
              <a:t> </a:t>
            </a:r>
            <a:r>
              <a:rPr dirty="0" sz="1550" spc="15">
                <a:latin typeface="宋体"/>
                <a:cs typeface="宋体"/>
              </a:rPr>
              <a:t>connected</a:t>
            </a:r>
            <a:r>
              <a:rPr dirty="0" sz="1550" spc="-385">
                <a:latin typeface="宋体"/>
                <a:cs typeface="宋体"/>
              </a:rPr>
              <a:t> </a:t>
            </a:r>
            <a:r>
              <a:rPr dirty="0" sz="1550" spc="-155">
                <a:latin typeface="宋体"/>
                <a:cs typeface="宋体"/>
              </a:rPr>
              <a:t>layers)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156492"/>
            <a:ext cx="6400800" cy="972185"/>
          </a:xfrm>
          <a:prstGeom prst="rect">
            <a:avLst/>
          </a:prstGeom>
        </p:spPr>
        <p:txBody>
          <a:bodyPr wrap="square" lIns="0" tIns="128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dirty="0" sz="1550" spc="30">
                <a:latin typeface="宋体"/>
                <a:cs typeface="宋体"/>
              </a:rPr>
              <a:t>全连接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14">
                <a:latin typeface="宋体"/>
                <a:cs typeface="宋体"/>
              </a:rPr>
              <a:t>Fully</a:t>
            </a:r>
            <a:r>
              <a:rPr dirty="0" sz="1550" spc="-330">
                <a:latin typeface="宋体"/>
                <a:cs typeface="宋体"/>
              </a:rPr>
              <a:t> </a:t>
            </a:r>
            <a:r>
              <a:rPr dirty="0" sz="1550" spc="80">
                <a:latin typeface="宋体"/>
                <a:cs typeface="宋体"/>
              </a:rPr>
              <a:t>Connected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5">
                <a:latin typeface="宋体"/>
                <a:cs typeface="宋体"/>
              </a:rPr>
              <a:t>Layer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01299"/>
              </a:lnSpc>
              <a:spcBef>
                <a:spcPts val="900"/>
              </a:spcBef>
            </a:pPr>
            <a:r>
              <a:rPr dirty="0" sz="1550" spc="30">
                <a:latin typeface="宋体"/>
                <a:cs typeface="宋体"/>
              </a:rPr>
              <a:t>将以上所有结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串起</a:t>
            </a:r>
            <a:r>
              <a:rPr dirty="0" sz="1550" spc="10">
                <a:latin typeface="宋体"/>
                <a:cs typeface="宋体"/>
              </a:rPr>
              <a:t>来</a:t>
            </a:r>
            <a:r>
              <a:rPr dirty="0" sz="1550" spc="30">
                <a:latin typeface="宋体"/>
                <a:cs typeface="宋体"/>
              </a:rPr>
              <a:t>后，就</a:t>
            </a:r>
            <a:r>
              <a:rPr dirty="0" sz="1550" spc="10">
                <a:latin typeface="宋体"/>
                <a:cs typeface="宋体"/>
              </a:rPr>
              <a:t>形</a:t>
            </a:r>
            <a:r>
              <a:rPr dirty="0" sz="1550" spc="30">
                <a:latin typeface="宋体"/>
                <a:cs typeface="宋体"/>
              </a:rPr>
              <a:t>成</a:t>
            </a:r>
            <a:r>
              <a:rPr dirty="0" sz="1550" spc="10">
                <a:latin typeface="宋体"/>
                <a:cs typeface="宋体"/>
              </a:rPr>
              <a:t>了</a:t>
            </a:r>
            <a:r>
              <a:rPr dirty="0" sz="1550" spc="30">
                <a:latin typeface="宋体"/>
                <a:cs typeface="宋体"/>
              </a:rPr>
              <a:t>一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-985">
                <a:latin typeface="宋体"/>
                <a:cs typeface="宋体"/>
              </a:rPr>
              <a:t>“</a:t>
            </a:r>
            <a:r>
              <a:rPr dirty="0" sz="1550" spc="10">
                <a:latin typeface="宋体"/>
                <a:cs typeface="宋体"/>
              </a:rPr>
              <a:t>卷</a:t>
            </a:r>
            <a:r>
              <a:rPr dirty="0" sz="1550" spc="30">
                <a:latin typeface="宋体"/>
                <a:cs typeface="宋体"/>
              </a:rPr>
              <a:t>积神经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</a:t>
            </a:r>
            <a:r>
              <a:rPr dirty="0" sz="1550" spc="-5">
                <a:latin typeface="宋体"/>
                <a:cs typeface="宋体"/>
              </a:rPr>
              <a:t>”（CNN）</a:t>
            </a:r>
            <a:r>
              <a:rPr dirty="0" sz="1550" spc="30">
                <a:latin typeface="宋体"/>
                <a:cs typeface="宋体"/>
              </a:rPr>
              <a:t>结</a:t>
            </a:r>
            <a:r>
              <a:rPr dirty="0" sz="1550" spc="10">
                <a:latin typeface="宋体"/>
                <a:cs typeface="宋体"/>
              </a:rPr>
              <a:t>构</a:t>
            </a:r>
            <a:r>
              <a:rPr dirty="0" sz="1550" spc="30">
                <a:latin typeface="宋体"/>
                <a:cs typeface="宋体"/>
              </a:rPr>
              <a:t>，  如下图所示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9700" y="3204972"/>
            <a:ext cx="6414516" cy="3080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706" y="1303978"/>
            <a:ext cx="4246880" cy="614680"/>
          </a:xfrm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3850" spc="10">
                <a:solidFill>
                  <a:srgbClr val="BF0000"/>
                </a:solidFill>
              </a:rPr>
              <a:t>卷积神经网络</a:t>
            </a:r>
            <a:r>
              <a:rPr dirty="0" sz="3850" spc="80">
                <a:solidFill>
                  <a:srgbClr val="BF0000"/>
                </a:solidFill>
              </a:rPr>
              <a:t>(CNN)</a:t>
            </a:r>
            <a:endParaRPr sz="3850"/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pc="30"/>
              <a:t>全连接</a:t>
            </a:r>
            <a:r>
              <a:rPr dirty="0" spc="-355"/>
              <a:t> </a:t>
            </a:r>
            <a:r>
              <a:rPr dirty="0" spc="-114"/>
              <a:t>Fully</a:t>
            </a:r>
            <a:r>
              <a:rPr dirty="0" spc="-335"/>
              <a:t> </a:t>
            </a:r>
            <a:r>
              <a:rPr dirty="0" spc="80"/>
              <a:t>Connected</a:t>
            </a:r>
            <a:r>
              <a:rPr dirty="0" spc="-355"/>
              <a:t> </a:t>
            </a:r>
            <a:r>
              <a:rPr dirty="0" spc="-15"/>
              <a:t>Layer</a:t>
            </a: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dirty="0" sz="2450" spc="-235"/>
              <a:t>tf.layers.dense</a:t>
            </a:r>
            <a:endParaRPr sz="2450"/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dirty="0" spc="-25"/>
              <a:t>dense(</a:t>
            </a:r>
          </a:p>
          <a:p>
            <a:pPr marL="228600" marR="2386330">
              <a:lnSpc>
                <a:spcPts val="1900"/>
              </a:lnSpc>
              <a:spcBef>
                <a:spcPts val="55"/>
              </a:spcBef>
            </a:pPr>
            <a:r>
              <a:rPr dirty="0" spc="-415"/>
              <a:t>i</a:t>
            </a:r>
            <a:r>
              <a:rPr dirty="0" spc="95"/>
              <a:t>n</a:t>
            </a:r>
            <a:r>
              <a:rPr dirty="0" spc="140"/>
              <a:t>p</a:t>
            </a:r>
            <a:r>
              <a:rPr dirty="0" spc="95"/>
              <a:t>u</a:t>
            </a:r>
            <a:r>
              <a:rPr dirty="0" spc="-275"/>
              <a:t>t</a:t>
            </a:r>
            <a:r>
              <a:rPr dirty="0" spc="-130"/>
              <a:t>s</a:t>
            </a:r>
            <a:r>
              <a:rPr dirty="0" spc="-430"/>
              <a:t>,  </a:t>
            </a:r>
            <a:r>
              <a:rPr dirty="0" spc="-175"/>
              <a:t>units,</a:t>
            </a:r>
          </a:p>
          <a:p>
            <a:pPr marL="228600">
              <a:lnSpc>
                <a:spcPts val="1820"/>
              </a:lnSpc>
            </a:pPr>
            <a:r>
              <a:rPr dirty="0" spc="-50"/>
              <a:t>activation=None,</a:t>
            </a:r>
          </a:p>
          <a:p>
            <a:pPr marL="228600" marR="5080">
              <a:lnSpc>
                <a:spcPct val="101800"/>
              </a:lnSpc>
            </a:pPr>
            <a:r>
              <a:rPr dirty="0" spc="-55"/>
              <a:t>use_bias=True,  </a:t>
            </a:r>
            <a:r>
              <a:rPr dirty="0" spc="-114"/>
              <a:t>kernel_initializer=None,  </a:t>
            </a:r>
            <a:r>
              <a:rPr dirty="0" spc="140"/>
              <a:t>b</a:t>
            </a:r>
            <a:r>
              <a:rPr dirty="0" spc="-430"/>
              <a:t>i</a:t>
            </a:r>
            <a:r>
              <a:rPr dirty="0" spc="15"/>
              <a:t>a</a:t>
            </a:r>
            <a:r>
              <a:rPr dirty="0" spc="-130"/>
              <a:t>s</a:t>
            </a:r>
            <a:r>
              <a:rPr dirty="0" spc="-114"/>
              <a:t>_</a:t>
            </a:r>
            <a:r>
              <a:rPr dirty="0" spc="-415"/>
              <a:t>i</a:t>
            </a:r>
            <a:r>
              <a:rPr dirty="0" spc="95"/>
              <a:t>n</a:t>
            </a:r>
            <a:r>
              <a:rPr dirty="0" spc="-430"/>
              <a:t>i</a:t>
            </a:r>
            <a:r>
              <a:rPr dirty="0" spc="-275"/>
              <a:t>t</a:t>
            </a:r>
            <a:r>
              <a:rPr dirty="0" spc="-430"/>
              <a:t>i</a:t>
            </a:r>
            <a:r>
              <a:rPr dirty="0" spc="15"/>
              <a:t>a</a:t>
            </a:r>
            <a:r>
              <a:rPr dirty="0" spc="-430"/>
              <a:t>li</a:t>
            </a:r>
            <a:r>
              <a:rPr dirty="0" spc="-50"/>
              <a:t>z</a:t>
            </a:r>
            <a:r>
              <a:rPr dirty="0" spc="30"/>
              <a:t>e</a:t>
            </a:r>
            <a:r>
              <a:rPr dirty="0" spc="-240"/>
              <a:t>r</a:t>
            </a:r>
            <a:r>
              <a:rPr dirty="0" spc="265"/>
              <a:t>=</a:t>
            </a:r>
            <a:r>
              <a:rPr dirty="0" spc="-275"/>
              <a:t>t</a:t>
            </a:r>
            <a:r>
              <a:rPr dirty="0" spc="-305"/>
              <a:t>f</a:t>
            </a:r>
            <a:r>
              <a:rPr dirty="0" spc="-430"/>
              <a:t>.</a:t>
            </a:r>
            <a:r>
              <a:rPr dirty="0" spc="-65"/>
              <a:t>z</a:t>
            </a:r>
            <a:r>
              <a:rPr dirty="0" spc="45"/>
              <a:t>e</a:t>
            </a:r>
            <a:r>
              <a:rPr dirty="0" spc="-254"/>
              <a:t>r</a:t>
            </a:r>
            <a:r>
              <a:rPr dirty="0" spc="140"/>
              <a:t>o</a:t>
            </a:r>
            <a:r>
              <a:rPr dirty="0" spc="-145"/>
              <a:t>s</a:t>
            </a:r>
            <a:r>
              <a:rPr dirty="0" spc="-114"/>
              <a:t>_</a:t>
            </a:r>
            <a:r>
              <a:rPr dirty="0" spc="-430"/>
              <a:t>i</a:t>
            </a:r>
            <a:r>
              <a:rPr dirty="0" spc="95"/>
              <a:t>n</a:t>
            </a:r>
            <a:r>
              <a:rPr dirty="0" spc="-430"/>
              <a:t>i</a:t>
            </a:r>
            <a:r>
              <a:rPr dirty="0" spc="-290"/>
              <a:t>t</a:t>
            </a:r>
            <a:r>
              <a:rPr dirty="0" spc="-415"/>
              <a:t>i</a:t>
            </a:r>
            <a:r>
              <a:rPr dirty="0" spc="-5"/>
              <a:t>a</a:t>
            </a:r>
            <a:r>
              <a:rPr dirty="0" spc="-415"/>
              <a:t>l</a:t>
            </a:r>
            <a:r>
              <a:rPr dirty="0" spc="-430"/>
              <a:t>i</a:t>
            </a:r>
            <a:r>
              <a:rPr dirty="0" spc="-50"/>
              <a:t>z</a:t>
            </a:r>
            <a:r>
              <a:rPr dirty="0" spc="30"/>
              <a:t>e</a:t>
            </a:r>
            <a:r>
              <a:rPr dirty="0" spc="-254"/>
              <a:t>r</a:t>
            </a:r>
            <a:r>
              <a:rPr dirty="0" spc="-305"/>
              <a:t>(</a:t>
            </a:r>
            <a:r>
              <a:rPr dirty="0" spc="-320"/>
              <a:t>)</a:t>
            </a:r>
            <a:r>
              <a:rPr dirty="0" spc="-430"/>
              <a:t>,  </a:t>
            </a:r>
            <a:r>
              <a:rPr dirty="0" spc="-65"/>
              <a:t>kernel_regularizer=None,  bias_regularizer=None,  </a:t>
            </a:r>
            <a:r>
              <a:rPr dirty="0" spc="-95"/>
              <a:t>activity_regularizer=None,  </a:t>
            </a:r>
            <a:r>
              <a:rPr dirty="0" spc="-85"/>
              <a:t>trainable=True,</a:t>
            </a:r>
          </a:p>
          <a:p>
            <a:pPr marL="228600" marR="1823085">
              <a:lnSpc>
                <a:spcPts val="1900"/>
              </a:lnSpc>
              <a:spcBef>
                <a:spcPts val="55"/>
              </a:spcBef>
            </a:pPr>
            <a:r>
              <a:rPr dirty="0" spc="95"/>
              <a:t>n</a:t>
            </a:r>
            <a:r>
              <a:rPr dirty="0" spc="15"/>
              <a:t>a</a:t>
            </a:r>
            <a:r>
              <a:rPr dirty="0" spc="550"/>
              <a:t>m</a:t>
            </a:r>
            <a:r>
              <a:rPr dirty="0" spc="45"/>
              <a:t>e</a:t>
            </a:r>
            <a:r>
              <a:rPr dirty="0" spc="280"/>
              <a:t>=</a:t>
            </a:r>
            <a:r>
              <a:rPr dirty="0" spc="360"/>
              <a:t>N</a:t>
            </a:r>
            <a:r>
              <a:rPr dirty="0" spc="140"/>
              <a:t>o</a:t>
            </a:r>
            <a:r>
              <a:rPr dirty="0" spc="95"/>
              <a:t>n</a:t>
            </a:r>
            <a:r>
              <a:rPr dirty="0" spc="30"/>
              <a:t>e</a:t>
            </a:r>
            <a:r>
              <a:rPr dirty="0" spc="-430"/>
              <a:t>,  </a:t>
            </a:r>
            <a:r>
              <a:rPr dirty="0" spc="70"/>
              <a:t>reuse=None</a:t>
            </a:r>
          </a:p>
          <a:p>
            <a:pPr marL="12700">
              <a:lnSpc>
                <a:spcPts val="1820"/>
              </a:lnSpc>
            </a:pPr>
            <a:r>
              <a:rPr dirty="0" spc="-315"/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46302" y="3052060"/>
            <a:ext cx="5787390" cy="33928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3046730">
              <a:lnSpc>
                <a:spcPct val="101600"/>
              </a:lnSpc>
              <a:spcBef>
                <a:spcPts val="105"/>
              </a:spcBef>
            </a:pPr>
            <a:r>
              <a:rPr dirty="0" sz="1550" spc="-130">
                <a:latin typeface="宋体"/>
                <a:cs typeface="宋体"/>
              </a:rPr>
              <a:t>inputs:</a:t>
            </a:r>
            <a:r>
              <a:rPr dirty="0" sz="1550" spc="-39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输入数据</a:t>
            </a:r>
            <a:r>
              <a:rPr dirty="0" sz="1550" spc="45">
                <a:latin typeface="宋体"/>
                <a:cs typeface="宋体"/>
              </a:rPr>
              <a:t>，2</a:t>
            </a:r>
            <a:r>
              <a:rPr dirty="0" sz="1550" spc="10">
                <a:latin typeface="宋体"/>
                <a:cs typeface="宋体"/>
              </a:rPr>
              <a:t>维</a:t>
            </a:r>
            <a:r>
              <a:rPr dirty="0" sz="1550" spc="-120">
                <a:latin typeface="宋体"/>
                <a:cs typeface="宋体"/>
              </a:rPr>
              <a:t>tensor.  </a:t>
            </a:r>
            <a:r>
              <a:rPr dirty="0" sz="1550" spc="-175">
                <a:latin typeface="宋体"/>
                <a:cs typeface="宋体"/>
              </a:rPr>
              <a:t>units:</a:t>
            </a:r>
            <a:r>
              <a:rPr dirty="0" sz="1550" spc="-43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该层的神经单元</a:t>
            </a:r>
            <a:r>
              <a:rPr dirty="0" sz="1550" spc="10">
                <a:latin typeface="宋体"/>
                <a:cs typeface="宋体"/>
              </a:rPr>
              <a:t>结</a:t>
            </a:r>
            <a:r>
              <a:rPr dirty="0" sz="1550" spc="30">
                <a:latin typeface="宋体"/>
                <a:cs typeface="宋体"/>
              </a:rPr>
              <a:t>点数。 </a:t>
            </a:r>
            <a:r>
              <a:rPr dirty="0" sz="1550" spc="-155">
                <a:latin typeface="宋体"/>
                <a:cs typeface="宋体"/>
              </a:rPr>
              <a:t>activation:</a:t>
            </a:r>
            <a:r>
              <a:rPr dirty="0" sz="1550" spc="-385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激活函数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 marR="2392680">
              <a:lnSpc>
                <a:spcPct val="101899"/>
              </a:lnSpc>
            </a:pPr>
            <a:r>
              <a:rPr dirty="0" sz="1550" spc="-105">
                <a:latin typeface="宋体"/>
                <a:cs typeface="宋体"/>
              </a:rPr>
              <a:t>use_bias:</a:t>
            </a:r>
            <a:r>
              <a:rPr dirty="0" sz="1550" spc="-405">
                <a:latin typeface="宋体"/>
                <a:cs typeface="宋体"/>
              </a:rPr>
              <a:t> </a:t>
            </a:r>
            <a:r>
              <a:rPr dirty="0" sz="1550" spc="15">
                <a:latin typeface="宋体"/>
                <a:cs typeface="宋体"/>
              </a:rPr>
              <a:t>Boolean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是</a:t>
            </a:r>
            <a:r>
              <a:rPr dirty="0" sz="1550" spc="10">
                <a:latin typeface="宋体"/>
                <a:cs typeface="宋体"/>
              </a:rPr>
              <a:t>否</a:t>
            </a:r>
            <a:r>
              <a:rPr dirty="0" sz="1550" spc="30">
                <a:latin typeface="宋体"/>
                <a:cs typeface="宋体"/>
              </a:rPr>
              <a:t>使</a:t>
            </a:r>
            <a:r>
              <a:rPr dirty="0" sz="1550" spc="10">
                <a:latin typeface="宋体"/>
                <a:cs typeface="宋体"/>
              </a:rPr>
              <a:t>用</a:t>
            </a:r>
            <a:r>
              <a:rPr dirty="0" sz="1550" spc="30">
                <a:latin typeface="宋体"/>
                <a:cs typeface="宋体"/>
              </a:rPr>
              <a:t>偏置项</a:t>
            </a:r>
            <a:r>
              <a:rPr dirty="0" sz="1550" spc="-430">
                <a:latin typeface="宋体"/>
                <a:cs typeface="宋体"/>
              </a:rPr>
              <a:t>.  </a:t>
            </a:r>
            <a:r>
              <a:rPr dirty="0" sz="1550" spc="-190">
                <a:latin typeface="宋体"/>
                <a:cs typeface="宋体"/>
              </a:rPr>
              <a:t>kernel_initializer:</a:t>
            </a:r>
            <a:r>
              <a:rPr dirty="0" sz="1550" spc="-39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卷积核的初始</a:t>
            </a:r>
            <a:r>
              <a:rPr dirty="0" sz="1550" spc="10">
                <a:latin typeface="宋体"/>
                <a:cs typeface="宋体"/>
              </a:rPr>
              <a:t>化</a:t>
            </a:r>
            <a:r>
              <a:rPr dirty="0" sz="1550" spc="30">
                <a:latin typeface="宋体"/>
                <a:cs typeface="宋体"/>
              </a:rPr>
              <a:t>器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 marR="1320800">
              <a:lnSpc>
                <a:spcPct val="101299"/>
              </a:lnSpc>
              <a:spcBef>
                <a:spcPts val="10"/>
              </a:spcBef>
            </a:pPr>
            <a:r>
              <a:rPr dirty="0" sz="1550" spc="-204">
                <a:latin typeface="宋体"/>
                <a:cs typeface="宋体"/>
              </a:rPr>
              <a:t>bias_initializer:</a:t>
            </a:r>
            <a:r>
              <a:rPr dirty="0" sz="1550" spc="-40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偏置项的初始</a:t>
            </a:r>
            <a:r>
              <a:rPr dirty="0" sz="1550" spc="10">
                <a:latin typeface="宋体"/>
                <a:cs typeface="宋体"/>
              </a:rPr>
              <a:t>化</a:t>
            </a:r>
            <a:r>
              <a:rPr dirty="0" sz="1550" spc="30">
                <a:latin typeface="宋体"/>
                <a:cs typeface="宋体"/>
              </a:rPr>
              <a:t>器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默</a:t>
            </a:r>
            <a:r>
              <a:rPr dirty="0" sz="1550" spc="10">
                <a:latin typeface="宋体"/>
                <a:cs typeface="宋体"/>
              </a:rPr>
              <a:t>认</a:t>
            </a:r>
            <a:r>
              <a:rPr dirty="0" sz="1550" spc="30">
                <a:latin typeface="宋体"/>
                <a:cs typeface="宋体"/>
              </a:rPr>
              <a:t>初始化</a:t>
            </a:r>
            <a:r>
              <a:rPr dirty="0" sz="1550" spc="10">
                <a:latin typeface="宋体"/>
                <a:cs typeface="宋体"/>
              </a:rPr>
              <a:t>为</a:t>
            </a:r>
            <a:r>
              <a:rPr dirty="0" sz="1550" spc="-185">
                <a:latin typeface="宋体"/>
                <a:cs typeface="宋体"/>
              </a:rPr>
              <a:t>0.  </a:t>
            </a:r>
            <a:r>
              <a:rPr dirty="0" sz="1550" spc="-125">
                <a:latin typeface="宋体"/>
                <a:cs typeface="宋体"/>
              </a:rPr>
              <a:t>kernel_regularizer:</a:t>
            </a:r>
            <a:r>
              <a:rPr dirty="0" sz="1550" spc="-385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卷积核化的正</a:t>
            </a:r>
            <a:r>
              <a:rPr dirty="0" sz="1550" spc="10">
                <a:latin typeface="宋体"/>
                <a:cs typeface="宋体"/>
              </a:rPr>
              <a:t>则</a:t>
            </a:r>
            <a:r>
              <a:rPr dirty="0" sz="1550" spc="30">
                <a:latin typeface="宋体"/>
                <a:cs typeface="宋体"/>
              </a:rPr>
              <a:t>化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可选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550" spc="-135">
                <a:latin typeface="宋体"/>
                <a:cs typeface="宋体"/>
              </a:rPr>
              <a:t>bias_regularizer:</a:t>
            </a:r>
            <a:r>
              <a:rPr dirty="0" sz="1550" spc="-38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偏置项的正则化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可</a:t>
            </a:r>
            <a:r>
              <a:rPr dirty="0" sz="1550" spc="10">
                <a:latin typeface="宋体"/>
                <a:cs typeface="宋体"/>
              </a:rPr>
              <a:t>选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1550" spc="-165">
                <a:latin typeface="宋体"/>
                <a:cs typeface="宋体"/>
              </a:rPr>
              <a:t>activity_regularizer:</a:t>
            </a:r>
            <a:r>
              <a:rPr dirty="0" sz="1550" spc="-38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输出的正则化函</a:t>
            </a:r>
            <a:r>
              <a:rPr dirty="0" sz="1550" spc="10">
                <a:latin typeface="宋体"/>
                <a:cs typeface="宋体"/>
              </a:rPr>
              <a:t>数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01699"/>
              </a:lnSpc>
            </a:pPr>
            <a:r>
              <a:rPr dirty="0" sz="1550" spc="-150">
                <a:latin typeface="宋体"/>
                <a:cs typeface="宋体"/>
              </a:rPr>
              <a:t>trainable:</a:t>
            </a:r>
            <a:r>
              <a:rPr dirty="0" sz="1550" spc="-365">
                <a:latin typeface="宋体"/>
                <a:cs typeface="宋体"/>
              </a:rPr>
              <a:t> </a:t>
            </a:r>
            <a:r>
              <a:rPr dirty="0" sz="1550" spc="15">
                <a:latin typeface="宋体"/>
                <a:cs typeface="宋体"/>
              </a:rPr>
              <a:t>Boolean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表</a:t>
            </a:r>
            <a:r>
              <a:rPr dirty="0" sz="1550" spc="10">
                <a:latin typeface="宋体"/>
                <a:cs typeface="宋体"/>
              </a:rPr>
              <a:t>明</a:t>
            </a:r>
            <a:r>
              <a:rPr dirty="0" sz="1550" spc="30">
                <a:latin typeface="宋体"/>
                <a:cs typeface="宋体"/>
              </a:rPr>
              <a:t>该层的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是</a:t>
            </a:r>
            <a:r>
              <a:rPr dirty="0" sz="1550" spc="30">
                <a:latin typeface="宋体"/>
                <a:cs typeface="宋体"/>
              </a:rPr>
              <a:t>否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与训练</a:t>
            </a:r>
            <a:r>
              <a:rPr dirty="0" sz="1550" spc="10">
                <a:latin typeface="宋体"/>
                <a:cs typeface="宋体"/>
              </a:rPr>
              <a:t>。</a:t>
            </a:r>
            <a:r>
              <a:rPr dirty="0" sz="1550" spc="30">
                <a:latin typeface="宋体"/>
                <a:cs typeface="宋体"/>
              </a:rPr>
              <a:t>如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为</a:t>
            </a:r>
            <a:r>
              <a:rPr dirty="0" sz="1550" spc="10">
                <a:latin typeface="宋体"/>
                <a:cs typeface="宋体"/>
              </a:rPr>
              <a:t>真</a:t>
            </a:r>
            <a:r>
              <a:rPr dirty="0" sz="1550" spc="30">
                <a:latin typeface="宋体"/>
                <a:cs typeface="宋体"/>
              </a:rPr>
              <a:t>则 变量加入到图</a:t>
            </a:r>
            <a:r>
              <a:rPr dirty="0" sz="1550" spc="10">
                <a:latin typeface="宋体"/>
                <a:cs typeface="宋体"/>
              </a:rPr>
              <a:t>集</a:t>
            </a:r>
            <a:r>
              <a:rPr dirty="0" sz="1550" spc="30">
                <a:latin typeface="宋体"/>
                <a:cs typeface="宋体"/>
              </a:rPr>
              <a:t>合中</a:t>
            </a:r>
            <a:r>
              <a:rPr dirty="0" sz="1550" spc="-395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GraphKeys.TRAINABLE_VARIABLES</a:t>
            </a:r>
            <a:r>
              <a:rPr dirty="0" sz="1550" spc="-385">
                <a:latin typeface="宋体"/>
                <a:cs typeface="宋体"/>
              </a:rPr>
              <a:t> </a:t>
            </a:r>
            <a:r>
              <a:rPr dirty="0" sz="1550" spc="-95">
                <a:latin typeface="宋体"/>
                <a:cs typeface="宋体"/>
              </a:rPr>
              <a:t>(see  </a:t>
            </a:r>
            <a:r>
              <a:rPr dirty="0" sz="1550" spc="-190">
                <a:latin typeface="宋体"/>
                <a:cs typeface="宋体"/>
              </a:rPr>
              <a:t>tf.Variable).  </a:t>
            </a:r>
            <a:r>
              <a:rPr dirty="0" sz="1550" spc="55">
                <a:latin typeface="宋体"/>
                <a:cs typeface="宋体"/>
              </a:rPr>
              <a:t>name:</a:t>
            </a:r>
            <a:r>
              <a:rPr dirty="0" sz="1550" spc="-370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层的名字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1550" spc="-105">
                <a:latin typeface="宋体"/>
                <a:cs typeface="宋体"/>
              </a:rPr>
              <a:t>reuse:</a:t>
            </a:r>
            <a:r>
              <a:rPr dirty="0" sz="1550" spc="-370">
                <a:latin typeface="宋体"/>
                <a:cs typeface="宋体"/>
              </a:rPr>
              <a:t> </a:t>
            </a:r>
            <a:r>
              <a:rPr dirty="0" sz="1550" spc="15">
                <a:latin typeface="宋体"/>
                <a:cs typeface="宋体"/>
              </a:rPr>
              <a:t>Boolean</a:t>
            </a:r>
            <a:r>
              <a:rPr dirty="0" sz="1550" spc="30">
                <a:latin typeface="宋体"/>
                <a:cs typeface="宋体"/>
              </a:rPr>
              <a:t>型</a:t>
            </a:r>
            <a:r>
              <a:rPr dirty="0" sz="1550" spc="-430">
                <a:latin typeface="宋体"/>
                <a:cs typeface="宋体"/>
              </a:rPr>
              <a:t>,</a:t>
            </a:r>
            <a:r>
              <a:rPr dirty="0" sz="1550" spc="-395">
                <a:latin typeface="宋体"/>
                <a:cs typeface="宋体"/>
              </a:rPr>
              <a:t> </a:t>
            </a:r>
            <a:r>
              <a:rPr dirty="0" sz="1550" spc="30">
                <a:latin typeface="宋体"/>
                <a:cs typeface="宋体"/>
              </a:rPr>
              <a:t>是否重复使用参数</a:t>
            </a:r>
            <a:r>
              <a:rPr dirty="0" sz="1550" spc="-430">
                <a:latin typeface="宋体"/>
                <a:cs typeface="宋体"/>
              </a:rPr>
              <a:t>.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92554" y="1996579"/>
            <a:ext cx="6877684" cy="120967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550" spc="30">
                <a:latin typeface="宋体"/>
                <a:cs typeface="宋体"/>
              </a:rPr>
              <a:t>全连接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14">
                <a:latin typeface="宋体"/>
                <a:cs typeface="宋体"/>
              </a:rPr>
              <a:t>Fully</a:t>
            </a:r>
            <a:r>
              <a:rPr dirty="0" sz="1550" spc="-330">
                <a:latin typeface="宋体"/>
                <a:cs typeface="宋体"/>
              </a:rPr>
              <a:t> </a:t>
            </a:r>
            <a:r>
              <a:rPr dirty="0" sz="1550" spc="80">
                <a:latin typeface="宋体"/>
                <a:cs typeface="宋体"/>
              </a:rPr>
              <a:t>Connected</a:t>
            </a:r>
            <a:r>
              <a:rPr dirty="0" sz="1550" spc="-355">
                <a:latin typeface="宋体"/>
                <a:cs typeface="宋体"/>
              </a:rPr>
              <a:t> </a:t>
            </a:r>
            <a:r>
              <a:rPr dirty="0" sz="1550" spc="-15">
                <a:latin typeface="宋体"/>
                <a:cs typeface="宋体"/>
              </a:rPr>
              <a:t>Layer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1550" spc="30">
                <a:latin typeface="宋体"/>
                <a:cs typeface="宋体"/>
              </a:rPr>
              <a:t>最后，再回顾</a:t>
            </a:r>
            <a:r>
              <a:rPr dirty="0" sz="1550" spc="10">
                <a:latin typeface="宋体"/>
                <a:cs typeface="宋体"/>
              </a:rPr>
              <a:t>总</a:t>
            </a:r>
            <a:r>
              <a:rPr dirty="0" sz="1550" spc="30">
                <a:latin typeface="宋体"/>
                <a:cs typeface="宋体"/>
              </a:rPr>
              <a:t>结一</a:t>
            </a:r>
            <a:r>
              <a:rPr dirty="0" sz="1550" spc="10">
                <a:latin typeface="宋体"/>
                <a:cs typeface="宋体"/>
              </a:rPr>
              <a:t>下</a:t>
            </a:r>
            <a:r>
              <a:rPr dirty="0" sz="1550" spc="30">
                <a:latin typeface="宋体"/>
                <a:cs typeface="宋体"/>
              </a:rPr>
              <a:t>，卷积</a:t>
            </a:r>
            <a:r>
              <a:rPr dirty="0" sz="1550" spc="10">
                <a:latin typeface="宋体"/>
                <a:cs typeface="宋体"/>
              </a:rPr>
              <a:t>神</a:t>
            </a:r>
            <a:r>
              <a:rPr dirty="0" sz="1550" spc="30">
                <a:latin typeface="宋体"/>
                <a:cs typeface="宋体"/>
              </a:rPr>
              <a:t>经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</a:t>
            </a:r>
            <a:r>
              <a:rPr dirty="0" sz="1550" spc="10">
                <a:latin typeface="宋体"/>
                <a:cs typeface="宋体"/>
              </a:rPr>
              <a:t>主</a:t>
            </a:r>
            <a:r>
              <a:rPr dirty="0" sz="1550" spc="30">
                <a:latin typeface="宋体"/>
                <a:cs typeface="宋体"/>
              </a:rPr>
              <a:t>要由两</a:t>
            </a:r>
            <a:r>
              <a:rPr dirty="0" sz="1550" spc="10">
                <a:latin typeface="宋体"/>
                <a:cs typeface="宋体"/>
              </a:rPr>
              <a:t>部</a:t>
            </a:r>
            <a:r>
              <a:rPr dirty="0" sz="1550" spc="30">
                <a:latin typeface="宋体"/>
                <a:cs typeface="宋体"/>
              </a:rPr>
              <a:t>分</a:t>
            </a:r>
            <a:r>
              <a:rPr dirty="0" sz="1550" spc="10">
                <a:latin typeface="宋体"/>
                <a:cs typeface="宋体"/>
              </a:rPr>
              <a:t>组</a:t>
            </a:r>
            <a:r>
              <a:rPr dirty="0" sz="1550" spc="30">
                <a:latin typeface="宋体"/>
                <a:cs typeface="宋体"/>
              </a:rPr>
              <a:t>成，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ts val="1900"/>
              </a:lnSpc>
              <a:spcBef>
                <a:spcPts val="55"/>
              </a:spcBef>
            </a:pPr>
            <a:r>
              <a:rPr dirty="0" sz="1550" spc="30">
                <a:latin typeface="宋体"/>
                <a:cs typeface="宋体"/>
              </a:rPr>
              <a:t>一部分是特征</a:t>
            </a:r>
            <a:r>
              <a:rPr dirty="0" sz="1550" spc="10">
                <a:latin typeface="宋体"/>
                <a:cs typeface="宋体"/>
              </a:rPr>
              <a:t>提</a:t>
            </a:r>
            <a:r>
              <a:rPr dirty="0" sz="1550" spc="30">
                <a:latin typeface="宋体"/>
                <a:cs typeface="宋体"/>
              </a:rPr>
              <a:t>取</a:t>
            </a:r>
            <a:r>
              <a:rPr dirty="0" sz="1550" spc="-320">
                <a:latin typeface="宋体"/>
                <a:cs typeface="宋体"/>
              </a:rPr>
              <a:t>(</a:t>
            </a:r>
            <a:r>
              <a:rPr dirty="0" sz="1550" spc="30">
                <a:latin typeface="宋体"/>
                <a:cs typeface="宋体"/>
              </a:rPr>
              <a:t>卷</a:t>
            </a:r>
            <a:r>
              <a:rPr dirty="0" sz="1550" spc="10">
                <a:latin typeface="宋体"/>
                <a:cs typeface="宋体"/>
              </a:rPr>
              <a:t>积</a:t>
            </a:r>
            <a:r>
              <a:rPr dirty="0" sz="1550" spc="30">
                <a:latin typeface="宋体"/>
                <a:cs typeface="宋体"/>
              </a:rPr>
              <a:t>、激活</a:t>
            </a:r>
            <a:r>
              <a:rPr dirty="0" sz="1550" spc="10">
                <a:latin typeface="宋体"/>
                <a:cs typeface="宋体"/>
              </a:rPr>
              <a:t>函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、</a:t>
            </a:r>
            <a:r>
              <a:rPr dirty="0" sz="1550" spc="30">
                <a:latin typeface="宋体"/>
                <a:cs typeface="宋体"/>
              </a:rPr>
              <a:t>池</a:t>
            </a:r>
            <a:r>
              <a:rPr dirty="0" sz="1550" spc="10">
                <a:latin typeface="宋体"/>
                <a:cs typeface="宋体"/>
              </a:rPr>
              <a:t>化</a:t>
            </a:r>
            <a:r>
              <a:rPr dirty="0" sz="1550" spc="-145">
                <a:latin typeface="宋体"/>
                <a:cs typeface="宋体"/>
              </a:rPr>
              <a:t>)；</a:t>
            </a:r>
            <a:r>
              <a:rPr dirty="0" sz="1550" spc="30">
                <a:latin typeface="宋体"/>
                <a:cs typeface="宋体"/>
              </a:rPr>
              <a:t>另</a:t>
            </a:r>
            <a:r>
              <a:rPr dirty="0" sz="1550" spc="10">
                <a:latin typeface="宋体"/>
                <a:cs typeface="宋体"/>
              </a:rPr>
              <a:t>一</a:t>
            </a:r>
            <a:r>
              <a:rPr dirty="0" sz="1550" spc="30">
                <a:latin typeface="宋体"/>
                <a:cs typeface="宋体"/>
              </a:rPr>
              <a:t>部分是</a:t>
            </a:r>
            <a:r>
              <a:rPr dirty="0" sz="1550" spc="10">
                <a:latin typeface="宋体"/>
                <a:cs typeface="宋体"/>
              </a:rPr>
              <a:t>分</a:t>
            </a:r>
            <a:r>
              <a:rPr dirty="0" sz="1550" spc="30">
                <a:latin typeface="宋体"/>
                <a:cs typeface="宋体"/>
              </a:rPr>
              <a:t>类</a:t>
            </a:r>
            <a:r>
              <a:rPr dirty="0" sz="1550" spc="10">
                <a:latin typeface="宋体"/>
                <a:cs typeface="宋体"/>
              </a:rPr>
              <a:t>识</a:t>
            </a:r>
            <a:r>
              <a:rPr dirty="0" sz="1550" spc="30">
                <a:latin typeface="宋体"/>
                <a:cs typeface="宋体"/>
              </a:rPr>
              <a:t>别</a:t>
            </a:r>
            <a:r>
              <a:rPr dirty="0" sz="1550" spc="-320">
                <a:latin typeface="宋体"/>
                <a:cs typeface="宋体"/>
              </a:rPr>
              <a:t>(</a:t>
            </a:r>
            <a:r>
              <a:rPr dirty="0" sz="1550" spc="30">
                <a:latin typeface="宋体"/>
                <a:cs typeface="宋体"/>
              </a:rPr>
              <a:t>全</a:t>
            </a:r>
            <a:r>
              <a:rPr dirty="0" sz="1550" spc="10">
                <a:latin typeface="宋体"/>
                <a:cs typeface="宋体"/>
              </a:rPr>
              <a:t>连</a:t>
            </a:r>
            <a:r>
              <a:rPr dirty="0" sz="1550" spc="30">
                <a:latin typeface="宋体"/>
                <a:cs typeface="宋体"/>
              </a:rPr>
              <a:t>接</a:t>
            </a:r>
            <a:r>
              <a:rPr dirty="0" sz="1550" spc="10">
                <a:latin typeface="宋体"/>
                <a:cs typeface="宋体"/>
              </a:rPr>
              <a:t>层</a:t>
            </a:r>
            <a:r>
              <a:rPr dirty="0" sz="1550" spc="-320">
                <a:latin typeface="宋体"/>
                <a:cs typeface="宋体"/>
              </a:rPr>
              <a:t>)</a:t>
            </a:r>
            <a:r>
              <a:rPr dirty="0" sz="1550" spc="30">
                <a:latin typeface="宋体"/>
                <a:cs typeface="宋体"/>
              </a:rPr>
              <a:t>。 下图便是著名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手写</a:t>
            </a:r>
            <a:r>
              <a:rPr dirty="0" sz="1550" spc="10">
                <a:latin typeface="宋体"/>
                <a:cs typeface="宋体"/>
              </a:rPr>
              <a:t>文</a:t>
            </a:r>
            <a:r>
              <a:rPr dirty="0" sz="1550" spc="30">
                <a:latin typeface="宋体"/>
                <a:cs typeface="宋体"/>
              </a:rPr>
              <a:t>字识别</a:t>
            </a:r>
            <a:r>
              <a:rPr dirty="0" sz="1550" spc="10">
                <a:latin typeface="宋体"/>
                <a:cs typeface="宋体"/>
              </a:rPr>
              <a:t>卷</a:t>
            </a:r>
            <a:r>
              <a:rPr dirty="0" sz="1550" spc="30">
                <a:latin typeface="宋体"/>
                <a:cs typeface="宋体"/>
              </a:rPr>
              <a:t>积</a:t>
            </a:r>
            <a:r>
              <a:rPr dirty="0" sz="1550" spc="10">
                <a:latin typeface="宋体"/>
                <a:cs typeface="宋体"/>
              </a:rPr>
              <a:t>神</a:t>
            </a:r>
            <a:r>
              <a:rPr dirty="0" sz="1550" spc="30">
                <a:latin typeface="宋体"/>
                <a:cs typeface="宋体"/>
              </a:rPr>
              <a:t>经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络结构</a:t>
            </a:r>
            <a:r>
              <a:rPr dirty="0" sz="1550" spc="10">
                <a:latin typeface="宋体"/>
                <a:cs typeface="宋体"/>
              </a:rPr>
              <a:t>图</a:t>
            </a:r>
            <a:r>
              <a:rPr dirty="0" sz="1550" spc="30">
                <a:latin typeface="宋体"/>
                <a:cs typeface="宋体"/>
              </a:rPr>
              <a:t>：</a:t>
            </a:r>
            <a:endParaRPr sz="1550">
              <a:latin typeface="宋体"/>
              <a:cs typeface="宋体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0525" y="3319556"/>
            <a:ext cx="8308653" cy="2957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567" y="1339054"/>
            <a:ext cx="3853815" cy="5594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500">
                <a:solidFill>
                  <a:srgbClr val="BF0000"/>
                </a:solidFill>
              </a:rPr>
              <a:t>卷积神经网络</a:t>
            </a:r>
            <a:r>
              <a:rPr dirty="0" sz="3500" spc="70">
                <a:solidFill>
                  <a:srgbClr val="BF0000"/>
                </a:solidFill>
              </a:rPr>
              <a:t>(CNN)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802677" y="2268705"/>
            <a:ext cx="8269605" cy="32283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30">
                <a:latin typeface="宋体"/>
                <a:cs typeface="宋体"/>
              </a:rPr>
              <a:t>训练和推理</a:t>
            </a:r>
            <a:endParaRPr sz="1550">
              <a:latin typeface="宋体"/>
              <a:cs typeface="宋体"/>
            </a:endParaRPr>
          </a:p>
          <a:p>
            <a:pPr marL="12700" marR="4034154">
              <a:lnSpc>
                <a:spcPct val="152300"/>
              </a:lnSpc>
              <a:spcBef>
                <a:spcPts val="615"/>
              </a:spcBef>
            </a:pPr>
            <a:r>
              <a:rPr dirty="0" sz="1550" spc="30">
                <a:latin typeface="宋体"/>
                <a:cs typeface="宋体"/>
              </a:rPr>
              <a:t>一个完整的深</a:t>
            </a:r>
            <a:r>
              <a:rPr dirty="0" sz="1550" spc="10">
                <a:latin typeface="宋体"/>
                <a:cs typeface="宋体"/>
              </a:rPr>
              <a:t>度</a:t>
            </a:r>
            <a:r>
              <a:rPr dirty="0" sz="1550" spc="30">
                <a:latin typeface="宋体"/>
                <a:cs typeface="宋体"/>
              </a:rPr>
              <a:t>框架</a:t>
            </a:r>
            <a:r>
              <a:rPr dirty="0" sz="1550" spc="10">
                <a:latin typeface="宋体"/>
                <a:cs typeface="宋体"/>
              </a:rPr>
              <a:t>中</a:t>
            </a:r>
            <a:r>
              <a:rPr dirty="0" sz="1550" spc="30">
                <a:latin typeface="宋体"/>
                <a:cs typeface="宋体"/>
              </a:rPr>
              <a:t>应该包</a:t>
            </a:r>
            <a:r>
              <a:rPr dirty="0" sz="1550" spc="10">
                <a:latin typeface="宋体"/>
                <a:cs typeface="宋体"/>
              </a:rPr>
              <a:t>含</a:t>
            </a:r>
            <a:r>
              <a:rPr dirty="0" sz="1550" spc="30">
                <a:latin typeface="宋体"/>
                <a:cs typeface="宋体"/>
              </a:rPr>
              <a:t>两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0">
                <a:latin typeface="宋体"/>
                <a:cs typeface="宋体"/>
              </a:rPr>
              <a:t>主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部分，  即训练</a:t>
            </a:r>
            <a:r>
              <a:rPr dirty="0" sz="1550" spc="-100">
                <a:latin typeface="宋体"/>
                <a:cs typeface="宋体"/>
              </a:rPr>
              <a:t>（training）</a:t>
            </a:r>
            <a:r>
              <a:rPr dirty="0" sz="1550" spc="30">
                <a:latin typeface="宋体"/>
                <a:cs typeface="宋体"/>
              </a:rPr>
              <a:t>和推</a:t>
            </a:r>
            <a:r>
              <a:rPr dirty="0" sz="1550" spc="10">
                <a:latin typeface="宋体"/>
                <a:cs typeface="宋体"/>
              </a:rPr>
              <a:t>理</a:t>
            </a:r>
            <a:r>
              <a:rPr dirty="0" sz="1550" spc="-70">
                <a:latin typeface="宋体"/>
                <a:cs typeface="宋体"/>
              </a:rPr>
              <a:t>（inference）</a:t>
            </a:r>
            <a:endParaRPr sz="15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 sz="1550" spc="90">
                <a:latin typeface="宋体"/>
                <a:cs typeface="宋体"/>
              </a:rPr>
              <a:t>1</a:t>
            </a:r>
            <a:r>
              <a:rPr dirty="0" sz="1550" spc="30">
                <a:latin typeface="宋体"/>
                <a:cs typeface="宋体"/>
              </a:rPr>
              <a:t>、训练</a:t>
            </a:r>
            <a:r>
              <a:rPr dirty="0" sz="1550" spc="-25">
                <a:latin typeface="宋体"/>
                <a:cs typeface="宋体"/>
              </a:rPr>
              <a:t>（Training）</a:t>
            </a:r>
            <a:endParaRPr sz="1550">
              <a:latin typeface="宋体"/>
              <a:cs typeface="宋体"/>
            </a:endParaRPr>
          </a:p>
          <a:p>
            <a:pPr marL="12700" marR="5080">
              <a:lnSpc>
                <a:spcPct val="152600"/>
              </a:lnSpc>
              <a:spcBef>
                <a:spcPts val="5"/>
              </a:spcBef>
            </a:pPr>
            <a:r>
              <a:rPr dirty="0" sz="1550" spc="30">
                <a:latin typeface="宋体"/>
                <a:cs typeface="宋体"/>
              </a:rPr>
              <a:t>打个比方，你</a:t>
            </a:r>
            <a:r>
              <a:rPr dirty="0" sz="1550" spc="10">
                <a:latin typeface="宋体"/>
                <a:cs typeface="宋体"/>
              </a:rPr>
              <a:t>现</a:t>
            </a:r>
            <a:r>
              <a:rPr dirty="0" sz="1550" spc="30">
                <a:latin typeface="宋体"/>
                <a:cs typeface="宋体"/>
              </a:rPr>
              <a:t>在想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训练一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0">
                <a:latin typeface="宋体"/>
                <a:cs typeface="宋体"/>
              </a:rPr>
              <a:t>能</a:t>
            </a:r>
            <a:r>
              <a:rPr dirty="0" sz="1550" spc="10">
                <a:latin typeface="宋体"/>
                <a:cs typeface="宋体"/>
              </a:rPr>
              <a:t>区</a:t>
            </a:r>
            <a:r>
              <a:rPr dirty="0" sz="1550" spc="30">
                <a:latin typeface="宋体"/>
                <a:cs typeface="宋体"/>
              </a:rPr>
              <a:t>分</a:t>
            </a:r>
            <a:r>
              <a:rPr dirty="0" sz="1550" spc="10">
                <a:latin typeface="宋体"/>
                <a:cs typeface="宋体"/>
              </a:rPr>
              <a:t>苹</a:t>
            </a:r>
            <a:r>
              <a:rPr dirty="0" sz="1550" spc="30">
                <a:latin typeface="宋体"/>
                <a:cs typeface="宋体"/>
              </a:rPr>
              <a:t>果还是</a:t>
            </a:r>
            <a:r>
              <a:rPr dirty="0" sz="1550" spc="10">
                <a:latin typeface="宋体"/>
                <a:cs typeface="宋体"/>
              </a:rPr>
              <a:t>橘</a:t>
            </a:r>
            <a:r>
              <a:rPr dirty="0" sz="1550" spc="30">
                <a:latin typeface="宋体"/>
                <a:cs typeface="宋体"/>
              </a:rPr>
              <a:t>子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模</a:t>
            </a:r>
            <a:r>
              <a:rPr dirty="0" sz="1550" spc="10">
                <a:latin typeface="宋体"/>
                <a:cs typeface="宋体"/>
              </a:rPr>
              <a:t>型</a:t>
            </a:r>
            <a:r>
              <a:rPr dirty="0" sz="1550" spc="30">
                <a:latin typeface="宋体"/>
                <a:cs typeface="宋体"/>
              </a:rPr>
              <a:t>，你需</a:t>
            </a:r>
            <a:r>
              <a:rPr dirty="0" sz="1550" spc="10">
                <a:latin typeface="宋体"/>
                <a:cs typeface="宋体"/>
              </a:rPr>
              <a:t>要</a:t>
            </a:r>
            <a:r>
              <a:rPr dirty="0" sz="1550" spc="30">
                <a:latin typeface="宋体"/>
                <a:cs typeface="宋体"/>
              </a:rPr>
              <a:t>搜</a:t>
            </a:r>
            <a:r>
              <a:rPr dirty="0" sz="1550" spc="10">
                <a:latin typeface="宋体"/>
                <a:cs typeface="宋体"/>
              </a:rPr>
              <a:t>索</a:t>
            </a:r>
            <a:r>
              <a:rPr dirty="0" sz="1550" spc="30">
                <a:latin typeface="宋体"/>
                <a:cs typeface="宋体"/>
              </a:rPr>
              <a:t>一</a:t>
            </a:r>
            <a:r>
              <a:rPr dirty="0" sz="1550" spc="10">
                <a:latin typeface="宋体"/>
                <a:cs typeface="宋体"/>
              </a:rPr>
              <a:t>些</a:t>
            </a:r>
            <a:r>
              <a:rPr dirty="0" sz="1550" spc="30">
                <a:latin typeface="宋体"/>
                <a:cs typeface="宋体"/>
              </a:rPr>
              <a:t>苹果和</a:t>
            </a:r>
            <a:r>
              <a:rPr dirty="0" sz="1550" spc="10">
                <a:latin typeface="宋体"/>
                <a:cs typeface="宋体"/>
              </a:rPr>
              <a:t>橘</a:t>
            </a:r>
            <a:r>
              <a:rPr dirty="0" sz="1550" spc="30">
                <a:latin typeface="宋体"/>
                <a:cs typeface="宋体"/>
              </a:rPr>
              <a:t>子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图 片，这些图片</a:t>
            </a:r>
            <a:r>
              <a:rPr dirty="0" sz="1550" spc="10">
                <a:latin typeface="宋体"/>
                <a:cs typeface="宋体"/>
              </a:rPr>
              <a:t>放</a:t>
            </a:r>
            <a:r>
              <a:rPr dirty="0" sz="1550" spc="30">
                <a:latin typeface="宋体"/>
                <a:cs typeface="宋体"/>
              </a:rPr>
              <a:t>在一</a:t>
            </a:r>
            <a:r>
              <a:rPr dirty="0" sz="1550" spc="10">
                <a:latin typeface="宋体"/>
                <a:cs typeface="宋体"/>
              </a:rPr>
              <a:t>起</a:t>
            </a:r>
            <a:r>
              <a:rPr dirty="0" sz="1550" spc="30">
                <a:latin typeface="宋体"/>
                <a:cs typeface="宋体"/>
              </a:rPr>
              <a:t>称为训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集</a:t>
            </a:r>
            <a:r>
              <a:rPr dirty="0" sz="1550" spc="-114">
                <a:latin typeface="宋体"/>
                <a:cs typeface="宋体"/>
              </a:rPr>
              <a:t>（training</a:t>
            </a:r>
            <a:r>
              <a:rPr dirty="0" sz="1550" spc="-360">
                <a:latin typeface="宋体"/>
                <a:cs typeface="宋体"/>
              </a:rPr>
              <a:t> </a:t>
            </a:r>
            <a:r>
              <a:rPr dirty="0" sz="1550" spc="-45">
                <a:latin typeface="宋体"/>
                <a:cs typeface="宋体"/>
              </a:rPr>
              <a:t>dataset），</a:t>
            </a:r>
            <a:r>
              <a:rPr dirty="0" sz="1550" spc="30">
                <a:latin typeface="宋体"/>
                <a:cs typeface="宋体"/>
              </a:rPr>
              <a:t>训</a:t>
            </a:r>
            <a:r>
              <a:rPr dirty="0" sz="1550" spc="10">
                <a:latin typeface="宋体"/>
                <a:cs typeface="宋体"/>
              </a:rPr>
              <a:t>练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据</a:t>
            </a:r>
            <a:r>
              <a:rPr dirty="0" sz="1550" spc="30">
                <a:latin typeface="宋体"/>
                <a:cs typeface="宋体"/>
              </a:rPr>
              <a:t>集</a:t>
            </a:r>
            <a:r>
              <a:rPr dirty="0" sz="1550" spc="10">
                <a:latin typeface="宋体"/>
                <a:cs typeface="宋体"/>
              </a:rPr>
              <a:t>是</a:t>
            </a:r>
            <a:r>
              <a:rPr dirty="0" sz="1550" spc="30">
                <a:latin typeface="宋体"/>
                <a:cs typeface="宋体"/>
              </a:rPr>
              <a:t>有标签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苹</a:t>
            </a:r>
            <a:r>
              <a:rPr dirty="0" sz="1550" spc="30">
                <a:latin typeface="宋体"/>
                <a:cs typeface="宋体"/>
              </a:rPr>
              <a:t>果图 片的标签就是</a:t>
            </a:r>
            <a:r>
              <a:rPr dirty="0" sz="1550" spc="10">
                <a:latin typeface="宋体"/>
                <a:cs typeface="宋体"/>
              </a:rPr>
              <a:t>苹</a:t>
            </a:r>
            <a:r>
              <a:rPr dirty="0" sz="1550" spc="30">
                <a:latin typeface="宋体"/>
                <a:cs typeface="宋体"/>
              </a:rPr>
              <a:t>果，</a:t>
            </a:r>
            <a:r>
              <a:rPr dirty="0" sz="1550" spc="10">
                <a:latin typeface="宋体"/>
                <a:cs typeface="宋体"/>
              </a:rPr>
              <a:t>橘</a:t>
            </a:r>
            <a:r>
              <a:rPr dirty="0" sz="1550" spc="30">
                <a:latin typeface="宋体"/>
                <a:cs typeface="宋体"/>
              </a:rPr>
              <a:t>子亦然</a:t>
            </a:r>
            <a:r>
              <a:rPr dirty="0" sz="1550" spc="10">
                <a:latin typeface="宋体"/>
                <a:cs typeface="宋体"/>
              </a:rPr>
              <a:t>。</a:t>
            </a:r>
            <a:r>
              <a:rPr dirty="0" sz="1550" spc="30">
                <a:latin typeface="宋体"/>
                <a:cs typeface="宋体"/>
              </a:rPr>
              <a:t>一</a:t>
            </a:r>
            <a:r>
              <a:rPr dirty="0" sz="1550" spc="10">
                <a:latin typeface="宋体"/>
                <a:cs typeface="宋体"/>
              </a:rPr>
              <a:t>个</a:t>
            </a:r>
            <a:r>
              <a:rPr dirty="0" sz="1550" spc="30">
                <a:latin typeface="宋体"/>
                <a:cs typeface="宋体"/>
              </a:rPr>
              <a:t>初</a:t>
            </a:r>
            <a:r>
              <a:rPr dirty="0" sz="1550" spc="10">
                <a:latin typeface="宋体"/>
                <a:cs typeface="宋体"/>
              </a:rPr>
              <a:t>始</a:t>
            </a:r>
            <a:r>
              <a:rPr dirty="0" sz="1550" spc="30">
                <a:latin typeface="宋体"/>
                <a:cs typeface="宋体"/>
              </a:rPr>
              <a:t>神经网</a:t>
            </a:r>
            <a:r>
              <a:rPr dirty="0" sz="1550" spc="10">
                <a:latin typeface="宋体"/>
                <a:cs typeface="宋体"/>
              </a:rPr>
              <a:t>络</a:t>
            </a:r>
            <a:r>
              <a:rPr dirty="0" sz="1550" spc="30">
                <a:latin typeface="宋体"/>
                <a:cs typeface="宋体"/>
              </a:rPr>
              <a:t>通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不</a:t>
            </a:r>
            <a:r>
              <a:rPr dirty="0" sz="1550" spc="10">
                <a:latin typeface="宋体"/>
                <a:cs typeface="宋体"/>
              </a:rPr>
              <a:t>断</a:t>
            </a:r>
            <a:r>
              <a:rPr dirty="0" sz="1550" spc="30">
                <a:latin typeface="宋体"/>
                <a:cs typeface="宋体"/>
              </a:rPr>
              <a:t>的优化</a:t>
            </a:r>
            <a:r>
              <a:rPr dirty="0" sz="1550" spc="10">
                <a:latin typeface="宋体"/>
                <a:cs typeface="宋体"/>
              </a:rPr>
              <a:t>自</a:t>
            </a:r>
            <a:r>
              <a:rPr dirty="0" sz="1550" spc="30">
                <a:latin typeface="宋体"/>
                <a:cs typeface="宋体"/>
              </a:rPr>
              <a:t>身</a:t>
            </a:r>
            <a:r>
              <a:rPr dirty="0" sz="1550" spc="10">
                <a:latin typeface="宋体"/>
                <a:cs typeface="宋体"/>
              </a:rPr>
              <a:t>参</a:t>
            </a:r>
            <a:r>
              <a:rPr dirty="0" sz="1550" spc="30">
                <a:latin typeface="宋体"/>
                <a:cs typeface="宋体"/>
              </a:rPr>
              <a:t>数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来让自</a:t>
            </a:r>
            <a:r>
              <a:rPr dirty="0" sz="1550" spc="10">
                <a:latin typeface="宋体"/>
                <a:cs typeface="宋体"/>
              </a:rPr>
              <a:t>己</a:t>
            </a:r>
            <a:r>
              <a:rPr dirty="0" sz="1550" spc="30">
                <a:latin typeface="宋体"/>
                <a:cs typeface="宋体"/>
              </a:rPr>
              <a:t>变</a:t>
            </a:r>
            <a:r>
              <a:rPr dirty="0" sz="1550" spc="10">
                <a:latin typeface="宋体"/>
                <a:cs typeface="宋体"/>
              </a:rPr>
              <a:t>得</a:t>
            </a:r>
            <a:r>
              <a:rPr dirty="0" sz="1550" spc="30">
                <a:latin typeface="宋体"/>
                <a:cs typeface="宋体"/>
              </a:rPr>
              <a:t>准 确，可能开始</a:t>
            </a:r>
            <a:r>
              <a:rPr dirty="0" sz="1550" spc="55">
                <a:latin typeface="宋体"/>
                <a:cs typeface="宋体"/>
              </a:rPr>
              <a:t>10</a:t>
            </a:r>
            <a:r>
              <a:rPr dirty="0" sz="1550" spc="30">
                <a:latin typeface="宋体"/>
                <a:cs typeface="宋体"/>
              </a:rPr>
              <a:t>张苹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10">
                <a:latin typeface="宋体"/>
                <a:cs typeface="宋体"/>
              </a:rPr>
              <a:t>照</a:t>
            </a:r>
            <a:r>
              <a:rPr dirty="0" sz="1550" spc="30">
                <a:latin typeface="宋体"/>
                <a:cs typeface="宋体"/>
              </a:rPr>
              <a:t>片</a:t>
            </a:r>
            <a:r>
              <a:rPr dirty="0" sz="1550" spc="10">
                <a:latin typeface="宋体"/>
                <a:cs typeface="宋体"/>
              </a:rPr>
              <a:t>，</a:t>
            </a:r>
            <a:r>
              <a:rPr dirty="0" sz="1550" spc="30">
                <a:latin typeface="宋体"/>
                <a:cs typeface="宋体"/>
              </a:rPr>
              <a:t>只有</a:t>
            </a:r>
            <a:r>
              <a:rPr dirty="0" sz="1550" spc="60">
                <a:latin typeface="宋体"/>
                <a:cs typeface="宋体"/>
              </a:rPr>
              <a:t>5</a:t>
            </a:r>
            <a:r>
              <a:rPr dirty="0" sz="1550" spc="10">
                <a:latin typeface="宋体"/>
                <a:cs typeface="宋体"/>
              </a:rPr>
              <a:t>张</a:t>
            </a:r>
            <a:r>
              <a:rPr dirty="0" sz="1550" spc="30">
                <a:latin typeface="宋体"/>
                <a:cs typeface="宋体"/>
              </a:rPr>
              <a:t>被</a:t>
            </a:r>
            <a:r>
              <a:rPr dirty="0" sz="1550" spc="10">
                <a:latin typeface="宋体"/>
                <a:cs typeface="宋体"/>
              </a:rPr>
              <a:t>网</a:t>
            </a:r>
            <a:r>
              <a:rPr dirty="0" sz="1550" spc="30">
                <a:latin typeface="宋体"/>
                <a:cs typeface="宋体"/>
              </a:rPr>
              <a:t>络</a:t>
            </a:r>
            <a:r>
              <a:rPr dirty="0" sz="1550" spc="10">
                <a:latin typeface="宋体"/>
                <a:cs typeface="宋体"/>
              </a:rPr>
              <a:t>认</a:t>
            </a:r>
            <a:r>
              <a:rPr dirty="0" sz="1550" spc="30">
                <a:latin typeface="宋体"/>
                <a:cs typeface="宋体"/>
              </a:rPr>
              <a:t>为是苹</a:t>
            </a:r>
            <a:r>
              <a:rPr dirty="0" sz="1550" spc="10">
                <a:latin typeface="宋体"/>
                <a:cs typeface="宋体"/>
              </a:rPr>
              <a:t>果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另</a:t>
            </a:r>
            <a:r>
              <a:rPr dirty="0" sz="1550" spc="30">
                <a:latin typeface="宋体"/>
                <a:cs typeface="宋体"/>
              </a:rPr>
              <a:t>外</a:t>
            </a:r>
            <a:r>
              <a:rPr dirty="0" sz="1550" spc="45">
                <a:latin typeface="宋体"/>
                <a:cs typeface="宋体"/>
              </a:rPr>
              <a:t>5</a:t>
            </a:r>
            <a:r>
              <a:rPr dirty="0" sz="1550" spc="30">
                <a:latin typeface="宋体"/>
                <a:cs typeface="宋体"/>
              </a:rPr>
              <a:t>张认错</a:t>
            </a:r>
            <a:r>
              <a:rPr dirty="0" sz="1550" spc="10">
                <a:latin typeface="宋体"/>
                <a:cs typeface="宋体"/>
              </a:rPr>
              <a:t>了</a:t>
            </a:r>
            <a:r>
              <a:rPr dirty="0" sz="1550" spc="30">
                <a:latin typeface="宋体"/>
                <a:cs typeface="宋体"/>
              </a:rPr>
              <a:t>，</a:t>
            </a:r>
            <a:r>
              <a:rPr dirty="0" sz="1550" spc="10">
                <a:latin typeface="宋体"/>
                <a:cs typeface="宋体"/>
              </a:rPr>
              <a:t>这</a:t>
            </a:r>
            <a:r>
              <a:rPr dirty="0" sz="1550" spc="30">
                <a:latin typeface="宋体"/>
                <a:cs typeface="宋体"/>
              </a:rPr>
              <a:t>个</a:t>
            </a:r>
            <a:r>
              <a:rPr dirty="0" sz="1550" spc="10">
                <a:latin typeface="宋体"/>
                <a:cs typeface="宋体"/>
              </a:rPr>
              <a:t>时</a:t>
            </a:r>
            <a:r>
              <a:rPr dirty="0" sz="1550" spc="30">
                <a:latin typeface="宋体"/>
                <a:cs typeface="宋体"/>
              </a:rPr>
              <a:t>候</a:t>
            </a:r>
            <a:r>
              <a:rPr dirty="0" sz="1550" spc="10">
                <a:latin typeface="宋体"/>
                <a:cs typeface="宋体"/>
              </a:rPr>
              <a:t>通</a:t>
            </a:r>
            <a:r>
              <a:rPr dirty="0" sz="1550" spc="30">
                <a:latin typeface="宋体"/>
                <a:cs typeface="宋体"/>
              </a:rPr>
              <a:t>过优 化参数，让另</a:t>
            </a:r>
            <a:r>
              <a:rPr dirty="0" sz="1550" spc="10">
                <a:latin typeface="宋体"/>
                <a:cs typeface="宋体"/>
              </a:rPr>
              <a:t>外</a:t>
            </a:r>
            <a:r>
              <a:rPr dirty="0" sz="1550" spc="60">
                <a:latin typeface="宋体"/>
                <a:cs typeface="宋体"/>
              </a:rPr>
              <a:t>5</a:t>
            </a:r>
            <a:r>
              <a:rPr dirty="0" sz="1550" spc="30">
                <a:latin typeface="宋体"/>
                <a:cs typeface="宋体"/>
              </a:rPr>
              <a:t>张错</a:t>
            </a:r>
            <a:r>
              <a:rPr dirty="0" sz="1550" spc="10">
                <a:latin typeface="宋体"/>
                <a:cs typeface="宋体"/>
              </a:rPr>
              <a:t>的</a:t>
            </a:r>
            <a:r>
              <a:rPr dirty="0" sz="1550" spc="30">
                <a:latin typeface="宋体"/>
                <a:cs typeface="宋体"/>
              </a:rPr>
              <a:t>也</a:t>
            </a:r>
            <a:r>
              <a:rPr dirty="0" sz="1550" spc="10">
                <a:latin typeface="宋体"/>
                <a:cs typeface="宋体"/>
              </a:rPr>
              <a:t>变</a:t>
            </a:r>
            <a:r>
              <a:rPr dirty="0" sz="1550" spc="30">
                <a:latin typeface="宋体"/>
                <a:cs typeface="宋体"/>
              </a:rPr>
              <a:t>成</a:t>
            </a:r>
            <a:r>
              <a:rPr dirty="0" sz="1550" spc="10">
                <a:latin typeface="宋体"/>
                <a:cs typeface="宋体"/>
              </a:rPr>
              <a:t>对</a:t>
            </a:r>
            <a:r>
              <a:rPr dirty="0" sz="1550" spc="30">
                <a:latin typeface="宋体"/>
                <a:cs typeface="宋体"/>
              </a:rPr>
              <a:t>的</a:t>
            </a:r>
            <a:r>
              <a:rPr dirty="0" sz="1550" spc="10">
                <a:latin typeface="宋体"/>
                <a:cs typeface="宋体"/>
              </a:rPr>
              <a:t>。</a:t>
            </a:r>
            <a:r>
              <a:rPr dirty="0" sz="1550" spc="30">
                <a:latin typeface="宋体"/>
                <a:cs typeface="宋体"/>
              </a:rPr>
              <a:t>这整个</a:t>
            </a:r>
            <a:r>
              <a:rPr dirty="0" sz="1550" spc="10">
                <a:latin typeface="宋体"/>
                <a:cs typeface="宋体"/>
              </a:rPr>
              <a:t>过</a:t>
            </a:r>
            <a:r>
              <a:rPr dirty="0" sz="1550" spc="30">
                <a:latin typeface="宋体"/>
                <a:cs typeface="宋体"/>
              </a:rPr>
              <a:t>程</a:t>
            </a:r>
            <a:r>
              <a:rPr dirty="0" sz="1550" spc="10">
                <a:latin typeface="宋体"/>
                <a:cs typeface="宋体"/>
              </a:rPr>
              <a:t>就</a:t>
            </a:r>
            <a:r>
              <a:rPr dirty="0" sz="1550" spc="30">
                <a:latin typeface="宋体"/>
                <a:cs typeface="宋体"/>
              </a:rPr>
              <a:t>称</a:t>
            </a:r>
            <a:r>
              <a:rPr dirty="0" sz="1550" spc="10">
                <a:latin typeface="宋体"/>
                <a:cs typeface="宋体"/>
              </a:rPr>
              <a:t>之</a:t>
            </a:r>
            <a:r>
              <a:rPr dirty="0" sz="1550" spc="30">
                <a:latin typeface="宋体"/>
                <a:cs typeface="宋体"/>
              </a:rPr>
              <a:t>为训练</a:t>
            </a:r>
            <a:r>
              <a:rPr dirty="0" sz="1550" spc="-70">
                <a:latin typeface="宋体"/>
                <a:cs typeface="宋体"/>
              </a:rPr>
              <a:t>（Training）</a:t>
            </a:r>
            <a:r>
              <a:rPr dirty="0" sz="1550" spc="30">
                <a:latin typeface="宋体"/>
                <a:cs typeface="宋体"/>
              </a:rPr>
              <a:t>。</a:t>
            </a:r>
            <a:endParaRPr sz="1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2020-07-26T05:41:14Z</dcterms:created>
  <dcterms:modified xsi:type="dcterms:W3CDTF">2020-07-26T05:41:14Z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Xpdf - https://xpdf.net</vt:lpwstr>
  </property>
</Properties>
</file>