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97941" y="2386106"/>
            <a:ext cx="7097516" cy="1397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738627"/>
            <a:ext cx="10692765" cy="1884045"/>
          </a:xfrm>
          <a:custGeom>
            <a:avLst/>
            <a:gdLst/>
            <a:ahLst/>
            <a:cxnLst/>
            <a:rect l="l" t="t" r="r" b="b"/>
            <a:pathLst>
              <a:path w="10692765" h="1884045">
                <a:moveTo>
                  <a:pt x="0" y="0"/>
                </a:moveTo>
                <a:lnTo>
                  <a:pt x="10692384" y="0"/>
                </a:lnTo>
                <a:lnTo>
                  <a:pt x="10692384" y="1883664"/>
                </a:lnTo>
                <a:lnTo>
                  <a:pt x="0" y="1883664"/>
                </a:lnTo>
                <a:lnTo>
                  <a:pt x="0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26498" y="2904314"/>
            <a:ext cx="2440402" cy="1468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2677" y="1928017"/>
            <a:ext cx="9088045" cy="1935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algn="ctr">
              <a:lnSpc>
                <a:spcPts val="5375"/>
              </a:lnSpc>
              <a:spcBef>
                <a:spcPts val="140"/>
              </a:spcBef>
            </a:pPr>
            <a:r>
              <a:rPr dirty="0" spc="-110"/>
              <a:t>AIoT</a:t>
            </a:r>
            <a:r>
              <a:rPr dirty="0" spc="40"/>
              <a:t>人工智能项目</a:t>
            </a:r>
            <a:r>
              <a:rPr dirty="0" spc="-10"/>
              <a:t>实</a:t>
            </a:r>
            <a:r>
              <a:rPr dirty="0" spc="40"/>
              <a:t>战</a:t>
            </a:r>
          </a:p>
          <a:p>
            <a:pPr algn="ctr">
              <a:lnSpc>
                <a:spcPts val="5375"/>
              </a:lnSpc>
            </a:pPr>
            <a:r>
              <a:rPr dirty="0" spc="155"/>
              <a:t>-</a:t>
            </a:r>
            <a:r>
              <a:rPr dirty="0" sz="3750" spc="155"/>
              <a:t>TensorFlow</a:t>
            </a:r>
            <a:r>
              <a:rPr dirty="0" sz="3750" spc="15"/>
              <a:t>卷积</a:t>
            </a:r>
            <a:r>
              <a:rPr dirty="0" sz="3750" spc="-110"/>
              <a:t>&amp;</a:t>
            </a:r>
            <a:r>
              <a:rPr dirty="0" sz="3750" spc="15"/>
              <a:t>激活函数</a:t>
            </a:r>
            <a:r>
              <a:rPr dirty="0" sz="3750" spc="-110"/>
              <a:t>&amp;</a:t>
            </a:r>
            <a:r>
              <a:rPr dirty="0" sz="3750" spc="15"/>
              <a:t>池化</a:t>
            </a:r>
            <a:endParaRPr sz="3750"/>
          </a:p>
        </p:txBody>
      </p:sp>
      <p:sp>
        <p:nvSpPr>
          <p:cNvPr id="3" name="object 3"/>
          <p:cNvSpPr txBox="1"/>
          <p:nvPr/>
        </p:nvSpPr>
        <p:spPr>
          <a:xfrm>
            <a:off x="6854417" y="4362522"/>
            <a:ext cx="1569085" cy="824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dirty="0" sz="2100">
                <a:latin typeface="PMingLiU"/>
                <a:cs typeface="PMingLiU"/>
              </a:rPr>
              <a:t>辛慧 </a:t>
            </a:r>
            <a:r>
              <a:rPr dirty="0" sz="2100" spc="120">
                <a:latin typeface="PMingLiU"/>
                <a:cs typeface="PMingLiU"/>
              </a:rPr>
              <a:t>1</a:t>
            </a:r>
            <a:r>
              <a:rPr dirty="0" sz="2100" spc="100">
                <a:latin typeface="PMingLiU"/>
                <a:cs typeface="PMingLiU"/>
              </a:rPr>
              <a:t>5</a:t>
            </a:r>
            <a:r>
              <a:rPr dirty="0" sz="2100" spc="120">
                <a:latin typeface="PMingLiU"/>
                <a:cs typeface="PMingLiU"/>
              </a:rPr>
              <a:t>3</a:t>
            </a:r>
            <a:r>
              <a:rPr dirty="0" sz="2100" spc="100">
                <a:latin typeface="PMingLiU"/>
                <a:cs typeface="PMingLiU"/>
              </a:rPr>
              <a:t>0</a:t>
            </a:r>
            <a:r>
              <a:rPr dirty="0" sz="2100" spc="120">
                <a:latin typeface="PMingLiU"/>
                <a:cs typeface="PMingLiU"/>
              </a:rPr>
              <a:t>9</a:t>
            </a:r>
            <a:r>
              <a:rPr dirty="0" sz="2100" spc="100">
                <a:latin typeface="PMingLiU"/>
                <a:cs typeface="PMingLiU"/>
              </a:rPr>
              <a:t>2</a:t>
            </a:r>
            <a:r>
              <a:rPr dirty="0" sz="2100" spc="120">
                <a:latin typeface="PMingLiU"/>
                <a:cs typeface="PMingLiU"/>
              </a:rPr>
              <a:t>20</a:t>
            </a:r>
            <a:r>
              <a:rPr dirty="0" sz="2100" spc="100">
                <a:latin typeface="PMingLiU"/>
                <a:cs typeface="PMingLiU"/>
              </a:rPr>
              <a:t>8</a:t>
            </a:r>
            <a:r>
              <a:rPr dirty="0" sz="2100" spc="120">
                <a:latin typeface="PMingLiU"/>
                <a:cs typeface="PMingLiU"/>
              </a:rPr>
              <a:t>6</a:t>
            </a:r>
            <a:r>
              <a:rPr dirty="0" sz="2100" spc="114">
                <a:latin typeface="PMingLiU"/>
                <a:cs typeface="PMingLiU"/>
              </a:rPr>
              <a:t>8</a:t>
            </a:r>
            <a:endParaRPr sz="21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677" y="1171619"/>
            <a:ext cx="4246880" cy="1042669"/>
          </a:xfrm>
          <a:prstGeom prst="rect"/>
        </p:spPr>
        <p:txBody>
          <a:bodyPr wrap="square" lIns="0" tIns="1466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dirty="0" sz="3850" spc="10">
                <a:solidFill>
                  <a:srgbClr val="BF0000"/>
                </a:solidFill>
              </a:rPr>
              <a:t>卷积神经网络</a:t>
            </a:r>
            <a:r>
              <a:rPr dirty="0" sz="3850" spc="-5">
                <a:solidFill>
                  <a:srgbClr val="BF0000"/>
                </a:solidFill>
              </a:rPr>
              <a:t>(CNN)</a:t>
            </a:r>
            <a:endParaRPr sz="3850"/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1550" spc="30">
                <a:solidFill>
                  <a:srgbClr val="131318"/>
                </a:solidFill>
              </a:rPr>
              <a:t>多层卷积能抽</a:t>
            </a:r>
            <a:r>
              <a:rPr dirty="0" sz="1550" spc="10">
                <a:solidFill>
                  <a:srgbClr val="131318"/>
                </a:solidFill>
              </a:rPr>
              <a:t>取</a:t>
            </a:r>
            <a:r>
              <a:rPr dirty="0" sz="1550" spc="30">
                <a:solidFill>
                  <a:srgbClr val="131318"/>
                </a:solidFill>
              </a:rPr>
              <a:t>复杂</a:t>
            </a:r>
            <a:r>
              <a:rPr dirty="0" sz="1550" spc="10">
                <a:solidFill>
                  <a:srgbClr val="131318"/>
                </a:solidFill>
              </a:rPr>
              <a:t>特</a:t>
            </a:r>
            <a:r>
              <a:rPr dirty="0" sz="1550" spc="30">
                <a:solidFill>
                  <a:srgbClr val="131318"/>
                </a:solidFill>
              </a:rPr>
              <a:t>征</a:t>
            </a:r>
            <a:endParaRPr sz="1550"/>
          </a:p>
        </p:txBody>
      </p:sp>
      <p:sp>
        <p:nvSpPr>
          <p:cNvPr id="3" name="object 3"/>
          <p:cNvSpPr/>
          <p:nvPr/>
        </p:nvSpPr>
        <p:spPr>
          <a:xfrm>
            <a:off x="560831" y="2255520"/>
            <a:ext cx="8473439" cy="4062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02677" y="6170171"/>
            <a:ext cx="4310380" cy="2673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 spc="30">
                <a:solidFill>
                  <a:srgbClr val="333333"/>
                </a:solidFill>
                <a:latin typeface="PMingLiU"/>
                <a:cs typeface="PMingLiU"/>
              </a:rPr>
              <a:t>一步有一步的</a:t>
            </a:r>
            <a:r>
              <a:rPr dirty="0" sz="1550" spc="10">
                <a:solidFill>
                  <a:srgbClr val="333333"/>
                </a:solidFill>
                <a:latin typeface="PMingLiU"/>
                <a:cs typeface="PMingLiU"/>
              </a:rPr>
              <a:t>浓</a:t>
            </a:r>
            <a:r>
              <a:rPr dirty="0" sz="1550" spc="30">
                <a:solidFill>
                  <a:srgbClr val="333333"/>
                </a:solidFill>
                <a:latin typeface="PMingLiU"/>
                <a:cs typeface="PMingLiU"/>
              </a:rPr>
              <a:t>缩</a:t>
            </a:r>
            <a:r>
              <a:rPr dirty="0" sz="1550" spc="170">
                <a:solidFill>
                  <a:srgbClr val="333333"/>
                </a:solidFill>
                <a:latin typeface="Times New Roman"/>
                <a:cs typeface="Times New Roman"/>
              </a:rPr>
              <a:t>,</a:t>
            </a:r>
            <a:r>
              <a:rPr dirty="0" sz="1550" spc="30">
                <a:solidFill>
                  <a:srgbClr val="333333"/>
                </a:solidFill>
                <a:latin typeface="PMingLiU"/>
                <a:cs typeface="PMingLiU"/>
              </a:rPr>
              <a:t>产</a:t>
            </a:r>
            <a:r>
              <a:rPr dirty="0" sz="1550" spc="10">
                <a:solidFill>
                  <a:srgbClr val="333333"/>
                </a:solidFill>
                <a:latin typeface="PMingLiU"/>
                <a:cs typeface="PMingLiU"/>
              </a:rPr>
              <a:t>生</a:t>
            </a:r>
            <a:r>
              <a:rPr dirty="0" sz="1550" spc="30">
                <a:solidFill>
                  <a:srgbClr val="333333"/>
                </a:solidFill>
                <a:latin typeface="PMingLiU"/>
                <a:cs typeface="PMingLiU"/>
              </a:rPr>
              <a:t>更</a:t>
            </a:r>
            <a:r>
              <a:rPr dirty="0" sz="1550" spc="10">
                <a:solidFill>
                  <a:srgbClr val="333333"/>
                </a:solidFill>
                <a:latin typeface="PMingLiU"/>
                <a:cs typeface="PMingLiU"/>
              </a:rPr>
              <a:t>加</a:t>
            </a:r>
            <a:r>
              <a:rPr dirty="0" sz="1550" spc="30">
                <a:solidFill>
                  <a:srgbClr val="333333"/>
                </a:solidFill>
                <a:latin typeface="PMingLiU"/>
                <a:cs typeface="PMingLiU"/>
              </a:rPr>
              <a:t>靠谱更</a:t>
            </a:r>
            <a:r>
              <a:rPr dirty="0" sz="1550" spc="10">
                <a:solidFill>
                  <a:srgbClr val="333333"/>
                </a:solidFill>
                <a:latin typeface="PMingLiU"/>
                <a:cs typeface="PMingLiU"/>
              </a:rPr>
              <a:t>加</a:t>
            </a:r>
            <a:r>
              <a:rPr dirty="0" sz="1550" spc="30">
                <a:solidFill>
                  <a:srgbClr val="333333"/>
                </a:solidFill>
                <a:latin typeface="PMingLiU"/>
                <a:cs typeface="PMingLiU"/>
              </a:rPr>
              <a:t>准</a:t>
            </a:r>
            <a:r>
              <a:rPr dirty="0" sz="1550" spc="10">
                <a:solidFill>
                  <a:srgbClr val="333333"/>
                </a:solidFill>
                <a:latin typeface="PMingLiU"/>
                <a:cs typeface="PMingLiU"/>
              </a:rPr>
              <a:t>确</a:t>
            </a:r>
            <a:r>
              <a:rPr dirty="0" sz="1550" spc="30">
                <a:solidFill>
                  <a:srgbClr val="333333"/>
                </a:solidFill>
                <a:latin typeface="PMingLiU"/>
                <a:cs typeface="PMingLiU"/>
              </a:rPr>
              <a:t>的</a:t>
            </a:r>
            <a:r>
              <a:rPr dirty="0" sz="1550" spc="10">
                <a:solidFill>
                  <a:srgbClr val="333333"/>
                </a:solidFill>
                <a:latin typeface="PMingLiU"/>
                <a:cs typeface="PMingLiU"/>
              </a:rPr>
              <a:t>特</a:t>
            </a:r>
            <a:r>
              <a:rPr dirty="0" sz="1550" spc="30">
                <a:solidFill>
                  <a:srgbClr val="333333"/>
                </a:solidFill>
                <a:latin typeface="PMingLiU"/>
                <a:cs typeface="PMingLiU"/>
              </a:rPr>
              <a:t>征</a:t>
            </a:r>
            <a:endParaRPr sz="155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706" y="1303978"/>
            <a:ext cx="4246880" cy="61468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850" spc="10">
                <a:solidFill>
                  <a:srgbClr val="BF0000"/>
                </a:solidFill>
              </a:rPr>
              <a:t>卷积神经网络</a:t>
            </a:r>
            <a:r>
              <a:rPr dirty="0" sz="3850" spc="-5">
                <a:solidFill>
                  <a:srgbClr val="BF0000"/>
                </a:solidFill>
              </a:rPr>
              <a:t>(CNN)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802677" y="1989841"/>
            <a:ext cx="9508490" cy="43541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 spc="30">
                <a:latin typeface="PMingLiU"/>
                <a:cs typeface="PMingLiU"/>
              </a:rPr>
              <a:t>卷积操作</a:t>
            </a:r>
            <a:endParaRPr sz="155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550" spc="75">
                <a:latin typeface="PMingLiU"/>
                <a:cs typeface="PMingLiU"/>
              </a:rPr>
              <a:t>tf.nn.conv2d(input,</a:t>
            </a:r>
            <a:r>
              <a:rPr dirty="0" sz="1550" spc="-10">
                <a:latin typeface="PMingLiU"/>
                <a:cs typeface="PMingLiU"/>
              </a:rPr>
              <a:t> </a:t>
            </a:r>
            <a:r>
              <a:rPr dirty="0" sz="1550" spc="25">
                <a:latin typeface="PMingLiU"/>
                <a:cs typeface="PMingLiU"/>
              </a:rPr>
              <a:t>filter,</a:t>
            </a:r>
            <a:r>
              <a:rPr dirty="0" sz="1550" spc="-10">
                <a:latin typeface="PMingLiU"/>
                <a:cs typeface="PMingLiU"/>
              </a:rPr>
              <a:t> </a:t>
            </a:r>
            <a:r>
              <a:rPr dirty="0" sz="1550" spc="70">
                <a:latin typeface="PMingLiU"/>
                <a:cs typeface="PMingLiU"/>
              </a:rPr>
              <a:t>strides,</a:t>
            </a:r>
            <a:r>
              <a:rPr dirty="0" sz="1550" spc="10">
                <a:latin typeface="PMingLiU"/>
                <a:cs typeface="PMingLiU"/>
              </a:rPr>
              <a:t> </a:t>
            </a:r>
            <a:r>
              <a:rPr dirty="0" sz="1550" spc="120">
                <a:latin typeface="PMingLiU"/>
                <a:cs typeface="PMingLiU"/>
              </a:rPr>
              <a:t>padding,</a:t>
            </a:r>
            <a:r>
              <a:rPr dirty="0" sz="1550" spc="-25">
                <a:latin typeface="PMingLiU"/>
                <a:cs typeface="PMingLiU"/>
              </a:rPr>
              <a:t> </a:t>
            </a:r>
            <a:r>
              <a:rPr dirty="0" sz="1550" spc="110">
                <a:latin typeface="PMingLiU"/>
                <a:cs typeface="PMingLiU"/>
              </a:rPr>
              <a:t>use_cudnn_on_gpu=None,</a:t>
            </a:r>
            <a:r>
              <a:rPr dirty="0" sz="1550" spc="-25">
                <a:latin typeface="PMingLiU"/>
                <a:cs typeface="PMingLiU"/>
              </a:rPr>
              <a:t> </a:t>
            </a:r>
            <a:r>
              <a:rPr dirty="0" sz="1550" spc="145">
                <a:latin typeface="PMingLiU"/>
                <a:cs typeface="PMingLiU"/>
              </a:rPr>
              <a:t>name=None)</a:t>
            </a:r>
            <a:endParaRPr sz="1550">
              <a:latin typeface="PMingLiU"/>
              <a:cs typeface="PMingLiU"/>
            </a:endParaRPr>
          </a:p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 marL="12700" marR="3310254">
              <a:lnSpc>
                <a:spcPct val="101899"/>
              </a:lnSpc>
            </a:pPr>
            <a:r>
              <a:rPr dirty="0" sz="1550" spc="30">
                <a:latin typeface="PMingLiU"/>
                <a:cs typeface="PMingLiU"/>
              </a:rPr>
              <a:t>除去</a:t>
            </a:r>
            <a:r>
              <a:rPr dirty="0" sz="1550" spc="160">
                <a:latin typeface="PMingLiU"/>
                <a:cs typeface="PMingLiU"/>
              </a:rPr>
              <a:t>name</a:t>
            </a:r>
            <a:r>
              <a:rPr dirty="0" sz="1550" spc="10">
                <a:latin typeface="PMingLiU"/>
                <a:cs typeface="PMingLiU"/>
              </a:rPr>
              <a:t>参</a:t>
            </a:r>
            <a:r>
              <a:rPr dirty="0" sz="1550" spc="30">
                <a:latin typeface="PMingLiU"/>
                <a:cs typeface="PMingLiU"/>
              </a:rPr>
              <a:t>数</a:t>
            </a:r>
            <a:r>
              <a:rPr dirty="0" sz="1550" spc="10">
                <a:latin typeface="PMingLiU"/>
                <a:cs typeface="PMingLiU"/>
              </a:rPr>
              <a:t>用</a:t>
            </a:r>
            <a:r>
              <a:rPr dirty="0" sz="1550" spc="30">
                <a:latin typeface="PMingLiU"/>
                <a:cs typeface="PMingLiU"/>
              </a:rPr>
              <a:t>以指定</a:t>
            </a:r>
            <a:r>
              <a:rPr dirty="0" sz="1550" spc="10">
                <a:latin typeface="PMingLiU"/>
                <a:cs typeface="PMingLiU"/>
              </a:rPr>
              <a:t>该</a:t>
            </a:r>
            <a:r>
              <a:rPr dirty="0" sz="1550" spc="30">
                <a:latin typeface="PMingLiU"/>
                <a:cs typeface="PMingLiU"/>
              </a:rPr>
              <a:t>操</a:t>
            </a:r>
            <a:r>
              <a:rPr dirty="0" sz="1550" spc="10">
                <a:latin typeface="PMingLiU"/>
                <a:cs typeface="PMingLiU"/>
              </a:rPr>
              <a:t>作</a:t>
            </a:r>
            <a:r>
              <a:rPr dirty="0" sz="1550" spc="30">
                <a:latin typeface="PMingLiU"/>
                <a:cs typeface="PMingLiU"/>
              </a:rPr>
              <a:t>的</a:t>
            </a:r>
            <a:r>
              <a:rPr dirty="0" sz="1550" spc="130">
                <a:latin typeface="PMingLiU"/>
                <a:cs typeface="PMingLiU"/>
              </a:rPr>
              <a:t>name，</a:t>
            </a:r>
            <a:r>
              <a:rPr dirty="0" sz="1550" spc="30">
                <a:latin typeface="PMingLiU"/>
                <a:cs typeface="PMingLiU"/>
              </a:rPr>
              <a:t>与</a:t>
            </a:r>
            <a:r>
              <a:rPr dirty="0" sz="1550" spc="10">
                <a:latin typeface="PMingLiU"/>
                <a:cs typeface="PMingLiU"/>
              </a:rPr>
              <a:t>方</a:t>
            </a:r>
            <a:r>
              <a:rPr dirty="0" sz="1550" spc="30">
                <a:latin typeface="PMingLiU"/>
                <a:cs typeface="PMingLiU"/>
              </a:rPr>
              <a:t>法</a:t>
            </a:r>
            <a:r>
              <a:rPr dirty="0" sz="1550" spc="10">
                <a:latin typeface="PMingLiU"/>
                <a:cs typeface="PMingLiU"/>
              </a:rPr>
              <a:t>有</a:t>
            </a:r>
            <a:r>
              <a:rPr dirty="0" sz="1550" spc="30">
                <a:latin typeface="PMingLiU"/>
                <a:cs typeface="PMingLiU"/>
              </a:rPr>
              <a:t>关</a:t>
            </a:r>
            <a:r>
              <a:rPr dirty="0" sz="1550" spc="10">
                <a:latin typeface="PMingLiU"/>
                <a:cs typeface="PMingLiU"/>
              </a:rPr>
              <a:t>的</a:t>
            </a:r>
            <a:r>
              <a:rPr dirty="0" sz="1550" spc="30">
                <a:latin typeface="PMingLiU"/>
                <a:cs typeface="PMingLiU"/>
              </a:rPr>
              <a:t>一共五</a:t>
            </a:r>
            <a:r>
              <a:rPr dirty="0" sz="1550" spc="10">
                <a:latin typeface="PMingLiU"/>
                <a:cs typeface="PMingLiU"/>
              </a:rPr>
              <a:t>个</a:t>
            </a:r>
            <a:r>
              <a:rPr dirty="0" sz="1550" spc="30">
                <a:latin typeface="PMingLiU"/>
                <a:cs typeface="PMingLiU"/>
              </a:rPr>
              <a:t>参</a:t>
            </a:r>
            <a:r>
              <a:rPr dirty="0" sz="1550" spc="10">
                <a:latin typeface="PMingLiU"/>
                <a:cs typeface="PMingLiU"/>
              </a:rPr>
              <a:t>数</a:t>
            </a:r>
            <a:r>
              <a:rPr dirty="0" sz="1550" spc="30">
                <a:latin typeface="PMingLiU"/>
                <a:cs typeface="PMingLiU"/>
              </a:rPr>
              <a:t>：  </a:t>
            </a:r>
            <a:r>
              <a:rPr dirty="0" sz="1550" spc="90">
                <a:latin typeface="PMingLiU"/>
                <a:cs typeface="PMingLiU"/>
              </a:rPr>
              <a:t>input：</a:t>
            </a:r>
            <a:endParaRPr sz="1550">
              <a:latin typeface="PMingLiU"/>
              <a:cs typeface="PMingLiU"/>
            </a:endParaRPr>
          </a:p>
          <a:p>
            <a:pPr marL="12700" marR="5080">
              <a:lnSpc>
                <a:spcPct val="101600"/>
              </a:lnSpc>
              <a:spcBef>
                <a:spcPts val="5"/>
              </a:spcBef>
            </a:pPr>
            <a:r>
              <a:rPr dirty="0" sz="1550" spc="30">
                <a:latin typeface="PMingLiU"/>
                <a:cs typeface="PMingLiU"/>
              </a:rPr>
              <a:t>指</a:t>
            </a:r>
            <a:r>
              <a:rPr dirty="0" sz="1550" spc="10">
                <a:latin typeface="PMingLiU"/>
                <a:cs typeface="PMingLiU"/>
              </a:rPr>
              <a:t>需</a:t>
            </a:r>
            <a:r>
              <a:rPr dirty="0" sz="1550" spc="30">
                <a:latin typeface="PMingLiU"/>
                <a:cs typeface="PMingLiU"/>
              </a:rPr>
              <a:t>要</a:t>
            </a:r>
            <a:r>
              <a:rPr dirty="0" sz="1550" spc="10">
                <a:latin typeface="PMingLiU"/>
                <a:cs typeface="PMingLiU"/>
              </a:rPr>
              <a:t>做</a:t>
            </a:r>
            <a:r>
              <a:rPr dirty="0" sz="1550" spc="30">
                <a:latin typeface="PMingLiU"/>
                <a:cs typeface="PMingLiU"/>
              </a:rPr>
              <a:t>卷积</a:t>
            </a:r>
            <a:r>
              <a:rPr dirty="0" sz="1550" spc="10">
                <a:latin typeface="PMingLiU"/>
                <a:cs typeface="PMingLiU"/>
              </a:rPr>
              <a:t>的</a:t>
            </a:r>
            <a:r>
              <a:rPr dirty="0" sz="1550" spc="30">
                <a:latin typeface="PMingLiU"/>
                <a:cs typeface="PMingLiU"/>
              </a:rPr>
              <a:t>输</a:t>
            </a:r>
            <a:r>
              <a:rPr dirty="0" sz="1550" spc="10">
                <a:latin typeface="PMingLiU"/>
                <a:cs typeface="PMingLiU"/>
              </a:rPr>
              <a:t>入</a:t>
            </a:r>
            <a:r>
              <a:rPr dirty="0" sz="1550" spc="30">
                <a:latin typeface="PMingLiU"/>
                <a:cs typeface="PMingLiU"/>
              </a:rPr>
              <a:t>图</a:t>
            </a:r>
            <a:r>
              <a:rPr dirty="0" sz="1550" spc="10">
                <a:latin typeface="PMingLiU"/>
                <a:cs typeface="PMingLiU"/>
              </a:rPr>
              <a:t>像</a:t>
            </a:r>
            <a:r>
              <a:rPr dirty="0" sz="1550" spc="30">
                <a:latin typeface="PMingLiU"/>
                <a:cs typeface="PMingLiU"/>
              </a:rPr>
              <a:t>，它</a:t>
            </a:r>
            <a:r>
              <a:rPr dirty="0" sz="1550" spc="10">
                <a:latin typeface="PMingLiU"/>
                <a:cs typeface="PMingLiU"/>
              </a:rPr>
              <a:t>要</a:t>
            </a:r>
            <a:r>
              <a:rPr dirty="0" sz="1550" spc="30">
                <a:latin typeface="PMingLiU"/>
                <a:cs typeface="PMingLiU"/>
              </a:rPr>
              <a:t>求</a:t>
            </a:r>
            <a:r>
              <a:rPr dirty="0" sz="1550" spc="10">
                <a:latin typeface="PMingLiU"/>
                <a:cs typeface="PMingLiU"/>
              </a:rPr>
              <a:t>是</a:t>
            </a:r>
            <a:r>
              <a:rPr dirty="0" sz="1550" spc="30">
                <a:latin typeface="PMingLiU"/>
                <a:cs typeface="PMingLiU"/>
              </a:rPr>
              <a:t>一个</a:t>
            </a:r>
            <a:r>
              <a:rPr dirty="0" sz="1550" spc="80">
                <a:latin typeface="PMingLiU"/>
                <a:cs typeface="PMingLiU"/>
              </a:rPr>
              <a:t>Tensor，</a:t>
            </a:r>
            <a:r>
              <a:rPr dirty="0" sz="1550" spc="10">
                <a:latin typeface="PMingLiU"/>
                <a:cs typeface="PMingLiU"/>
              </a:rPr>
              <a:t>具</a:t>
            </a:r>
            <a:r>
              <a:rPr dirty="0" sz="1550" spc="30">
                <a:latin typeface="PMingLiU"/>
                <a:cs typeface="PMingLiU"/>
              </a:rPr>
              <a:t>有</a:t>
            </a:r>
            <a:r>
              <a:rPr dirty="0" sz="1550" spc="80">
                <a:latin typeface="PMingLiU"/>
                <a:cs typeface="PMingLiU"/>
              </a:rPr>
              <a:t>[batch,</a:t>
            </a:r>
            <a:r>
              <a:rPr dirty="0" sz="1550" spc="35">
                <a:latin typeface="PMingLiU"/>
                <a:cs typeface="PMingLiU"/>
              </a:rPr>
              <a:t> </a:t>
            </a:r>
            <a:r>
              <a:rPr dirty="0" sz="1550" spc="65">
                <a:latin typeface="PMingLiU"/>
                <a:cs typeface="PMingLiU"/>
              </a:rPr>
              <a:t>in_height,</a:t>
            </a:r>
            <a:r>
              <a:rPr dirty="0" sz="1550" spc="55">
                <a:latin typeface="PMingLiU"/>
                <a:cs typeface="PMingLiU"/>
              </a:rPr>
              <a:t> </a:t>
            </a:r>
            <a:r>
              <a:rPr dirty="0" sz="1550" spc="40">
                <a:latin typeface="PMingLiU"/>
                <a:cs typeface="PMingLiU"/>
              </a:rPr>
              <a:t>in_width,</a:t>
            </a:r>
            <a:r>
              <a:rPr dirty="0" sz="1550" spc="55">
                <a:latin typeface="PMingLiU"/>
                <a:cs typeface="PMingLiU"/>
              </a:rPr>
              <a:t> </a:t>
            </a:r>
            <a:r>
              <a:rPr dirty="0" sz="1550" spc="65">
                <a:latin typeface="PMingLiU"/>
                <a:cs typeface="PMingLiU"/>
              </a:rPr>
              <a:t>in_channels]</a:t>
            </a:r>
            <a:r>
              <a:rPr dirty="0" sz="1550" spc="30">
                <a:latin typeface="PMingLiU"/>
                <a:cs typeface="PMingLiU"/>
              </a:rPr>
              <a:t>这</a:t>
            </a:r>
            <a:r>
              <a:rPr dirty="0" sz="1550" spc="10">
                <a:latin typeface="PMingLiU"/>
                <a:cs typeface="PMingLiU"/>
              </a:rPr>
              <a:t>样</a:t>
            </a:r>
            <a:r>
              <a:rPr dirty="0" sz="1550" spc="30">
                <a:latin typeface="PMingLiU"/>
                <a:cs typeface="PMingLiU"/>
              </a:rPr>
              <a:t>的</a:t>
            </a:r>
            <a:r>
              <a:rPr dirty="0" sz="1550" spc="120">
                <a:latin typeface="PMingLiU"/>
                <a:cs typeface="PMingLiU"/>
              </a:rPr>
              <a:t>shape，  </a:t>
            </a:r>
            <a:r>
              <a:rPr dirty="0" sz="1550" spc="30">
                <a:latin typeface="PMingLiU"/>
                <a:cs typeface="PMingLiU"/>
              </a:rPr>
              <a:t>具体含义是</a:t>
            </a:r>
            <a:r>
              <a:rPr dirty="0" sz="1550" spc="-15">
                <a:latin typeface="PMingLiU"/>
                <a:cs typeface="PMingLiU"/>
              </a:rPr>
              <a:t>[</a:t>
            </a:r>
            <a:r>
              <a:rPr dirty="0" sz="1550" spc="10">
                <a:latin typeface="PMingLiU"/>
                <a:cs typeface="PMingLiU"/>
              </a:rPr>
              <a:t>训</a:t>
            </a:r>
            <a:r>
              <a:rPr dirty="0" sz="1550" spc="30">
                <a:latin typeface="PMingLiU"/>
                <a:cs typeface="PMingLiU"/>
              </a:rPr>
              <a:t>练</a:t>
            </a:r>
            <a:r>
              <a:rPr dirty="0" sz="1550" spc="10">
                <a:latin typeface="PMingLiU"/>
                <a:cs typeface="PMingLiU"/>
              </a:rPr>
              <a:t>时</a:t>
            </a:r>
            <a:r>
              <a:rPr dirty="0" sz="1550" spc="30">
                <a:latin typeface="PMingLiU"/>
                <a:cs typeface="PMingLiU"/>
              </a:rPr>
              <a:t>一</a:t>
            </a:r>
            <a:r>
              <a:rPr dirty="0" sz="1550" spc="10">
                <a:latin typeface="PMingLiU"/>
                <a:cs typeface="PMingLiU"/>
              </a:rPr>
              <a:t>个</a:t>
            </a:r>
            <a:r>
              <a:rPr dirty="0" sz="1550" spc="125">
                <a:latin typeface="PMingLiU"/>
                <a:cs typeface="PMingLiU"/>
              </a:rPr>
              <a:t>batch</a:t>
            </a:r>
            <a:r>
              <a:rPr dirty="0" sz="1550" spc="30">
                <a:latin typeface="PMingLiU"/>
                <a:cs typeface="PMingLiU"/>
              </a:rPr>
              <a:t>的</a:t>
            </a:r>
            <a:r>
              <a:rPr dirty="0" sz="1550" spc="10">
                <a:latin typeface="PMingLiU"/>
                <a:cs typeface="PMingLiU"/>
              </a:rPr>
              <a:t>图</a:t>
            </a:r>
            <a:r>
              <a:rPr dirty="0" sz="1550" spc="30">
                <a:latin typeface="PMingLiU"/>
                <a:cs typeface="PMingLiU"/>
              </a:rPr>
              <a:t>片</a:t>
            </a:r>
            <a:r>
              <a:rPr dirty="0" sz="1550" spc="10">
                <a:latin typeface="PMingLiU"/>
                <a:cs typeface="PMingLiU"/>
              </a:rPr>
              <a:t>数</a:t>
            </a:r>
            <a:r>
              <a:rPr dirty="0" sz="1550" spc="30">
                <a:latin typeface="PMingLiU"/>
                <a:cs typeface="PMingLiU"/>
              </a:rPr>
              <a:t>量</a:t>
            </a:r>
            <a:r>
              <a:rPr dirty="0" sz="1550" spc="-20">
                <a:latin typeface="PMingLiU"/>
                <a:cs typeface="PMingLiU"/>
              </a:rPr>
              <a:t>,</a:t>
            </a:r>
            <a:r>
              <a:rPr dirty="0" sz="1550" spc="5">
                <a:latin typeface="PMingLiU"/>
                <a:cs typeface="PMingLiU"/>
              </a:rPr>
              <a:t> </a:t>
            </a:r>
            <a:r>
              <a:rPr dirty="0" sz="1550" spc="30">
                <a:latin typeface="PMingLiU"/>
                <a:cs typeface="PMingLiU"/>
              </a:rPr>
              <a:t>图片高度</a:t>
            </a:r>
            <a:r>
              <a:rPr dirty="0" sz="1550" spc="-20">
                <a:latin typeface="PMingLiU"/>
                <a:cs typeface="PMingLiU"/>
              </a:rPr>
              <a:t>,</a:t>
            </a:r>
            <a:r>
              <a:rPr dirty="0" sz="1550" spc="30">
                <a:latin typeface="PMingLiU"/>
                <a:cs typeface="PMingLiU"/>
              </a:rPr>
              <a:t> 图片宽度</a:t>
            </a:r>
            <a:r>
              <a:rPr dirty="0" sz="1550" spc="-20">
                <a:latin typeface="PMingLiU"/>
                <a:cs typeface="PMingLiU"/>
              </a:rPr>
              <a:t>,</a:t>
            </a:r>
            <a:r>
              <a:rPr dirty="0" sz="1550" spc="5">
                <a:latin typeface="PMingLiU"/>
                <a:cs typeface="PMingLiU"/>
              </a:rPr>
              <a:t> </a:t>
            </a:r>
            <a:r>
              <a:rPr dirty="0" sz="1550" spc="30">
                <a:latin typeface="PMingLiU"/>
                <a:cs typeface="PMingLiU"/>
              </a:rPr>
              <a:t>图像通道数</a:t>
            </a:r>
            <a:r>
              <a:rPr dirty="0" sz="1550" spc="5">
                <a:latin typeface="PMingLiU"/>
                <a:cs typeface="PMingLiU"/>
              </a:rPr>
              <a:t>]，</a:t>
            </a:r>
            <a:r>
              <a:rPr dirty="0" sz="1550" spc="10">
                <a:latin typeface="PMingLiU"/>
                <a:cs typeface="PMingLiU"/>
              </a:rPr>
              <a:t>注</a:t>
            </a:r>
            <a:r>
              <a:rPr dirty="0" sz="1550" spc="30">
                <a:latin typeface="PMingLiU"/>
                <a:cs typeface="PMingLiU"/>
              </a:rPr>
              <a:t>意</a:t>
            </a:r>
            <a:r>
              <a:rPr dirty="0" sz="1550" spc="10">
                <a:latin typeface="PMingLiU"/>
                <a:cs typeface="PMingLiU"/>
              </a:rPr>
              <a:t>这</a:t>
            </a:r>
            <a:r>
              <a:rPr dirty="0" sz="1550" spc="30">
                <a:latin typeface="PMingLiU"/>
                <a:cs typeface="PMingLiU"/>
              </a:rPr>
              <a:t>是</a:t>
            </a:r>
            <a:r>
              <a:rPr dirty="0" sz="1550" spc="10">
                <a:latin typeface="PMingLiU"/>
                <a:cs typeface="PMingLiU"/>
              </a:rPr>
              <a:t>一</a:t>
            </a:r>
            <a:r>
              <a:rPr dirty="0" sz="1550" spc="30">
                <a:latin typeface="PMingLiU"/>
                <a:cs typeface="PMingLiU"/>
              </a:rPr>
              <a:t>个</a:t>
            </a:r>
            <a:r>
              <a:rPr dirty="0" sz="1550" spc="110">
                <a:latin typeface="PMingLiU"/>
                <a:cs typeface="PMingLiU"/>
              </a:rPr>
              <a:t>4</a:t>
            </a:r>
            <a:r>
              <a:rPr dirty="0" sz="1550" spc="30">
                <a:latin typeface="PMingLiU"/>
                <a:cs typeface="PMingLiU"/>
              </a:rPr>
              <a:t>维</a:t>
            </a:r>
            <a:r>
              <a:rPr dirty="0" sz="1550" spc="10">
                <a:latin typeface="PMingLiU"/>
                <a:cs typeface="PMingLiU"/>
              </a:rPr>
              <a:t>的</a:t>
            </a:r>
            <a:r>
              <a:rPr dirty="0" sz="1550" spc="75">
                <a:latin typeface="PMingLiU"/>
                <a:cs typeface="PMingLiU"/>
              </a:rPr>
              <a:t>Tensor，</a:t>
            </a:r>
            <a:r>
              <a:rPr dirty="0" sz="1550" spc="30">
                <a:latin typeface="PMingLiU"/>
                <a:cs typeface="PMingLiU"/>
              </a:rPr>
              <a:t>要 求类型为</a:t>
            </a:r>
            <a:r>
              <a:rPr dirty="0" sz="1550" spc="75">
                <a:latin typeface="PMingLiU"/>
                <a:cs typeface="PMingLiU"/>
              </a:rPr>
              <a:t>float32</a:t>
            </a:r>
            <a:r>
              <a:rPr dirty="0" sz="1550" spc="10">
                <a:latin typeface="PMingLiU"/>
                <a:cs typeface="PMingLiU"/>
              </a:rPr>
              <a:t>和</a:t>
            </a:r>
            <a:r>
              <a:rPr dirty="0" sz="1550" spc="75">
                <a:latin typeface="PMingLiU"/>
                <a:cs typeface="PMingLiU"/>
              </a:rPr>
              <a:t>float64</a:t>
            </a:r>
            <a:r>
              <a:rPr dirty="0" sz="1550" spc="30">
                <a:latin typeface="PMingLiU"/>
                <a:cs typeface="PMingLiU"/>
              </a:rPr>
              <a:t>其</a:t>
            </a:r>
            <a:r>
              <a:rPr dirty="0" sz="1550" spc="10">
                <a:latin typeface="PMingLiU"/>
                <a:cs typeface="PMingLiU"/>
              </a:rPr>
              <a:t>中</a:t>
            </a:r>
            <a:r>
              <a:rPr dirty="0" sz="1550" spc="30">
                <a:latin typeface="PMingLiU"/>
                <a:cs typeface="PMingLiU"/>
              </a:rPr>
              <a:t>之</a:t>
            </a:r>
            <a:r>
              <a:rPr dirty="0" sz="1550" spc="10">
                <a:latin typeface="PMingLiU"/>
                <a:cs typeface="PMingLiU"/>
              </a:rPr>
              <a:t>一</a:t>
            </a:r>
            <a:r>
              <a:rPr dirty="0" sz="1550" spc="30">
                <a:latin typeface="PMingLiU"/>
                <a:cs typeface="PMingLiU"/>
              </a:rPr>
              <a:t>；</a:t>
            </a:r>
            <a:endParaRPr sz="155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550" spc="30">
                <a:latin typeface="PMingLiU"/>
                <a:cs typeface="PMingLiU"/>
              </a:rPr>
              <a:t>filter：</a:t>
            </a:r>
            <a:endParaRPr sz="1550">
              <a:latin typeface="PMingLiU"/>
              <a:cs typeface="PMingLiU"/>
            </a:endParaRPr>
          </a:p>
          <a:p>
            <a:pPr algn="just" marL="12700" marR="194310">
              <a:lnSpc>
                <a:spcPct val="101600"/>
              </a:lnSpc>
              <a:spcBef>
                <a:spcPts val="5"/>
              </a:spcBef>
            </a:pPr>
            <a:r>
              <a:rPr dirty="0" sz="1550" spc="30">
                <a:latin typeface="PMingLiU"/>
                <a:cs typeface="PMingLiU"/>
              </a:rPr>
              <a:t>相当于</a:t>
            </a:r>
            <a:r>
              <a:rPr dirty="0" sz="1550" spc="70">
                <a:latin typeface="PMingLiU"/>
                <a:cs typeface="PMingLiU"/>
              </a:rPr>
              <a:t>CNN</a:t>
            </a:r>
            <a:r>
              <a:rPr dirty="0" sz="1550" spc="30">
                <a:latin typeface="PMingLiU"/>
                <a:cs typeface="PMingLiU"/>
              </a:rPr>
              <a:t>中的</a:t>
            </a:r>
            <a:r>
              <a:rPr dirty="0" sz="1550" spc="10">
                <a:latin typeface="PMingLiU"/>
                <a:cs typeface="PMingLiU"/>
              </a:rPr>
              <a:t>卷</a:t>
            </a:r>
            <a:r>
              <a:rPr dirty="0" sz="1550" spc="30">
                <a:latin typeface="PMingLiU"/>
                <a:cs typeface="PMingLiU"/>
              </a:rPr>
              <a:t>积</a:t>
            </a:r>
            <a:r>
              <a:rPr dirty="0" sz="1550" spc="10">
                <a:latin typeface="PMingLiU"/>
                <a:cs typeface="PMingLiU"/>
              </a:rPr>
              <a:t>核</a:t>
            </a:r>
            <a:r>
              <a:rPr dirty="0" sz="1550" spc="30">
                <a:latin typeface="PMingLiU"/>
                <a:cs typeface="PMingLiU"/>
              </a:rPr>
              <a:t>，</a:t>
            </a:r>
            <a:r>
              <a:rPr dirty="0" sz="1550" spc="10">
                <a:latin typeface="PMingLiU"/>
                <a:cs typeface="PMingLiU"/>
              </a:rPr>
              <a:t>它</a:t>
            </a:r>
            <a:r>
              <a:rPr dirty="0" sz="1550" spc="30">
                <a:latin typeface="PMingLiU"/>
                <a:cs typeface="PMingLiU"/>
              </a:rPr>
              <a:t>要求是</a:t>
            </a:r>
            <a:r>
              <a:rPr dirty="0" sz="1550" spc="10">
                <a:latin typeface="PMingLiU"/>
                <a:cs typeface="PMingLiU"/>
              </a:rPr>
              <a:t>一</a:t>
            </a:r>
            <a:r>
              <a:rPr dirty="0" sz="1550" spc="30">
                <a:latin typeface="PMingLiU"/>
                <a:cs typeface="PMingLiU"/>
              </a:rPr>
              <a:t>个</a:t>
            </a:r>
            <a:r>
              <a:rPr dirty="0" sz="1550" spc="75">
                <a:latin typeface="PMingLiU"/>
                <a:cs typeface="PMingLiU"/>
              </a:rPr>
              <a:t>Tensor，</a:t>
            </a:r>
            <a:r>
              <a:rPr dirty="0" sz="1550" spc="10">
                <a:latin typeface="PMingLiU"/>
                <a:cs typeface="PMingLiU"/>
              </a:rPr>
              <a:t>具</a:t>
            </a:r>
            <a:r>
              <a:rPr dirty="0" sz="1550" spc="30">
                <a:latin typeface="PMingLiU"/>
                <a:cs typeface="PMingLiU"/>
              </a:rPr>
              <a:t>有</a:t>
            </a:r>
            <a:r>
              <a:rPr dirty="0" sz="1550" spc="45">
                <a:latin typeface="PMingLiU"/>
                <a:cs typeface="PMingLiU"/>
              </a:rPr>
              <a:t>[filter_height,</a:t>
            </a:r>
            <a:r>
              <a:rPr dirty="0" sz="1550" spc="20">
                <a:latin typeface="PMingLiU"/>
                <a:cs typeface="PMingLiU"/>
              </a:rPr>
              <a:t> </a:t>
            </a:r>
            <a:r>
              <a:rPr dirty="0" sz="1550" spc="40">
                <a:latin typeface="PMingLiU"/>
                <a:cs typeface="PMingLiU"/>
              </a:rPr>
              <a:t>filter_width,</a:t>
            </a:r>
            <a:r>
              <a:rPr dirty="0" sz="1550" spc="25">
                <a:latin typeface="PMingLiU"/>
                <a:cs typeface="PMingLiU"/>
              </a:rPr>
              <a:t> </a:t>
            </a:r>
            <a:r>
              <a:rPr dirty="0" sz="1550" spc="65">
                <a:latin typeface="PMingLiU"/>
                <a:cs typeface="PMingLiU"/>
              </a:rPr>
              <a:t>in_channels,</a:t>
            </a:r>
            <a:r>
              <a:rPr dirty="0" sz="1550" spc="25">
                <a:latin typeface="PMingLiU"/>
                <a:cs typeface="PMingLiU"/>
              </a:rPr>
              <a:t> </a:t>
            </a:r>
            <a:r>
              <a:rPr dirty="0" sz="1550" spc="85">
                <a:latin typeface="PMingLiU"/>
                <a:cs typeface="PMingLiU"/>
              </a:rPr>
              <a:t>out_channels]</a:t>
            </a:r>
            <a:r>
              <a:rPr dirty="0" sz="1550" spc="30">
                <a:latin typeface="PMingLiU"/>
                <a:cs typeface="PMingLiU"/>
              </a:rPr>
              <a:t>这 样的</a:t>
            </a:r>
            <a:r>
              <a:rPr dirty="0" sz="1550" spc="125">
                <a:latin typeface="PMingLiU"/>
                <a:cs typeface="PMingLiU"/>
              </a:rPr>
              <a:t>shape，</a:t>
            </a:r>
            <a:r>
              <a:rPr dirty="0" sz="1550" spc="30">
                <a:latin typeface="PMingLiU"/>
                <a:cs typeface="PMingLiU"/>
              </a:rPr>
              <a:t>具体</a:t>
            </a:r>
            <a:r>
              <a:rPr dirty="0" sz="1550" spc="10">
                <a:latin typeface="PMingLiU"/>
                <a:cs typeface="PMingLiU"/>
              </a:rPr>
              <a:t>含</a:t>
            </a:r>
            <a:r>
              <a:rPr dirty="0" sz="1550" spc="30">
                <a:latin typeface="PMingLiU"/>
                <a:cs typeface="PMingLiU"/>
              </a:rPr>
              <a:t>义</a:t>
            </a:r>
            <a:r>
              <a:rPr dirty="0" sz="1550" spc="10">
                <a:latin typeface="PMingLiU"/>
                <a:cs typeface="PMingLiU"/>
              </a:rPr>
              <a:t>是</a:t>
            </a:r>
            <a:r>
              <a:rPr dirty="0" sz="1550" spc="-30">
                <a:latin typeface="PMingLiU"/>
                <a:cs typeface="PMingLiU"/>
              </a:rPr>
              <a:t>[</a:t>
            </a:r>
            <a:r>
              <a:rPr dirty="0" sz="1550" spc="30">
                <a:latin typeface="PMingLiU"/>
                <a:cs typeface="PMingLiU"/>
              </a:rPr>
              <a:t>卷</a:t>
            </a:r>
            <a:r>
              <a:rPr dirty="0" sz="1550" spc="10">
                <a:latin typeface="PMingLiU"/>
                <a:cs typeface="PMingLiU"/>
              </a:rPr>
              <a:t>积</a:t>
            </a:r>
            <a:r>
              <a:rPr dirty="0" sz="1550" spc="30">
                <a:latin typeface="PMingLiU"/>
                <a:cs typeface="PMingLiU"/>
              </a:rPr>
              <a:t>核</a:t>
            </a:r>
            <a:r>
              <a:rPr dirty="0" sz="1550" spc="10">
                <a:latin typeface="PMingLiU"/>
                <a:cs typeface="PMingLiU"/>
              </a:rPr>
              <a:t>的</a:t>
            </a:r>
            <a:r>
              <a:rPr dirty="0" sz="1550" spc="30">
                <a:latin typeface="PMingLiU"/>
                <a:cs typeface="PMingLiU"/>
              </a:rPr>
              <a:t>高度，</a:t>
            </a:r>
            <a:r>
              <a:rPr dirty="0" sz="1550" spc="10">
                <a:latin typeface="PMingLiU"/>
                <a:cs typeface="PMingLiU"/>
              </a:rPr>
              <a:t>卷</a:t>
            </a:r>
            <a:r>
              <a:rPr dirty="0" sz="1550" spc="30">
                <a:latin typeface="PMingLiU"/>
                <a:cs typeface="PMingLiU"/>
              </a:rPr>
              <a:t>积</a:t>
            </a:r>
            <a:r>
              <a:rPr dirty="0" sz="1550" spc="10">
                <a:latin typeface="PMingLiU"/>
                <a:cs typeface="PMingLiU"/>
              </a:rPr>
              <a:t>核</a:t>
            </a:r>
            <a:r>
              <a:rPr dirty="0" sz="1550" spc="30">
                <a:latin typeface="PMingLiU"/>
                <a:cs typeface="PMingLiU"/>
              </a:rPr>
              <a:t>的</a:t>
            </a:r>
            <a:r>
              <a:rPr dirty="0" sz="1550" spc="10">
                <a:latin typeface="PMingLiU"/>
                <a:cs typeface="PMingLiU"/>
              </a:rPr>
              <a:t>宽</a:t>
            </a:r>
            <a:r>
              <a:rPr dirty="0" sz="1550" spc="30">
                <a:latin typeface="PMingLiU"/>
                <a:cs typeface="PMingLiU"/>
              </a:rPr>
              <a:t>度，图</a:t>
            </a:r>
            <a:r>
              <a:rPr dirty="0" sz="1550" spc="10">
                <a:latin typeface="PMingLiU"/>
                <a:cs typeface="PMingLiU"/>
              </a:rPr>
              <a:t>像</a:t>
            </a:r>
            <a:r>
              <a:rPr dirty="0" sz="1550" spc="30">
                <a:latin typeface="PMingLiU"/>
                <a:cs typeface="PMingLiU"/>
              </a:rPr>
              <a:t>通</a:t>
            </a:r>
            <a:r>
              <a:rPr dirty="0" sz="1550" spc="10">
                <a:latin typeface="PMingLiU"/>
                <a:cs typeface="PMingLiU"/>
              </a:rPr>
              <a:t>道</a:t>
            </a:r>
            <a:r>
              <a:rPr dirty="0" sz="1550" spc="30">
                <a:latin typeface="PMingLiU"/>
                <a:cs typeface="PMingLiU"/>
              </a:rPr>
              <a:t>数</a:t>
            </a:r>
            <a:r>
              <a:rPr dirty="0" sz="1550" spc="10">
                <a:latin typeface="PMingLiU"/>
                <a:cs typeface="PMingLiU"/>
              </a:rPr>
              <a:t>，</a:t>
            </a:r>
            <a:r>
              <a:rPr dirty="0" sz="1550" spc="30">
                <a:latin typeface="PMingLiU"/>
                <a:cs typeface="PMingLiU"/>
              </a:rPr>
              <a:t>卷</a:t>
            </a:r>
            <a:r>
              <a:rPr dirty="0" sz="1550" spc="10">
                <a:latin typeface="PMingLiU"/>
                <a:cs typeface="PMingLiU"/>
              </a:rPr>
              <a:t>积</a:t>
            </a:r>
            <a:r>
              <a:rPr dirty="0" sz="1550" spc="30">
                <a:latin typeface="PMingLiU"/>
                <a:cs typeface="PMingLiU"/>
              </a:rPr>
              <a:t>核个数</a:t>
            </a:r>
            <a:r>
              <a:rPr dirty="0" sz="1550">
                <a:latin typeface="PMingLiU"/>
                <a:cs typeface="PMingLiU"/>
              </a:rPr>
              <a:t>]，</a:t>
            </a:r>
            <a:r>
              <a:rPr dirty="0" sz="1550" spc="10">
                <a:latin typeface="PMingLiU"/>
                <a:cs typeface="PMingLiU"/>
              </a:rPr>
              <a:t>要</a:t>
            </a:r>
            <a:r>
              <a:rPr dirty="0" sz="1550" spc="30">
                <a:latin typeface="PMingLiU"/>
                <a:cs typeface="PMingLiU"/>
              </a:rPr>
              <a:t>求</a:t>
            </a:r>
            <a:r>
              <a:rPr dirty="0" sz="1550" spc="10">
                <a:latin typeface="PMingLiU"/>
                <a:cs typeface="PMingLiU"/>
              </a:rPr>
              <a:t>类</a:t>
            </a:r>
            <a:r>
              <a:rPr dirty="0" sz="1550" spc="30">
                <a:latin typeface="PMingLiU"/>
                <a:cs typeface="PMingLiU"/>
              </a:rPr>
              <a:t>型</a:t>
            </a:r>
            <a:r>
              <a:rPr dirty="0" sz="1550" spc="10">
                <a:latin typeface="PMingLiU"/>
                <a:cs typeface="PMingLiU"/>
              </a:rPr>
              <a:t>与</a:t>
            </a:r>
            <a:r>
              <a:rPr dirty="0" sz="1550" spc="30">
                <a:latin typeface="PMingLiU"/>
                <a:cs typeface="PMingLiU"/>
              </a:rPr>
              <a:t>参</a:t>
            </a:r>
            <a:r>
              <a:rPr dirty="0" sz="1550" spc="10">
                <a:latin typeface="PMingLiU"/>
                <a:cs typeface="PMingLiU"/>
              </a:rPr>
              <a:t>数</a:t>
            </a:r>
            <a:r>
              <a:rPr dirty="0" sz="1550" spc="100">
                <a:latin typeface="PMingLiU"/>
                <a:cs typeface="PMingLiU"/>
              </a:rPr>
              <a:t>input  </a:t>
            </a:r>
            <a:r>
              <a:rPr dirty="0" sz="1550" spc="30">
                <a:latin typeface="PMingLiU"/>
                <a:cs typeface="PMingLiU"/>
              </a:rPr>
              <a:t>相同，有一个</a:t>
            </a:r>
            <a:r>
              <a:rPr dirty="0" sz="1550" spc="10">
                <a:latin typeface="PMingLiU"/>
                <a:cs typeface="PMingLiU"/>
              </a:rPr>
              <a:t>地</a:t>
            </a:r>
            <a:r>
              <a:rPr dirty="0" sz="1550" spc="30">
                <a:latin typeface="PMingLiU"/>
                <a:cs typeface="PMingLiU"/>
              </a:rPr>
              <a:t>方需</a:t>
            </a:r>
            <a:r>
              <a:rPr dirty="0" sz="1550" spc="10">
                <a:latin typeface="PMingLiU"/>
                <a:cs typeface="PMingLiU"/>
              </a:rPr>
              <a:t>要</a:t>
            </a:r>
            <a:r>
              <a:rPr dirty="0" sz="1550" spc="30">
                <a:latin typeface="PMingLiU"/>
                <a:cs typeface="PMingLiU"/>
              </a:rPr>
              <a:t>注意，</a:t>
            </a:r>
            <a:r>
              <a:rPr dirty="0" sz="1550" spc="10">
                <a:latin typeface="PMingLiU"/>
                <a:cs typeface="PMingLiU"/>
              </a:rPr>
              <a:t>第</a:t>
            </a:r>
            <a:r>
              <a:rPr dirty="0" sz="1550" spc="30">
                <a:latin typeface="PMingLiU"/>
                <a:cs typeface="PMingLiU"/>
              </a:rPr>
              <a:t>三</a:t>
            </a:r>
            <a:r>
              <a:rPr dirty="0" sz="1550" spc="10">
                <a:latin typeface="PMingLiU"/>
                <a:cs typeface="PMingLiU"/>
              </a:rPr>
              <a:t>维</a:t>
            </a:r>
            <a:r>
              <a:rPr dirty="0" sz="1550" spc="70">
                <a:latin typeface="PMingLiU"/>
                <a:cs typeface="PMingLiU"/>
              </a:rPr>
              <a:t>in_channels，</a:t>
            </a:r>
            <a:r>
              <a:rPr dirty="0" sz="1550" spc="10">
                <a:latin typeface="PMingLiU"/>
                <a:cs typeface="PMingLiU"/>
              </a:rPr>
              <a:t>就</a:t>
            </a:r>
            <a:r>
              <a:rPr dirty="0" sz="1550" spc="30">
                <a:latin typeface="PMingLiU"/>
                <a:cs typeface="PMingLiU"/>
              </a:rPr>
              <a:t>是参数</a:t>
            </a:r>
            <a:r>
              <a:rPr dirty="0" sz="1550" spc="95">
                <a:latin typeface="PMingLiU"/>
                <a:cs typeface="PMingLiU"/>
              </a:rPr>
              <a:t>input</a:t>
            </a:r>
            <a:r>
              <a:rPr dirty="0" sz="1550" spc="30">
                <a:latin typeface="PMingLiU"/>
                <a:cs typeface="PMingLiU"/>
              </a:rPr>
              <a:t>的</a:t>
            </a:r>
            <a:r>
              <a:rPr dirty="0" sz="1550" spc="10">
                <a:latin typeface="PMingLiU"/>
                <a:cs typeface="PMingLiU"/>
              </a:rPr>
              <a:t>第</a:t>
            </a:r>
            <a:r>
              <a:rPr dirty="0" sz="1550" spc="30">
                <a:latin typeface="PMingLiU"/>
                <a:cs typeface="PMingLiU"/>
              </a:rPr>
              <a:t>四维；</a:t>
            </a:r>
            <a:endParaRPr sz="155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550" spc="80">
                <a:latin typeface="PMingLiU"/>
                <a:cs typeface="PMingLiU"/>
              </a:rPr>
              <a:t>strides：</a:t>
            </a:r>
            <a:endParaRPr sz="155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550" spc="30">
                <a:latin typeface="PMingLiU"/>
                <a:cs typeface="PMingLiU"/>
              </a:rPr>
              <a:t>卷积时在图像</a:t>
            </a:r>
            <a:r>
              <a:rPr dirty="0" sz="1550" spc="10">
                <a:latin typeface="PMingLiU"/>
                <a:cs typeface="PMingLiU"/>
              </a:rPr>
              <a:t>每</a:t>
            </a:r>
            <a:r>
              <a:rPr dirty="0" sz="1550" spc="30">
                <a:latin typeface="PMingLiU"/>
                <a:cs typeface="PMingLiU"/>
              </a:rPr>
              <a:t>一维</a:t>
            </a:r>
            <a:r>
              <a:rPr dirty="0" sz="1550" spc="10">
                <a:latin typeface="PMingLiU"/>
                <a:cs typeface="PMingLiU"/>
              </a:rPr>
              <a:t>的</a:t>
            </a:r>
            <a:r>
              <a:rPr dirty="0" sz="1550" spc="30">
                <a:latin typeface="PMingLiU"/>
                <a:cs typeface="PMingLiU"/>
              </a:rPr>
              <a:t>步长，</a:t>
            </a:r>
            <a:r>
              <a:rPr dirty="0" sz="1550" spc="10">
                <a:latin typeface="PMingLiU"/>
                <a:cs typeface="PMingLiU"/>
              </a:rPr>
              <a:t>这</a:t>
            </a:r>
            <a:r>
              <a:rPr dirty="0" sz="1550" spc="30">
                <a:latin typeface="PMingLiU"/>
                <a:cs typeface="PMingLiU"/>
              </a:rPr>
              <a:t>是</a:t>
            </a:r>
            <a:r>
              <a:rPr dirty="0" sz="1550" spc="10">
                <a:latin typeface="PMingLiU"/>
                <a:cs typeface="PMingLiU"/>
              </a:rPr>
              <a:t>一</a:t>
            </a:r>
            <a:r>
              <a:rPr dirty="0" sz="1550" spc="30">
                <a:latin typeface="PMingLiU"/>
                <a:cs typeface="PMingLiU"/>
              </a:rPr>
              <a:t>个</a:t>
            </a:r>
            <a:r>
              <a:rPr dirty="0" sz="1550" spc="10">
                <a:latin typeface="PMingLiU"/>
                <a:cs typeface="PMingLiU"/>
              </a:rPr>
              <a:t>一</a:t>
            </a:r>
            <a:r>
              <a:rPr dirty="0" sz="1550" spc="30">
                <a:latin typeface="PMingLiU"/>
                <a:cs typeface="PMingLiU"/>
              </a:rPr>
              <a:t>维的向</a:t>
            </a:r>
            <a:r>
              <a:rPr dirty="0" sz="1550" spc="10">
                <a:latin typeface="PMingLiU"/>
                <a:cs typeface="PMingLiU"/>
              </a:rPr>
              <a:t>量</a:t>
            </a:r>
            <a:r>
              <a:rPr dirty="0" sz="1550" spc="30">
                <a:latin typeface="PMingLiU"/>
                <a:cs typeface="PMingLiU"/>
              </a:rPr>
              <a:t>，</a:t>
            </a:r>
            <a:r>
              <a:rPr dirty="0" sz="1550" spc="10">
                <a:latin typeface="PMingLiU"/>
                <a:cs typeface="PMingLiU"/>
              </a:rPr>
              <a:t>长</a:t>
            </a:r>
            <a:r>
              <a:rPr dirty="0" sz="1550" spc="30">
                <a:latin typeface="PMingLiU"/>
                <a:cs typeface="PMingLiU"/>
              </a:rPr>
              <a:t>度</a:t>
            </a:r>
            <a:r>
              <a:rPr dirty="0" sz="1550" spc="105">
                <a:latin typeface="PMingLiU"/>
                <a:cs typeface="PMingLiU"/>
              </a:rPr>
              <a:t>4</a:t>
            </a:r>
            <a:endParaRPr sz="1550">
              <a:latin typeface="PMingLiU"/>
              <a:cs typeface="PMingLiU"/>
            </a:endParaRPr>
          </a:p>
          <a:p>
            <a:pPr marL="12700" marR="1450975">
              <a:lnSpc>
                <a:spcPct val="101600"/>
              </a:lnSpc>
              <a:spcBef>
                <a:spcPts val="5"/>
              </a:spcBef>
            </a:pPr>
            <a:r>
              <a:rPr dirty="0" sz="1550" spc="125">
                <a:latin typeface="PMingLiU"/>
                <a:cs typeface="PMingLiU"/>
              </a:rPr>
              <a:t>padding：</a:t>
            </a:r>
            <a:r>
              <a:rPr dirty="0" sz="1550" spc="55">
                <a:latin typeface="PMingLiU"/>
                <a:cs typeface="PMingLiU"/>
              </a:rPr>
              <a:t> </a:t>
            </a:r>
            <a:r>
              <a:rPr dirty="0" sz="1550" spc="80">
                <a:latin typeface="PMingLiU"/>
                <a:cs typeface="PMingLiU"/>
              </a:rPr>
              <a:t>string</a:t>
            </a:r>
            <a:r>
              <a:rPr dirty="0" sz="1550" spc="30">
                <a:latin typeface="PMingLiU"/>
                <a:cs typeface="PMingLiU"/>
              </a:rPr>
              <a:t>类型的</a:t>
            </a:r>
            <a:r>
              <a:rPr dirty="0" sz="1550" spc="10">
                <a:latin typeface="PMingLiU"/>
                <a:cs typeface="PMingLiU"/>
              </a:rPr>
              <a:t>量</a:t>
            </a:r>
            <a:r>
              <a:rPr dirty="0" sz="1550" spc="30">
                <a:latin typeface="PMingLiU"/>
                <a:cs typeface="PMingLiU"/>
              </a:rPr>
              <a:t>，</a:t>
            </a:r>
            <a:r>
              <a:rPr dirty="0" sz="1550" spc="10">
                <a:latin typeface="PMingLiU"/>
                <a:cs typeface="PMingLiU"/>
              </a:rPr>
              <a:t>只</a:t>
            </a:r>
            <a:r>
              <a:rPr dirty="0" sz="1550" spc="30">
                <a:latin typeface="PMingLiU"/>
                <a:cs typeface="PMingLiU"/>
              </a:rPr>
              <a:t>能是</a:t>
            </a:r>
            <a:r>
              <a:rPr dirty="0" sz="1550" spc="-320">
                <a:latin typeface="PMingLiU"/>
                <a:cs typeface="PMingLiU"/>
              </a:rPr>
              <a:t>”SAME”,”VALID”</a:t>
            </a:r>
            <a:r>
              <a:rPr dirty="0" sz="1550" spc="30">
                <a:latin typeface="PMingLiU"/>
                <a:cs typeface="PMingLiU"/>
              </a:rPr>
              <a:t>其</a:t>
            </a:r>
            <a:r>
              <a:rPr dirty="0" sz="1550" spc="10">
                <a:latin typeface="PMingLiU"/>
                <a:cs typeface="PMingLiU"/>
              </a:rPr>
              <a:t>中</a:t>
            </a:r>
            <a:r>
              <a:rPr dirty="0" sz="1550" spc="30">
                <a:latin typeface="PMingLiU"/>
                <a:cs typeface="PMingLiU"/>
              </a:rPr>
              <a:t>之</a:t>
            </a:r>
            <a:r>
              <a:rPr dirty="0" sz="1550" spc="10">
                <a:latin typeface="PMingLiU"/>
                <a:cs typeface="PMingLiU"/>
              </a:rPr>
              <a:t>一</a:t>
            </a:r>
            <a:r>
              <a:rPr dirty="0" sz="1550" spc="30">
                <a:latin typeface="PMingLiU"/>
                <a:cs typeface="PMingLiU"/>
              </a:rPr>
              <a:t>，</a:t>
            </a:r>
            <a:r>
              <a:rPr dirty="0" sz="1550" spc="10">
                <a:latin typeface="PMingLiU"/>
                <a:cs typeface="PMingLiU"/>
              </a:rPr>
              <a:t>这</a:t>
            </a:r>
            <a:r>
              <a:rPr dirty="0" sz="1550" spc="30">
                <a:latin typeface="PMingLiU"/>
                <a:cs typeface="PMingLiU"/>
              </a:rPr>
              <a:t>个</a:t>
            </a:r>
            <a:r>
              <a:rPr dirty="0" sz="1550" spc="10">
                <a:latin typeface="PMingLiU"/>
                <a:cs typeface="PMingLiU"/>
              </a:rPr>
              <a:t>值</a:t>
            </a:r>
            <a:r>
              <a:rPr dirty="0" sz="1550" spc="30">
                <a:latin typeface="PMingLiU"/>
                <a:cs typeface="PMingLiU"/>
              </a:rPr>
              <a:t>决定了</a:t>
            </a:r>
            <a:r>
              <a:rPr dirty="0" sz="1550" spc="10">
                <a:latin typeface="PMingLiU"/>
                <a:cs typeface="PMingLiU"/>
              </a:rPr>
              <a:t>不</a:t>
            </a:r>
            <a:r>
              <a:rPr dirty="0" sz="1550" spc="30">
                <a:latin typeface="PMingLiU"/>
                <a:cs typeface="PMingLiU"/>
              </a:rPr>
              <a:t>同</a:t>
            </a:r>
            <a:r>
              <a:rPr dirty="0" sz="1550" spc="10">
                <a:latin typeface="PMingLiU"/>
                <a:cs typeface="PMingLiU"/>
              </a:rPr>
              <a:t>的</a:t>
            </a:r>
            <a:r>
              <a:rPr dirty="0" sz="1550" spc="30">
                <a:latin typeface="PMingLiU"/>
                <a:cs typeface="PMingLiU"/>
              </a:rPr>
              <a:t>卷</a:t>
            </a:r>
            <a:r>
              <a:rPr dirty="0" sz="1550" spc="10">
                <a:latin typeface="PMingLiU"/>
                <a:cs typeface="PMingLiU"/>
              </a:rPr>
              <a:t>积</a:t>
            </a:r>
            <a:r>
              <a:rPr dirty="0" sz="1550" spc="30">
                <a:latin typeface="PMingLiU"/>
                <a:cs typeface="PMingLiU"/>
              </a:rPr>
              <a:t>方式 </a:t>
            </a:r>
            <a:r>
              <a:rPr dirty="0" sz="1550" spc="95">
                <a:latin typeface="PMingLiU"/>
                <a:cs typeface="PMingLiU"/>
              </a:rPr>
              <a:t>use_cudnn_on_gpu：  </a:t>
            </a:r>
            <a:r>
              <a:rPr dirty="0" sz="1550" spc="120">
                <a:latin typeface="PMingLiU"/>
                <a:cs typeface="PMingLiU"/>
              </a:rPr>
              <a:t>bool</a:t>
            </a:r>
            <a:r>
              <a:rPr dirty="0" sz="1550" spc="30">
                <a:latin typeface="PMingLiU"/>
                <a:cs typeface="PMingLiU"/>
              </a:rPr>
              <a:t>类型，是否使</a:t>
            </a:r>
            <a:r>
              <a:rPr dirty="0" sz="1550" spc="10">
                <a:latin typeface="PMingLiU"/>
                <a:cs typeface="PMingLiU"/>
              </a:rPr>
              <a:t>用</a:t>
            </a:r>
            <a:r>
              <a:rPr dirty="0" sz="1550" spc="130">
                <a:latin typeface="PMingLiU"/>
                <a:cs typeface="PMingLiU"/>
              </a:rPr>
              <a:t>cudnn</a:t>
            </a:r>
            <a:r>
              <a:rPr dirty="0" sz="1550" spc="10">
                <a:latin typeface="PMingLiU"/>
                <a:cs typeface="PMingLiU"/>
              </a:rPr>
              <a:t>加</a:t>
            </a:r>
            <a:r>
              <a:rPr dirty="0" sz="1550" spc="30">
                <a:latin typeface="PMingLiU"/>
                <a:cs typeface="PMingLiU"/>
              </a:rPr>
              <a:t>速</a:t>
            </a:r>
            <a:r>
              <a:rPr dirty="0" sz="1550" spc="10">
                <a:latin typeface="PMingLiU"/>
                <a:cs typeface="PMingLiU"/>
              </a:rPr>
              <a:t>，</a:t>
            </a:r>
            <a:r>
              <a:rPr dirty="0" sz="1550" spc="30">
                <a:latin typeface="PMingLiU"/>
                <a:cs typeface="PMingLiU"/>
              </a:rPr>
              <a:t>默</a:t>
            </a:r>
            <a:r>
              <a:rPr dirty="0" sz="1550" spc="10">
                <a:latin typeface="PMingLiU"/>
                <a:cs typeface="PMingLiU"/>
              </a:rPr>
              <a:t>认</a:t>
            </a:r>
            <a:r>
              <a:rPr dirty="0" sz="1550" spc="30">
                <a:latin typeface="PMingLiU"/>
                <a:cs typeface="PMingLiU"/>
              </a:rPr>
              <a:t>为</a:t>
            </a:r>
            <a:r>
              <a:rPr dirty="0" sz="1550" spc="110">
                <a:latin typeface="PMingLiU"/>
                <a:cs typeface="PMingLiU"/>
              </a:rPr>
              <a:t>true</a:t>
            </a:r>
            <a:endParaRPr sz="155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550" spc="30">
                <a:latin typeface="PMingLiU"/>
                <a:cs typeface="PMingLiU"/>
              </a:rPr>
              <a:t>结果返回一个</a:t>
            </a:r>
            <a:r>
              <a:rPr dirty="0" sz="1550" spc="75">
                <a:latin typeface="PMingLiU"/>
                <a:cs typeface="PMingLiU"/>
              </a:rPr>
              <a:t>Tensor，</a:t>
            </a:r>
            <a:r>
              <a:rPr dirty="0" sz="1550" spc="30">
                <a:latin typeface="PMingLiU"/>
                <a:cs typeface="PMingLiU"/>
              </a:rPr>
              <a:t>这个输</a:t>
            </a:r>
            <a:r>
              <a:rPr dirty="0" sz="1550" spc="10">
                <a:latin typeface="PMingLiU"/>
                <a:cs typeface="PMingLiU"/>
              </a:rPr>
              <a:t>出</a:t>
            </a:r>
            <a:r>
              <a:rPr dirty="0" sz="1550" spc="30">
                <a:latin typeface="PMingLiU"/>
                <a:cs typeface="PMingLiU"/>
              </a:rPr>
              <a:t>，</a:t>
            </a:r>
            <a:r>
              <a:rPr dirty="0" sz="1550" spc="10">
                <a:latin typeface="PMingLiU"/>
                <a:cs typeface="PMingLiU"/>
              </a:rPr>
              <a:t>就</a:t>
            </a:r>
            <a:r>
              <a:rPr dirty="0" sz="1550" spc="30">
                <a:latin typeface="PMingLiU"/>
                <a:cs typeface="PMingLiU"/>
              </a:rPr>
              <a:t>是</a:t>
            </a:r>
            <a:r>
              <a:rPr dirty="0" sz="1550" spc="10">
                <a:latin typeface="PMingLiU"/>
                <a:cs typeface="PMingLiU"/>
              </a:rPr>
              <a:t>我</a:t>
            </a:r>
            <a:r>
              <a:rPr dirty="0" sz="1550" spc="30">
                <a:latin typeface="PMingLiU"/>
                <a:cs typeface="PMingLiU"/>
              </a:rPr>
              <a:t>们常说</a:t>
            </a:r>
            <a:r>
              <a:rPr dirty="0" sz="1550" spc="10">
                <a:latin typeface="PMingLiU"/>
                <a:cs typeface="PMingLiU"/>
              </a:rPr>
              <a:t>的</a:t>
            </a:r>
            <a:r>
              <a:rPr dirty="0" sz="1550" spc="100">
                <a:latin typeface="PMingLiU"/>
                <a:cs typeface="PMingLiU"/>
              </a:rPr>
              <a:t>feature</a:t>
            </a:r>
            <a:r>
              <a:rPr dirty="0" sz="1550" spc="-30">
                <a:latin typeface="PMingLiU"/>
                <a:cs typeface="PMingLiU"/>
              </a:rPr>
              <a:t> </a:t>
            </a:r>
            <a:r>
              <a:rPr dirty="0" sz="1550" spc="170">
                <a:latin typeface="PMingLiU"/>
                <a:cs typeface="PMingLiU"/>
              </a:rPr>
              <a:t>map</a:t>
            </a:r>
            <a:endParaRPr sz="155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567" y="1339054"/>
            <a:ext cx="385381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>
                <a:solidFill>
                  <a:srgbClr val="BF0000"/>
                </a:solidFill>
              </a:rPr>
              <a:t>卷积神经网络</a:t>
            </a:r>
            <a:r>
              <a:rPr dirty="0" sz="3500" spc="-120">
                <a:solidFill>
                  <a:srgbClr val="BF0000"/>
                </a:solidFill>
              </a:rPr>
              <a:t>(</a:t>
            </a:r>
            <a:r>
              <a:rPr dirty="0" sz="3500" spc="-25">
                <a:solidFill>
                  <a:srgbClr val="BF0000"/>
                </a:solidFill>
              </a:rPr>
              <a:t>C</a:t>
            </a:r>
            <a:r>
              <a:rPr dirty="0" sz="3500" spc="110">
                <a:solidFill>
                  <a:srgbClr val="BF0000"/>
                </a:solidFill>
              </a:rPr>
              <a:t>NN</a:t>
            </a:r>
            <a:r>
              <a:rPr dirty="0" sz="3500" spc="-110">
                <a:solidFill>
                  <a:srgbClr val="BF0000"/>
                </a:solidFill>
              </a:rPr>
              <a:t>)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802677" y="1996579"/>
            <a:ext cx="8848725" cy="1450340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550" spc="140">
                <a:latin typeface="PMingLiU"/>
                <a:cs typeface="PMingLiU"/>
              </a:rPr>
              <a:t>2</a:t>
            </a:r>
            <a:r>
              <a:rPr dirty="0" sz="1550" spc="30">
                <a:latin typeface="PMingLiU"/>
                <a:cs typeface="PMingLiU"/>
              </a:rPr>
              <a:t>、激活函数</a:t>
            </a:r>
            <a:r>
              <a:rPr dirty="0" sz="1550" spc="5">
                <a:latin typeface="PMingLiU"/>
                <a:cs typeface="PMingLiU"/>
              </a:rPr>
              <a:t> </a:t>
            </a:r>
            <a:r>
              <a:rPr dirty="0" sz="1550" spc="35">
                <a:latin typeface="PMingLiU"/>
                <a:cs typeface="PMingLiU"/>
              </a:rPr>
              <a:t>ReLU</a:t>
            </a:r>
            <a:r>
              <a:rPr dirty="0" sz="1550" spc="20">
                <a:latin typeface="PMingLiU"/>
                <a:cs typeface="PMingLiU"/>
              </a:rPr>
              <a:t> </a:t>
            </a:r>
            <a:r>
              <a:rPr dirty="0" sz="1550" spc="95">
                <a:latin typeface="PMingLiU"/>
                <a:cs typeface="PMingLiU"/>
              </a:rPr>
              <a:t>(Rectified</a:t>
            </a:r>
            <a:r>
              <a:rPr dirty="0" sz="1550" spc="50">
                <a:latin typeface="PMingLiU"/>
                <a:cs typeface="PMingLiU"/>
              </a:rPr>
              <a:t> </a:t>
            </a:r>
            <a:r>
              <a:rPr dirty="0" sz="1550" spc="90">
                <a:latin typeface="PMingLiU"/>
                <a:cs typeface="PMingLiU"/>
              </a:rPr>
              <a:t>Linear</a:t>
            </a:r>
            <a:r>
              <a:rPr dirty="0" sz="1550" spc="5">
                <a:latin typeface="PMingLiU"/>
                <a:cs typeface="PMingLiU"/>
              </a:rPr>
              <a:t> </a:t>
            </a:r>
            <a:r>
              <a:rPr dirty="0" sz="1550" spc="95">
                <a:latin typeface="PMingLiU"/>
                <a:cs typeface="PMingLiU"/>
              </a:rPr>
              <a:t>Units)</a:t>
            </a:r>
            <a:endParaRPr sz="1550">
              <a:latin typeface="PMingLiU"/>
              <a:cs typeface="PMingLiU"/>
            </a:endParaRPr>
          </a:p>
          <a:p>
            <a:pPr marL="12700" marR="22860">
              <a:lnSpc>
                <a:spcPct val="101299"/>
              </a:lnSpc>
              <a:spcBef>
                <a:spcPts val="885"/>
              </a:spcBef>
            </a:pPr>
            <a:r>
              <a:rPr dirty="0" sz="1550" spc="30">
                <a:latin typeface="PMingLiU"/>
                <a:cs typeface="PMingLiU"/>
              </a:rPr>
              <a:t>常用的激活函</a:t>
            </a:r>
            <a:r>
              <a:rPr dirty="0" sz="1550" spc="10">
                <a:latin typeface="PMingLiU"/>
                <a:cs typeface="PMingLiU"/>
              </a:rPr>
              <a:t>数</a:t>
            </a:r>
            <a:r>
              <a:rPr dirty="0" sz="1550" spc="30">
                <a:latin typeface="PMingLiU"/>
                <a:cs typeface="PMingLiU"/>
              </a:rPr>
              <a:t>有</a:t>
            </a:r>
            <a:r>
              <a:rPr dirty="0" sz="1550" spc="95">
                <a:latin typeface="PMingLiU"/>
                <a:cs typeface="PMingLiU"/>
              </a:rPr>
              <a:t>sigmoid</a:t>
            </a:r>
            <a:r>
              <a:rPr dirty="0" sz="1550" spc="30">
                <a:latin typeface="PMingLiU"/>
                <a:cs typeface="PMingLiU"/>
              </a:rPr>
              <a:t>、</a:t>
            </a:r>
            <a:r>
              <a:rPr dirty="0" sz="1550" spc="125">
                <a:latin typeface="PMingLiU"/>
                <a:cs typeface="PMingLiU"/>
              </a:rPr>
              <a:t>tanh</a:t>
            </a:r>
            <a:r>
              <a:rPr dirty="0" sz="1550" spc="10">
                <a:latin typeface="PMingLiU"/>
                <a:cs typeface="PMingLiU"/>
              </a:rPr>
              <a:t>、</a:t>
            </a:r>
            <a:r>
              <a:rPr dirty="0" sz="1550" spc="70">
                <a:latin typeface="PMingLiU"/>
                <a:cs typeface="PMingLiU"/>
              </a:rPr>
              <a:t>relu</a:t>
            </a:r>
            <a:r>
              <a:rPr dirty="0" sz="1550" spc="30">
                <a:latin typeface="PMingLiU"/>
                <a:cs typeface="PMingLiU"/>
              </a:rPr>
              <a:t>等等</a:t>
            </a:r>
            <a:r>
              <a:rPr dirty="0" sz="1550" spc="10">
                <a:latin typeface="PMingLiU"/>
                <a:cs typeface="PMingLiU"/>
              </a:rPr>
              <a:t>，</a:t>
            </a:r>
            <a:r>
              <a:rPr dirty="0" sz="1550" spc="30">
                <a:latin typeface="PMingLiU"/>
                <a:cs typeface="PMingLiU"/>
              </a:rPr>
              <a:t>前</a:t>
            </a:r>
            <a:r>
              <a:rPr dirty="0" sz="1550" spc="10">
                <a:latin typeface="PMingLiU"/>
                <a:cs typeface="PMingLiU"/>
              </a:rPr>
              <a:t>两</a:t>
            </a:r>
            <a:r>
              <a:rPr dirty="0" sz="1550" spc="30">
                <a:latin typeface="PMingLiU"/>
                <a:cs typeface="PMingLiU"/>
              </a:rPr>
              <a:t>者</a:t>
            </a:r>
            <a:r>
              <a:rPr dirty="0" sz="1550" spc="110">
                <a:latin typeface="PMingLiU"/>
                <a:cs typeface="PMingLiU"/>
              </a:rPr>
              <a:t>sigmoid/tanh</a:t>
            </a:r>
            <a:r>
              <a:rPr dirty="0" sz="1550" spc="30">
                <a:latin typeface="PMingLiU"/>
                <a:cs typeface="PMingLiU"/>
              </a:rPr>
              <a:t>比</a:t>
            </a:r>
            <a:r>
              <a:rPr dirty="0" sz="1550" spc="10">
                <a:latin typeface="PMingLiU"/>
                <a:cs typeface="PMingLiU"/>
              </a:rPr>
              <a:t>较</a:t>
            </a:r>
            <a:r>
              <a:rPr dirty="0" sz="1550" spc="30">
                <a:latin typeface="PMingLiU"/>
                <a:cs typeface="PMingLiU"/>
              </a:rPr>
              <a:t>常见于</a:t>
            </a:r>
            <a:r>
              <a:rPr dirty="0" sz="1550" spc="10">
                <a:latin typeface="PMingLiU"/>
                <a:cs typeface="PMingLiU"/>
              </a:rPr>
              <a:t>全</a:t>
            </a:r>
            <a:r>
              <a:rPr dirty="0" sz="1550" spc="30">
                <a:latin typeface="PMingLiU"/>
                <a:cs typeface="PMingLiU"/>
              </a:rPr>
              <a:t>连</a:t>
            </a:r>
            <a:r>
              <a:rPr dirty="0" sz="1550" spc="10">
                <a:latin typeface="PMingLiU"/>
                <a:cs typeface="PMingLiU"/>
              </a:rPr>
              <a:t>接</a:t>
            </a:r>
            <a:r>
              <a:rPr dirty="0" sz="1550" spc="30">
                <a:latin typeface="PMingLiU"/>
                <a:cs typeface="PMingLiU"/>
              </a:rPr>
              <a:t>层</a:t>
            </a:r>
            <a:r>
              <a:rPr dirty="0" sz="1550" spc="10">
                <a:latin typeface="PMingLiU"/>
                <a:cs typeface="PMingLiU"/>
              </a:rPr>
              <a:t>，</a:t>
            </a:r>
            <a:r>
              <a:rPr dirty="0" sz="1550" spc="30">
                <a:latin typeface="PMingLiU"/>
                <a:cs typeface="PMingLiU"/>
              </a:rPr>
              <a:t>后者</a:t>
            </a:r>
            <a:r>
              <a:rPr dirty="0" sz="1550" spc="-15">
                <a:latin typeface="PMingLiU"/>
                <a:cs typeface="PMingLiU"/>
              </a:rPr>
              <a:t>ReLU</a:t>
            </a:r>
            <a:r>
              <a:rPr dirty="0" sz="1550" spc="30">
                <a:latin typeface="PMingLiU"/>
                <a:cs typeface="PMingLiU"/>
              </a:rPr>
              <a:t>常 见于卷积层。</a:t>
            </a:r>
            <a:endParaRPr sz="1550">
              <a:latin typeface="PMingLiU"/>
              <a:cs typeface="PMingLiU"/>
            </a:endParaRPr>
          </a:p>
          <a:p>
            <a:pPr marL="12700" marR="5080">
              <a:lnSpc>
                <a:spcPct val="101899"/>
              </a:lnSpc>
              <a:spcBef>
                <a:spcPts val="5"/>
              </a:spcBef>
            </a:pPr>
            <a:r>
              <a:rPr dirty="0" sz="1550" spc="30">
                <a:latin typeface="PMingLiU"/>
                <a:cs typeface="PMingLiU"/>
              </a:rPr>
              <a:t>回顾一下前面</a:t>
            </a:r>
            <a:r>
              <a:rPr dirty="0" sz="1550" spc="10">
                <a:latin typeface="PMingLiU"/>
                <a:cs typeface="PMingLiU"/>
              </a:rPr>
              <a:t>讲</a:t>
            </a:r>
            <a:r>
              <a:rPr dirty="0" sz="1550" spc="30">
                <a:latin typeface="PMingLiU"/>
                <a:cs typeface="PMingLiU"/>
              </a:rPr>
              <a:t>的感</a:t>
            </a:r>
            <a:r>
              <a:rPr dirty="0" sz="1550" spc="10">
                <a:latin typeface="PMingLiU"/>
                <a:cs typeface="PMingLiU"/>
              </a:rPr>
              <a:t>知</a:t>
            </a:r>
            <a:r>
              <a:rPr dirty="0" sz="1550" spc="30">
                <a:latin typeface="PMingLiU"/>
                <a:cs typeface="PMingLiU"/>
              </a:rPr>
              <a:t>机，感</a:t>
            </a:r>
            <a:r>
              <a:rPr dirty="0" sz="1550" spc="10">
                <a:latin typeface="PMingLiU"/>
                <a:cs typeface="PMingLiU"/>
              </a:rPr>
              <a:t>知</a:t>
            </a:r>
            <a:r>
              <a:rPr dirty="0" sz="1550" spc="30">
                <a:latin typeface="PMingLiU"/>
                <a:cs typeface="PMingLiU"/>
              </a:rPr>
              <a:t>机</a:t>
            </a:r>
            <a:r>
              <a:rPr dirty="0" sz="1550" spc="10">
                <a:latin typeface="PMingLiU"/>
                <a:cs typeface="PMingLiU"/>
              </a:rPr>
              <a:t>在</a:t>
            </a:r>
            <a:r>
              <a:rPr dirty="0" sz="1550" spc="30">
                <a:latin typeface="PMingLiU"/>
                <a:cs typeface="PMingLiU"/>
              </a:rPr>
              <a:t>接</a:t>
            </a:r>
            <a:r>
              <a:rPr dirty="0" sz="1550" spc="10">
                <a:latin typeface="PMingLiU"/>
                <a:cs typeface="PMingLiU"/>
              </a:rPr>
              <a:t>收</a:t>
            </a:r>
            <a:r>
              <a:rPr dirty="0" sz="1550" spc="30">
                <a:latin typeface="PMingLiU"/>
                <a:cs typeface="PMingLiU"/>
              </a:rPr>
              <a:t>到各个</a:t>
            </a:r>
            <a:r>
              <a:rPr dirty="0" sz="1550" spc="10">
                <a:latin typeface="PMingLiU"/>
                <a:cs typeface="PMingLiU"/>
              </a:rPr>
              <a:t>输</a:t>
            </a:r>
            <a:r>
              <a:rPr dirty="0" sz="1550" spc="30">
                <a:latin typeface="PMingLiU"/>
                <a:cs typeface="PMingLiU"/>
              </a:rPr>
              <a:t>入</a:t>
            </a:r>
            <a:r>
              <a:rPr dirty="0" sz="1550" spc="10">
                <a:latin typeface="PMingLiU"/>
                <a:cs typeface="PMingLiU"/>
              </a:rPr>
              <a:t>，</a:t>
            </a:r>
            <a:r>
              <a:rPr dirty="0" sz="1550" spc="30">
                <a:latin typeface="PMingLiU"/>
                <a:cs typeface="PMingLiU"/>
              </a:rPr>
              <a:t>然</a:t>
            </a:r>
            <a:r>
              <a:rPr dirty="0" sz="1550" spc="10">
                <a:latin typeface="PMingLiU"/>
                <a:cs typeface="PMingLiU"/>
              </a:rPr>
              <a:t>后</a:t>
            </a:r>
            <a:r>
              <a:rPr dirty="0" sz="1550" spc="30">
                <a:latin typeface="PMingLiU"/>
                <a:cs typeface="PMingLiU"/>
              </a:rPr>
              <a:t>进行求</a:t>
            </a:r>
            <a:r>
              <a:rPr dirty="0" sz="1550" spc="10">
                <a:latin typeface="PMingLiU"/>
                <a:cs typeface="PMingLiU"/>
              </a:rPr>
              <a:t>和</a:t>
            </a:r>
            <a:r>
              <a:rPr dirty="0" sz="1550" spc="30">
                <a:latin typeface="PMingLiU"/>
                <a:cs typeface="PMingLiU"/>
              </a:rPr>
              <a:t>，</a:t>
            </a:r>
            <a:r>
              <a:rPr dirty="0" sz="1550" spc="10">
                <a:latin typeface="PMingLiU"/>
                <a:cs typeface="PMingLiU"/>
              </a:rPr>
              <a:t>再</a:t>
            </a:r>
            <a:r>
              <a:rPr dirty="0" sz="1550" spc="30">
                <a:latin typeface="PMingLiU"/>
                <a:cs typeface="PMingLiU"/>
              </a:rPr>
              <a:t>经</a:t>
            </a:r>
            <a:r>
              <a:rPr dirty="0" sz="1550" spc="10">
                <a:latin typeface="PMingLiU"/>
                <a:cs typeface="PMingLiU"/>
              </a:rPr>
              <a:t>过</a:t>
            </a:r>
            <a:r>
              <a:rPr dirty="0" sz="1550" spc="30">
                <a:latin typeface="PMingLiU"/>
                <a:cs typeface="PMingLiU"/>
              </a:rPr>
              <a:t>激活函</a:t>
            </a:r>
            <a:r>
              <a:rPr dirty="0" sz="1550" spc="10">
                <a:latin typeface="PMingLiU"/>
                <a:cs typeface="PMingLiU"/>
              </a:rPr>
              <a:t>数</a:t>
            </a:r>
            <a:r>
              <a:rPr dirty="0" sz="1550" spc="30">
                <a:latin typeface="PMingLiU"/>
                <a:cs typeface="PMingLiU"/>
              </a:rPr>
              <a:t>后</a:t>
            </a:r>
            <a:r>
              <a:rPr dirty="0" sz="1550" spc="10">
                <a:latin typeface="PMingLiU"/>
                <a:cs typeface="PMingLiU"/>
              </a:rPr>
              <a:t>输</a:t>
            </a:r>
            <a:r>
              <a:rPr dirty="0" sz="1550" spc="30">
                <a:latin typeface="PMingLiU"/>
                <a:cs typeface="PMingLiU"/>
              </a:rPr>
              <a:t>出</a:t>
            </a:r>
            <a:r>
              <a:rPr dirty="0" sz="1550" spc="10">
                <a:latin typeface="PMingLiU"/>
                <a:cs typeface="PMingLiU"/>
              </a:rPr>
              <a:t>。</a:t>
            </a:r>
            <a:r>
              <a:rPr dirty="0" sz="1550" spc="30">
                <a:latin typeface="PMingLiU"/>
                <a:cs typeface="PMingLiU"/>
              </a:rPr>
              <a:t>激活 函数的作用是</a:t>
            </a:r>
            <a:r>
              <a:rPr dirty="0" sz="1550" spc="10">
                <a:latin typeface="PMingLiU"/>
                <a:cs typeface="PMingLiU"/>
              </a:rPr>
              <a:t>用</a:t>
            </a:r>
            <a:r>
              <a:rPr dirty="0" sz="1550" spc="30">
                <a:latin typeface="PMingLiU"/>
                <a:cs typeface="PMingLiU"/>
              </a:rPr>
              <a:t>来加</a:t>
            </a:r>
            <a:r>
              <a:rPr dirty="0" sz="1550" spc="10">
                <a:latin typeface="PMingLiU"/>
                <a:cs typeface="PMingLiU"/>
              </a:rPr>
              <a:t>入</a:t>
            </a:r>
            <a:r>
              <a:rPr dirty="0" sz="1550" spc="30">
                <a:latin typeface="PMingLiU"/>
                <a:cs typeface="PMingLiU"/>
              </a:rPr>
              <a:t>非线性</a:t>
            </a:r>
            <a:r>
              <a:rPr dirty="0" sz="1550" spc="10">
                <a:latin typeface="PMingLiU"/>
                <a:cs typeface="PMingLiU"/>
              </a:rPr>
              <a:t>因</a:t>
            </a:r>
            <a:r>
              <a:rPr dirty="0" sz="1550" spc="30">
                <a:latin typeface="PMingLiU"/>
                <a:cs typeface="PMingLiU"/>
              </a:rPr>
              <a:t>素</a:t>
            </a:r>
            <a:r>
              <a:rPr dirty="0" sz="1550" spc="10">
                <a:latin typeface="PMingLiU"/>
                <a:cs typeface="PMingLiU"/>
              </a:rPr>
              <a:t>，</a:t>
            </a:r>
            <a:r>
              <a:rPr dirty="0" sz="1550" spc="30">
                <a:latin typeface="PMingLiU"/>
                <a:cs typeface="PMingLiU"/>
              </a:rPr>
              <a:t>把</a:t>
            </a:r>
            <a:r>
              <a:rPr dirty="0" sz="1550" spc="10">
                <a:latin typeface="PMingLiU"/>
                <a:cs typeface="PMingLiU"/>
              </a:rPr>
              <a:t>卷</a:t>
            </a:r>
            <a:r>
              <a:rPr dirty="0" sz="1550" spc="30">
                <a:latin typeface="PMingLiU"/>
                <a:cs typeface="PMingLiU"/>
              </a:rPr>
              <a:t>积层输</a:t>
            </a:r>
            <a:r>
              <a:rPr dirty="0" sz="1550" spc="10">
                <a:latin typeface="PMingLiU"/>
                <a:cs typeface="PMingLiU"/>
              </a:rPr>
              <a:t>出</a:t>
            </a:r>
            <a:r>
              <a:rPr dirty="0" sz="1550" spc="30">
                <a:latin typeface="PMingLiU"/>
                <a:cs typeface="PMingLiU"/>
              </a:rPr>
              <a:t>结</a:t>
            </a:r>
            <a:r>
              <a:rPr dirty="0" sz="1550" spc="10">
                <a:latin typeface="PMingLiU"/>
                <a:cs typeface="PMingLiU"/>
              </a:rPr>
              <a:t>果</a:t>
            </a:r>
            <a:r>
              <a:rPr dirty="0" sz="1550" spc="30">
                <a:latin typeface="PMingLiU"/>
                <a:cs typeface="PMingLiU"/>
              </a:rPr>
              <a:t>做</a:t>
            </a:r>
            <a:r>
              <a:rPr dirty="0" sz="1550" spc="10">
                <a:latin typeface="PMingLiU"/>
                <a:cs typeface="PMingLiU"/>
              </a:rPr>
              <a:t>非</a:t>
            </a:r>
            <a:r>
              <a:rPr dirty="0" sz="1550" spc="30">
                <a:latin typeface="PMingLiU"/>
                <a:cs typeface="PMingLiU"/>
              </a:rPr>
              <a:t>线性映</a:t>
            </a:r>
            <a:r>
              <a:rPr dirty="0" sz="1550" spc="10">
                <a:latin typeface="PMingLiU"/>
                <a:cs typeface="PMingLiU"/>
              </a:rPr>
              <a:t>射</a:t>
            </a:r>
            <a:r>
              <a:rPr dirty="0" sz="1550" spc="30">
                <a:latin typeface="PMingLiU"/>
                <a:cs typeface="PMingLiU"/>
              </a:rPr>
              <a:t>。</a:t>
            </a:r>
            <a:endParaRPr sz="1550">
              <a:latin typeface="PMingLiU"/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5377" y="3473677"/>
            <a:ext cx="24511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80"/>
              </a:lnSpc>
            </a:pPr>
            <a:r>
              <a:rPr dirty="0" sz="1550" spc="-185">
                <a:latin typeface="PMingLiU"/>
                <a:cs typeface="PMingLiU"/>
              </a:rPr>
              <a:t>Y</a:t>
            </a:r>
            <a:r>
              <a:rPr dirty="0" sz="1550" spc="229">
                <a:latin typeface="PMingLiU"/>
                <a:cs typeface="PMingLiU"/>
              </a:rPr>
              <a:t>=</a:t>
            </a:r>
            <a:endParaRPr sz="1550">
              <a:latin typeface="PMingLiU"/>
              <a:cs typeface="PMingLiU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0532" y="3642044"/>
            <a:ext cx="7964335" cy="2658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567" y="1339054"/>
            <a:ext cx="385381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>
                <a:solidFill>
                  <a:srgbClr val="BF0000"/>
                </a:solidFill>
              </a:rPr>
              <a:t>卷积神经网络</a:t>
            </a:r>
            <a:r>
              <a:rPr dirty="0" sz="3500" spc="-120">
                <a:solidFill>
                  <a:srgbClr val="BF0000"/>
                </a:solidFill>
              </a:rPr>
              <a:t>(</a:t>
            </a:r>
            <a:r>
              <a:rPr dirty="0" sz="3500" spc="-25">
                <a:solidFill>
                  <a:srgbClr val="BF0000"/>
                </a:solidFill>
              </a:rPr>
              <a:t>C</a:t>
            </a:r>
            <a:r>
              <a:rPr dirty="0" sz="3500" spc="110">
                <a:solidFill>
                  <a:srgbClr val="BF0000"/>
                </a:solidFill>
              </a:rPr>
              <a:t>NN</a:t>
            </a:r>
            <a:r>
              <a:rPr dirty="0" sz="3500" spc="-110">
                <a:solidFill>
                  <a:srgbClr val="BF0000"/>
                </a:solidFill>
              </a:rPr>
              <a:t>)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717318" y="1996579"/>
            <a:ext cx="7973695" cy="1691639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550" spc="140">
                <a:latin typeface="PMingLiU"/>
                <a:cs typeface="PMingLiU"/>
              </a:rPr>
              <a:t>2</a:t>
            </a:r>
            <a:r>
              <a:rPr dirty="0" sz="1550" spc="30">
                <a:latin typeface="PMingLiU"/>
                <a:cs typeface="PMingLiU"/>
              </a:rPr>
              <a:t>、激活函数</a:t>
            </a:r>
            <a:r>
              <a:rPr dirty="0" sz="1550" spc="5">
                <a:latin typeface="PMingLiU"/>
                <a:cs typeface="PMingLiU"/>
              </a:rPr>
              <a:t> </a:t>
            </a:r>
            <a:r>
              <a:rPr dirty="0" sz="1550" spc="35">
                <a:latin typeface="PMingLiU"/>
                <a:cs typeface="PMingLiU"/>
              </a:rPr>
              <a:t>ReLU</a:t>
            </a:r>
            <a:r>
              <a:rPr dirty="0" sz="1550" spc="20">
                <a:latin typeface="PMingLiU"/>
                <a:cs typeface="PMingLiU"/>
              </a:rPr>
              <a:t> </a:t>
            </a:r>
            <a:r>
              <a:rPr dirty="0" sz="1550" spc="95">
                <a:latin typeface="PMingLiU"/>
                <a:cs typeface="PMingLiU"/>
              </a:rPr>
              <a:t>(Rectified</a:t>
            </a:r>
            <a:r>
              <a:rPr dirty="0" sz="1550" spc="50">
                <a:latin typeface="PMingLiU"/>
                <a:cs typeface="PMingLiU"/>
              </a:rPr>
              <a:t> </a:t>
            </a:r>
            <a:r>
              <a:rPr dirty="0" sz="1550" spc="90">
                <a:latin typeface="PMingLiU"/>
                <a:cs typeface="PMingLiU"/>
              </a:rPr>
              <a:t>Linear</a:t>
            </a:r>
            <a:r>
              <a:rPr dirty="0" sz="1550" spc="5">
                <a:latin typeface="PMingLiU"/>
                <a:cs typeface="PMingLiU"/>
              </a:rPr>
              <a:t> </a:t>
            </a:r>
            <a:r>
              <a:rPr dirty="0" sz="1550" spc="95">
                <a:latin typeface="PMingLiU"/>
                <a:cs typeface="PMingLiU"/>
              </a:rPr>
              <a:t>Units)</a:t>
            </a:r>
            <a:endParaRPr sz="1550">
              <a:latin typeface="PMingLiU"/>
              <a:cs typeface="PMingLiU"/>
            </a:endParaRPr>
          </a:p>
          <a:p>
            <a:pPr marL="12700" marR="5080">
              <a:lnSpc>
                <a:spcPct val="101600"/>
              </a:lnSpc>
              <a:spcBef>
                <a:spcPts val="880"/>
              </a:spcBef>
            </a:pPr>
            <a:r>
              <a:rPr dirty="0" sz="1550" spc="30">
                <a:latin typeface="PMingLiU"/>
                <a:cs typeface="PMingLiU"/>
              </a:rPr>
              <a:t>在卷积神经网</a:t>
            </a:r>
            <a:r>
              <a:rPr dirty="0" sz="1550" spc="10">
                <a:latin typeface="PMingLiU"/>
                <a:cs typeface="PMingLiU"/>
              </a:rPr>
              <a:t>络</a:t>
            </a:r>
            <a:r>
              <a:rPr dirty="0" sz="1550" spc="30">
                <a:latin typeface="PMingLiU"/>
                <a:cs typeface="PMingLiU"/>
              </a:rPr>
              <a:t>中，</a:t>
            </a:r>
            <a:r>
              <a:rPr dirty="0" sz="1550" spc="10">
                <a:latin typeface="PMingLiU"/>
                <a:cs typeface="PMingLiU"/>
              </a:rPr>
              <a:t>激</a:t>
            </a:r>
            <a:r>
              <a:rPr dirty="0" sz="1550" spc="30">
                <a:latin typeface="PMingLiU"/>
                <a:cs typeface="PMingLiU"/>
              </a:rPr>
              <a:t>活函数</a:t>
            </a:r>
            <a:r>
              <a:rPr dirty="0" sz="1550" spc="10">
                <a:latin typeface="PMingLiU"/>
                <a:cs typeface="PMingLiU"/>
              </a:rPr>
              <a:t>一</a:t>
            </a:r>
            <a:r>
              <a:rPr dirty="0" sz="1550" spc="30">
                <a:latin typeface="PMingLiU"/>
                <a:cs typeface="PMingLiU"/>
              </a:rPr>
              <a:t>般</a:t>
            </a:r>
            <a:r>
              <a:rPr dirty="0" sz="1550" spc="10">
                <a:latin typeface="PMingLiU"/>
                <a:cs typeface="PMingLiU"/>
              </a:rPr>
              <a:t>使</a:t>
            </a:r>
            <a:r>
              <a:rPr dirty="0" sz="1550" spc="30">
                <a:latin typeface="PMingLiU"/>
                <a:cs typeface="PMingLiU"/>
              </a:rPr>
              <a:t>用</a:t>
            </a:r>
            <a:r>
              <a:rPr dirty="0" sz="1550" spc="15">
                <a:latin typeface="PMingLiU"/>
                <a:cs typeface="PMingLiU"/>
              </a:rPr>
              <a:t>ReLU(The</a:t>
            </a:r>
            <a:r>
              <a:rPr dirty="0" sz="1550" spc="-5">
                <a:latin typeface="PMingLiU"/>
                <a:cs typeface="PMingLiU"/>
              </a:rPr>
              <a:t> </a:t>
            </a:r>
            <a:r>
              <a:rPr dirty="0" sz="1550" spc="55">
                <a:latin typeface="PMingLiU"/>
                <a:cs typeface="PMingLiU"/>
              </a:rPr>
              <a:t>Rectified</a:t>
            </a:r>
            <a:r>
              <a:rPr dirty="0" sz="1550">
                <a:latin typeface="PMingLiU"/>
                <a:cs typeface="PMingLiU"/>
              </a:rPr>
              <a:t> </a:t>
            </a:r>
            <a:r>
              <a:rPr dirty="0" sz="1550" spc="45">
                <a:latin typeface="PMingLiU"/>
                <a:cs typeface="PMingLiU"/>
              </a:rPr>
              <a:t>Linear</a:t>
            </a:r>
            <a:r>
              <a:rPr dirty="0" sz="1550" spc="20">
                <a:latin typeface="PMingLiU"/>
                <a:cs typeface="PMingLiU"/>
              </a:rPr>
              <a:t> </a:t>
            </a:r>
            <a:r>
              <a:rPr dirty="0" sz="1550" spc="45">
                <a:latin typeface="PMingLiU"/>
                <a:cs typeface="PMingLiU"/>
              </a:rPr>
              <a:t>Unit，</a:t>
            </a:r>
            <a:r>
              <a:rPr dirty="0" sz="1550" spc="30">
                <a:latin typeface="PMingLiU"/>
                <a:cs typeface="PMingLiU"/>
              </a:rPr>
              <a:t>修</a:t>
            </a:r>
            <a:r>
              <a:rPr dirty="0" sz="1550" spc="10">
                <a:latin typeface="PMingLiU"/>
                <a:cs typeface="PMingLiU"/>
              </a:rPr>
              <a:t>正</a:t>
            </a:r>
            <a:r>
              <a:rPr dirty="0" sz="1550" spc="30">
                <a:latin typeface="PMingLiU"/>
                <a:cs typeface="PMingLiU"/>
              </a:rPr>
              <a:t>线</a:t>
            </a:r>
            <a:r>
              <a:rPr dirty="0" sz="1550" spc="10">
                <a:latin typeface="PMingLiU"/>
                <a:cs typeface="PMingLiU"/>
              </a:rPr>
              <a:t>性</a:t>
            </a:r>
            <a:r>
              <a:rPr dirty="0" sz="1550" spc="30">
                <a:latin typeface="PMingLiU"/>
                <a:cs typeface="PMingLiU"/>
              </a:rPr>
              <a:t>单元</a:t>
            </a:r>
            <a:r>
              <a:rPr dirty="0" sz="1550" spc="-10">
                <a:latin typeface="PMingLiU"/>
                <a:cs typeface="PMingLiU"/>
              </a:rPr>
              <a:t>)，</a:t>
            </a:r>
            <a:r>
              <a:rPr dirty="0" sz="1550" spc="30">
                <a:latin typeface="PMingLiU"/>
                <a:cs typeface="PMingLiU"/>
              </a:rPr>
              <a:t>它 的特点是收敛</a:t>
            </a:r>
            <a:r>
              <a:rPr dirty="0" sz="1550" spc="10">
                <a:latin typeface="PMingLiU"/>
                <a:cs typeface="PMingLiU"/>
              </a:rPr>
              <a:t>快</a:t>
            </a:r>
            <a:r>
              <a:rPr dirty="0" sz="1550" spc="30">
                <a:latin typeface="PMingLiU"/>
                <a:cs typeface="PMingLiU"/>
              </a:rPr>
              <a:t>，求</a:t>
            </a:r>
            <a:r>
              <a:rPr dirty="0" sz="1550" spc="10">
                <a:latin typeface="PMingLiU"/>
                <a:cs typeface="PMingLiU"/>
              </a:rPr>
              <a:t>梯</a:t>
            </a:r>
            <a:r>
              <a:rPr dirty="0" sz="1550" spc="30">
                <a:latin typeface="PMingLiU"/>
                <a:cs typeface="PMingLiU"/>
              </a:rPr>
              <a:t>度简单</a:t>
            </a:r>
            <a:r>
              <a:rPr dirty="0" sz="1550" spc="10">
                <a:latin typeface="PMingLiU"/>
                <a:cs typeface="PMingLiU"/>
              </a:rPr>
              <a:t>。</a:t>
            </a:r>
            <a:r>
              <a:rPr dirty="0" sz="1550" spc="30">
                <a:latin typeface="PMingLiU"/>
                <a:cs typeface="PMingLiU"/>
              </a:rPr>
              <a:t>计</a:t>
            </a:r>
            <a:r>
              <a:rPr dirty="0" sz="1550" spc="10">
                <a:latin typeface="PMingLiU"/>
                <a:cs typeface="PMingLiU"/>
              </a:rPr>
              <a:t>算</a:t>
            </a:r>
            <a:r>
              <a:rPr dirty="0" sz="1550" spc="30">
                <a:latin typeface="PMingLiU"/>
                <a:cs typeface="PMingLiU"/>
              </a:rPr>
              <a:t>公</a:t>
            </a:r>
            <a:r>
              <a:rPr dirty="0" sz="1550" spc="10">
                <a:latin typeface="PMingLiU"/>
                <a:cs typeface="PMingLiU"/>
              </a:rPr>
              <a:t>式</a:t>
            </a:r>
            <a:r>
              <a:rPr dirty="0" sz="1550" spc="30">
                <a:latin typeface="PMingLiU"/>
                <a:cs typeface="PMingLiU"/>
              </a:rPr>
              <a:t>也很简</a:t>
            </a:r>
            <a:r>
              <a:rPr dirty="0" sz="1550" spc="10">
                <a:latin typeface="PMingLiU"/>
                <a:cs typeface="PMingLiU"/>
              </a:rPr>
              <a:t>单</a:t>
            </a:r>
            <a:r>
              <a:rPr dirty="0" sz="1550" spc="30">
                <a:latin typeface="PMingLiU"/>
                <a:cs typeface="PMingLiU"/>
              </a:rPr>
              <a:t>，max(0,T)，即对</a:t>
            </a:r>
            <a:r>
              <a:rPr dirty="0" sz="1550" spc="10">
                <a:latin typeface="PMingLiU"/>
                <a:cs typeface="PMingLiU"/>
              </a:rPr>
              <a:t>于</a:t>
            </a:r>
            <a:r>
              <a:rPr dirty="0" sz="1550" spc="30">
                <a:latin typeface="PMingLiU"/>
                <a:cs typeface="PMingLiU"/>
              </a:rPr>
              <a:t>输</a:t>
            </a:r>
            <a:r>
              <a:rPr dirty="0" sz="1550" spc="10">
                <a:latin typeface="PMingLiU"/>
                <a:cs typeface="PMingLiU"/>
              </a:rPr>
              <a:t>入</a:t>
            </a:r>
            <a:r>
              <a:rPr dirty="0" sz="1550" spc="30">
                <a:latin typeface="PMingLiU"/>
                <a:cs typeface="PMingLiU"/>
              </a:rPr>
              <a:t>的</a:t>
            </a:r>
            <a:r>
              <a:rPr dirty="0" sz="1550" spc="10">
                <a:latin typeface="PMingLiU"/>
                <a:cs typeface="PMingLiU"/>
              </a:rPr>
              <a:t>负</a:t>
            </a:r>
            <a:r>
              <a:rPr dirty="0" sz="1550" spc="30">
                <a:latin typeface="PMingLiU"/>
                <a:cs typeface="PMingLiU"/>
              </a:rPr>
              <a:t>值，输</a:t>
            </a:r>
            <a:r>
              <a:rPr dirty="0" sz="1550" spc="10">
                <a:latin typeface="PMingLiU"/>
                <a:cs typeface="PMingLiU"/>
              </a:rPr>
              <a:t>出</a:t>
            </a:r>
            <a:r>
              <a:rPr dirty="0" sz="1550" spc="30">
                <a:latin typeface="PMingLiU"/>
                <a:cs typeface="PMingLiU"/>
              </a:rPr>
              <a:t>全 为</a:t>
            </a:r>
            <a:r>
              <a:rPr dirty="0" sz="1550" spc="70">
                <a:latin typeface="PMingLiU"/>
                <a:cs typeface="PMingLiU"/>
              </a:rPr>
              <a:t>0，</a:t>
            </a:r>
            <a:r>
              <a:rPr dirty="0" sz="1550" spc="30">
                <a:latin typeface="PMingLiU"/>
                <a:cs typeface="PMingLiU"/>
              </a:rPr>
              <a:t>对于正</a:t>
            </a:r>
            <a:r>
              <a:rPr dirty="0" sz="1550" spc="10">
                <a:latin typeface="PMingLiU"/>
                <a:cs typeface="PMingLiU"/>
              </a:rPr>
              <a:t>值</a:t>
            </a:r>
            <a:r>
              <a:rPr dirty="0" sz="1550" spc="30">
                <a:latin typeface="PMingLiU"/>
                <a:cs typeface="PMingLiU"/>
              </a:rPr>
              <a:t>，则原</a:t>
            </a:r>
            <a:r>
              <a:rPr dirty="0" sz="1550" spc="10">
                <a:latin typeface="PMingLiU"/>
                <a:cs typeface="PMingLiU"/>
              </a:rPr>
              <a:t>样</a:t>
            </a:r>
            <a:r>
              <a:rPr dirty="0" sz="1550" spc="30">
                <a:latin typeface="PMingLiU"/>
                <a:cs typeface="PMingLiU"/>
              </a:rPr>
              <a:t>输</a:t>
            </a:r>
            <a:r>
              <a:rPr dirty="0" sz="1550" spc="10">
                <a:latin typeface="PMingLiU"/>
                <a:cs typeface="PMingLiU"/>
              </a:rPr>
              <a:t>出</a:t>
            </a:r>
            <a:r>
              <a:rPr dirty="0" sz="1550" spc="30">
                <a:latin typeface="PMingLiU"/>
                <a:cs typeface="PMingLiU"/>
              </a:rPr>
              <a:t>。</a:t>
            </a:r>
            <a:endParaRPr sz="1550">
              <a:latin typeface="PMingLiU"/>
              <a:cs typeface="PMingLiU"/>
            </a:endParaRPr>
          </a:p>
          <a:p>
            <a:pPr marL="12700" marR="3794760">
              <a:lnSpc>
                <a:spcPts val="1900"/>
              </a:lnSpc>
              <a:spcBef>
                <a:spcPts val="65"/>
              </a:spcBef>
            </a:pPr>
            <a:r>
              <a:rPr dirty="0" sz="1550" spc="30">
                <a:latin typeface="PMingLiU"/>
                <a:cs typeface="PMingLiU"/>
              </a:rPr>
              <a:t>下面看一下本</a:t>
            </a:r>
            <a:r>
              <a:rPr dirty="0" sz="1550" spc="10">
                <a:latin typeface="PMingLiU"/>
                <a:cs typeface="PMingLiU"/>
              </a:rPr>
              <a:t>案</a:t>
            </a:r>
            <a:r>
              <a:rPr dirty="0" sz="1550" spc="30">
                <a:latin typeface="PMingLiU"/>
                <a:cs typeface="PMingLiU"/>
              </a:rPr>
              <a:t>例的</a:t>
            </a:r>
            <a:r>
              <a:rPr dirty="0" sz="1550" spc="-20">
                <a:latin typeface="PMingLiU"/>
                <a:cs typeface="PMingLiU"/>
              </a:rPr>
              <a:t>ReLU</a:t>
            </a:r>
            <a:r>
              <a:rPr dirty="0" sz="1550" spc="30">
                <a:latin typeface="PMingLiU"/>
                <a:cs typeface="PMingLiU"/>
              </a:rPr>
              <a:t>激活</a:t>
            </a:r>
            <a:r>
              <a:rPr dirty="0" sz="1550" spc="10">
                <a:latin typeface="PMingLiU"/>
                <a:cs typeface="PMingLiU"/>
              </a:rPr>
              <a:t>函</a:t>
            </a:r>
            <a:r>
              <a:rPr dirty="0" sz="1550" spc="30">
                <a:latin typeface="PMingLiU"/>
                <a:cs typeface="PMingLiU"/>
              </a:rPr>
              <a:t>数</a:t>
            </a:r>
            <a:r>
              <a:rPr dirty="0" sz="1550" spc="10">
                <a:latin typeface="PMingLiU"/>
                <a:cs typeface="PMingLiU"/>
              </a:rPr>
              <a:t>操</a:t>
            </a:r>
            <a:r>
              <a:rPr dirty="0" sz="1550" spc="30">
                <a:latin typeface="PMingLiU"/>
                <a:cs typeface="PMingLiU"/>
              </a:rPr>
              <a:t>作</a:t>
            </a:r>
            <a:r>
              <a:rPr dirty="0" sz="1550" spc="10">
                <a:latin typeface="PMingLiU"/>
                <a:cs typeface="PMingLiU"/>
              </a:rPr>
              <a:t>过</a:t>
            </a:r>
            <a:r>
              <a:rPr dirty="0" sz="1550" spc="30">
                <a:latin typeface="PMingLiU"/>
                <a:cs typeface="PMingLiU"/>
              </a:rPr>
              <a:t>程：  第一个值，取</a:t>
            </a:r>
            <a:r>
              <a:rPr dirty="0" sz="1550" spc="50">
                <a:latin typeface="PMingLiU"/>
                <a:cs typeface="PMingLiU"/>
              </a:rPr>
              <a:t>max(0,0.77)，</a:t>
            </a:r>
            <a:r>
              <a:rPr dirty="0" sz="1550" spc="30">
                <a:latin typeface="PMingLiU"/>
                <a:cs typeface="PMingLiU"/>
              </a:rPr>
              <a:t>结果为</a:t>
            </a:r>
            <a:r>
              <a:rPr dirty="0" sz="1550" spc="55">
                <a:latin typeface="PMingLiU"/>
                <a:cs typeface="PMingLiU"/>
              </a:rPr>
              <a:t>0.77，</a:t>
            </a:r>
            <a:r>
              <a:rPr dirty="0" sz="1550" spc="30">
                <a:latin typeface="PMingLiU"/>
                <a:cs typeface="PMingLiU"/>
              </a:rPr>
              <a:t>如下图</a:t>
            </a:r>
            <a:endParaRPr sz="1550">
              <a:latin typeface="PMingLiU"/>
              <a:cs typeface="PMingLiU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64964" y="3742944"/>
            <a:ext cx="4180332" cy="2560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50748" y="3742944"/>
            <a:ext cx="3896867" cy="2560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567" y="1339054"/>
            <a:ext cx="385381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>
                <a:solidFill>
                  <a:srgbClr val="BF0000"/>
                </a:solidFill>
              </a:rPr>
              <a:t>卷积神经网络</a:t>
            </a:r>
            <a:r>
              <a:rPr dirty="0" sz="3500" spc="-120">
                <a:solidFill>
                  <a:srgbClr val="BF0000"/>
                </a:solidFill>
              </a:rPr>
              <a:t>(</a:t>
            </a:r>
            <a:r>
              <a:rPr dirty="0" sz="3500" spc="-25">
                <a:solidFill>
                  <a:srgbClr val="BF0000"/>
                </a:solidFill>
              </a:rPr>
              <a:t>C</a:t>
            </a:r>
            <a:r>
              <a:rPr dirty="0" sz="3500" spc="110">
                <a:solidFill>
                  <a:srgbClr val="BF0000"/>
                </a:solidFill>
              </a:rPr>
              <a:t>NN</a:t>
            </a:r>
            <a:r>
              <a:rPr dirty="0" sz="3500" spc="-110">
                <a:solidFill>
                  <a:srgbClr val="BF0000"/>
                </a:solidFill>
              </a:rPr>
              <a:t>)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802677" y="1960039"/>
            <a:ext cx="4027170" cy="732790"/>
          </a:xfrm>
          <a:prstGeom prst="rect">
            <a:avLst/>
          </a:prstGeom>
        </p:spPr>
        <p:txBody>
          <a:bodyPr wrap="square" lIns="0" tIns="128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dirty="0" sz="1550" spc="140">
                <a:latin typeface="PMingLiU"/>
                <a:cs typeface="PMingLiU"/>
              </a:rPr>
              <a:t>2</a:t>
            </a:r>
            <a:r>
              <a:rPr dirty="0" sz="1550" spc="30">
                <a:latin typeface="PMingLiU"/>
                <a:cs typeface="PMingLiU"/>
              </a:rPr>
              <a:t>、激活函数</a:t>
            </a:r>
            <a:r>
              <a:rPr dirty="0" sz="1550" spc="5">
                <a:latin typeface="PMingLiU"/>
                <a:cs typeface="PMingLiU"/>
              </a:rPr>
              <a:t> </a:t>
            </a:r>
            <a:r>
              <a:rPr dirty="0" sz="1550" spc="35">
                <a:latin typeface="PMingLiU"/>
                <a:cs typeface="PMingLiU"/>
              </a:rPr>
              <a:t>ReLU</a:t>
            </a:r>
            <a:r>
              <a:rPr dirty="0" sz="1550" spc="20">
                <a:latin typeface="PMingLiU"/>
                <a:cs typeface="PMingLiU"/>
              </a:rPr>
              <a:t> </a:t>
            </a:r>
            <a:r>
              <a:rPr dirty="0" sz="1550" spc="95">
                <a:latin typeface="PMingLiU"/>
                <a:cs typeface="PMingLiU"/>
              </a:rPr>
              <a:t>(Rectified</a:t>
            </a:r>
            <a:r>
              <a:rPr dirty="0" sz="1550" spc="50">
                <a:latin typeface="PMingLiU"/>
                <a:cs typeface="PMingLiU"/>
              </a:rPr>
              <a:t> </a:t>
            </a:r>
            <a:r>
              <a:rPr dirty="0" sz="1550" spc="90">
                <a:latin typeface="PMingLiU"/>
                <a:cs typeface="PMingLiU"/>
              </a:rPr>
              <a:t>Linear</a:t>
            </a:r>
            <a:r>
              <a:rPr dirty="0" sz="1550" spc="5">
                <a:latin typeface="PMingLiU"/>
                <a:cs typeface="PMingLiU"/>
              </a:rPr>
              <a:t> </a:t>
            </a:r>
            <a:r>
              <a:rPr dirty="0" sz="1550" spc="95">
                <a:latin typeface="PMingLiU"/>
                <a:cs typeface="PMingLiU"/>
              </a:rPr>
              <a:t>Units)</a:t>
            </a:r>
            <a:endParaRPr sz="155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550" spc="30">
                <a:latin typeface="PMingLiU"/>
                <a:cs typeface="PMingLiU"/>
              </a:rPr>
              <a:t>第二个值，取</a:t>
            </a:r>
            <a:r>
              <a:rPr dirty="0" sz="1550" spc="70">
                <a:latin typeface="PMingLiU"/>
                <a:cs typeface="PMingLiU"/>
              </a:rPr>
              <a:t>max(0,-0.11)，</a:t>
            </a:r>
            <a:r>
              <a:rPr dirty="0" sz="1550" spc="30">
                <a:latin typeface="PMingLiU"/>
                <a:cs typeface="PMingLiU"/>
              </a:rPr>
              <a:t>结果</a:t>
            </a:r>
            <a:r>
              <a:rPr dirty="0" sz="1550" spc="10">
                <a:latin typeface="PMingLiU"/>
                <a:cs typeface="PMingLiU"/>
              </a:rPr>
              <a:t>为</a:t>
            </a:r>
            <a:r>
              <a:rPr dirty="0" sz="1550" spc="60">
                <a:latin typeface="PMingLiU"/>
                <a:cs typeface="PMingLiU"/>
              </a:rPr>
              <a:t>0，</a:t>
            </a:r>
            <a:r>
              <a:rPr dirty="0" sz="1550" spc="30">
                <a:latin typeface="PMingLiU"/>
                <a:cs typeface="PMingLiU"/>
              </a:rPr>
              <a:t>如</a:t>
            </a:r>
            <a:r>
              <a:rPr dirty="0" sz="1550" spc="10">
                <a:latin typeface="PMingLiU"/>
                <a:cs typeface="PMingLiU"/>
              </a:rPr>
              <a:t>下</a:t>
            </a:r>
            <a:r>
              <a:rPr dirty="0" sz="1550" spc="30">
                <a:latin typeface="PMingLiU"/>
                <a:cs typeface="PMingLiU"/>
              </a:rPr>
              <a:t>图</a:t>
            </a:r>
            <a:endParaRPr sz="1550">
              <a:latin typeface="PMingLiU"/>
              <a:cs typeface="PMingLiU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6091" y="2735580"/>
            <a:ext cx="8249411" cy="1702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02677" y="4458662"/>
            <a:ext cx="4083050" cy="2673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 spc="30">
                <a:latin typeface="PMingLiU"/>
                <a:cs typeface="PMingLiU"/>
              </a:rPr>
              <a:t>以此类推，经</a:t>
            </a:r>
            <a:r>
              <a:rPr dirty="0" sz="1550" spc="10">
                <a:latin typeface="PMingLiU"/>
                <a:cs typeface="PMingLiU"/>
              </a:rPr>
              <a:t>过</a:t>
            </a:r>
            <a:r>
              <a:rPr dirty="0" sz="1550" spc="-15">
                <a:latin typeface="PMingLiU"/>
                <a:cs typeface="PMingLiU"/>
              </a:rPr>
              <a:t>ReLU</a:t>
            </a:r>
            <a:r>
              <a:rPr dirty="0" sz="1550" spc="10">
                <a:latin typeface="PMingLiU"/>
                <a:cs typeface="PMingLiU"/>
              </a:rPr>
              <a:t>激</a:t>
            </a:r>
            <a:r>
              <a:rPr dirty="0" sz="1550" spc="30">
                <a:latin typeface="PMingLiU"/>
                <a:cs typeface="PMingLiU"/>
              </a:rPr>
              <a:t>活函数</a:t>
            </a:r>
            <a:r>
              <a:rPr dirty="0" sz="1550" spc="10">
                <a:latin typeface="PMingLiU"/>
                <a:cs typeface="PMingLiU"/>
              </a:rPr>
              <a:t>后</a:t>
            </a:r>
            <a:r>
              <a:rPr dirty="0" sz="1550" spc="30">
                <a:latin typeface="PMingLiU"/>
                <a:cs typeface="PMingLiU"/>
              </a:rPr>
              <a:t>，</a:t>
            </a:r>
            <a:r>
              <a:rPr dirty="0" sz="1550" spc="10">
                <a:latin typeface="PMingLiU"/>
                <a:cs typeface="PMingLiU"/>
              </a:rPr>
              <a:t>结</a:t>
            </a:r>
            <a:r>
              <a:rPr dirty="0" sz="1550" spc="30">
                <a:latin typeface="PMingLiU"/>
                <a:cs typeface="PMingLiU"/>
              </a:rPr>
              <a:t>果</a:t>
            </a:r>
            <a:r>
              <a:rPr dirty="0" sz="1550" spc="10">
                <a:latin typeface="PMingLiU"/>
                <a:cs typeface="PMingLiU"/>
              </a:rPr>
              <a:t>如</a:t>
            </a:r>
            <a:r>
              <a:rPr dirty="0" sz="1550" spc="30">
                <a:latin typeface="PMingLiU"/>
                <a:cs typeface="PMingLiU"/>
              </a:rPr>
              <a:t>下：</a:t>
            </a:r>
            <a:endParaRPr sz="1550">
              <a:latin typeface="PMingLiU"/>
              <a:cs typeface="PMingLiU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6091" y="4777740"/>
            <a:ext cx="8249411" cy="16809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567" y="1339054"/>
            <a:ext cx="385381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>
                <a:solidFill>
                  <a:srgbClr val="BF0000"/>
                </a:solidFill>
              </a:rPr>
              <a:t>卷积神经网络</a:t>
            </a:r>
            <a:r>
              <a:rPr dirty="0" sz="3500" spc="-120">
                <a:solidFill>
                  <a:srgbClr val="BF0000"/>
                </a:solidFill>
              </a:rPr>
              <a:t>(</a:t>
            </a:r>
            <a:r>
              <a:rPr dirty="0" sz="3500" spc="-25">
                <a:solidFill>
                  <a:srgbClr val="BF0000"/>
                </a:solidFill>
              </a:rPr>
              <a:t>C</a:t>
            </a:r>
            <a:r>
              <a:rPr dirty="0" sz="3500" spc="110">
                <a:solidFill>
                  <a:srgbClr val="BF0000"/>
                </a:solidFill>
              </a:rPr>
              <a:t>NN</a:t>
            </a:r>
            <a:r>
              <a:rPr dirty="0" sz="3500" spc="-110">
                <a:solidFill>
                  <a:srgbClr val="BF0000"/>
                </a:solidFill>
              </a:rPr>
              <a:t>)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802677" y="1932437"/>
            <a:ext cx="5129530" cy="732790"/>
          </a:xfrm>
          <a:prstGeom prst="rect">
            <a:avLst/>
          </a:prstGeom>
        </p:spPr>
        <p:txBody>
          <a:bodyPr wrap="square" lIns="0" tIns="128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dirty="0" sz="1550" spc="140">
                <a:latin typeface="PMingLiU"/>
                <a:cs typeface="PMingLiU"/>
              </a:rPr>
              <a:t>2</a:t>
            </a:r>
            <a:r>
              <a:rPr dirty="0" sz="1550" spc="30">
                <a:latin typeface="PMingLiU"/>
                <a:cs typeface="PMingLiU"/>
              </a:rPr>
              <a:t>、激活函数</a:t>
            </a:r>
            <a:r>
              <a:rPr dirty="0" sz="1550" spc="5">
                <a:latin typeface="PMingLiU"/>
                <a:cs typeface="PMingLiU"/>
              </a:rPr>
              <a:t> </a:t>
            </a:r>
            <a:r>
              <a:rPr dirty="0" sz="1550" spc="35">
                <a:latin typeface="PMingLiU"/>
                <a:cs typeface="PMingLiU"/>
              </a:rPr>
              <a:t>ReLU</a:t>
            </a:r>
            <a:r>
              <a:rPr dirty="0" sz="1550" spc="20">
                <a:latin typeface="PMingLiU"/>
                <a:cs typeface="PMingLiU"/>
              </a:rPr>
              <a:t> </a:t>
            </a:r>
            <a:r>
              <a:rPr dirty="0" sz="1550" spc="95">
                <a:latin typeface="PMingLiU"/>
                <a:cs typeface="PMingLiU"/>
              </a:rPr>
              <a:t>(Rectified</a:t>
            </a:r>
            <a:r>
              <a:rPr dirty="0" sz="1550" spc="50">
                <a:latin typeface="PMingLiU"/>
                <a:cs typeface="PMingLiU"/>
              </a:rPr>
              <a:t> </a:t>
            </a:r>
            <a:r>
              <a:rPr dirty="0" sz="1550" spc="90">
                <a:latin typeface="PMingLiU"/>
                <a:cs typeface="PMingLiU"/>
              </a:rPr>
              <a:t>Linear</a:t>
            </a:r>
            <a:r>
              <a:rPr dirty="0" sz="1550" spc="5">
                <a:latin typeface="PMingLiU"/>
                <a:cs typeface="PMingLiU"/>
              </a:rPr>
              <a:t> </a:t>
            </a:r>
            <a:r>
              <a:rPr dirty="0" sz="1550" spc="95">
                <a:latin typeface="PMingLiU"/>
                <a:cs typeface="PMingLiU"/>
              </a:rPr>
              <a:t>Units)</a:t>
            </a:r>
            <a:endParaRPr sz="155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550" spc="30">
                <a:latin typeface="PMingLiU"/>
                <a:cs typeface="PMingLiU"/>
              </a:rPr>
              <a:t>对所有的</a:t>
            </a:r>
            <a:r>
              <a:rPr dirty="0" sz="1550" spc="105">
                <a:latin typeface="PMingLiU"/>
                <a:cs typeface="PMingLiU"/>
              </a:rPr>
              <a:t>feature</a:t>
            </a:r>
            <a:r>
              <a:rPr dirty="0" sz="1550" spc="-40">
                <a:latin typeface="PMingLiU"/>
                <a:cs typeface="PMingLiU"/>
              </a:rPr>
              <a:t> </a:t>
            </a:r>
            <a:r>
              <a:rPr dirty="0" sz="1550" spc="175">
                <a:latin typeface="PMingLiU"/>
                <a:cs typeface="PMingLiU"/>
              </a:rPr>
              <a:t>map</a:t>
            </a:r>
            <a:r>
              <a:rPr dirty="0" sz="1550" spc="30">
                <a:latin typeface="PMingLiU"/>
                <a:cs typeface="PMingLiU"/>
              </a:rPr>
              <a:t>执行</a:t>
            </a:r>
            <a:r>
              <a:rPr dirty="0" sz="1550" spc="-15">
                <a:latin typeface="PMingLiU"/>
                <a:cs typeface="PMingLiU"/>
              </a:rPr>
              <a:t>ReLU</a:t>
            </a:r>
            <a:r>
              <a:rPr dirty="0" sz="1550" spc="30">
                <a:latin typeface="PMingLiU"/>
                <a:cs typeface="PMingLiU"/>
              </a:rPr>
              <a:t>激</a:t>
            </a:r>
            <a:r>
              <a:rPr dirty="0" sz="1550" spc="10">
                <a:latin typeface="PMingLiU"/>
                <a:cs typeface="PMingLiU"/>
              </a:rPr>
              <a:t>活</a:t>
            </a:r>
            <a:r>
              <a:rPr dirty="0" sz="1550" spc="30">
                <a:latin typeface="PMingLiU"/>
                <a:cs typeface="PMingLiU"/>
              </a:rPr>
              <a:t>函</a:t>
            </a:r>
            <a:r>
              <a:rPr dirty="0" sz="1550" spc="10">
                <a:latin typeface="PMingLiU"/>
                <a:cs typeface="PMingLiU"/>
              </a:rPr>
              <a:t>数</a:t>
            </a:r>
            <a:r>
              <a:rPr dirty="0" sz="1550" spc="30">
                <a:latin typeface="PMingLiU"/>
                <a:cs typeface="PMingLiU"/>
              </a:rPr>
              <a:t>操作，</a:t>
            </a:r>
            <a:r>
              <a:rPr dirty="0" sz="1550" spc="10">
                <a:latin typeface="PMingLiU"/>
                <a:cs typeface="PMingLiU"/>
              </a:rPr>
              <a:t>结</a:t>
            </a:r>
            <a:r>
              <a:rPr dirty="0" sz="1550" spc="30">
                <a:latin typeface="PMingLiU"/>
                <a:cs typeface="PMingLiU"/>
              </a:rPr>
              <a:t>果</a:t>
            </a:r>
            <a:r>
              <a:rPr dirty="0" sz="1550" spc="10">
                <a:latin typeface="PMingLiU"/>
                <a:cs typeface="PMingLiU"/>
              </a:rPr>
              <a:t>如</a:t>
            </a:r>
            <a:r>
              <a:rPr dirty="0" sz="1550" spc="30">
                <a:latin typeface="PMingLiU"/>
                <a:cs typeface="PMingLiU"/>
              </a:rPr>
              <a:t>下：</a:t>
            </a:r>
            <a:endParaRPr sz="1550">
              <a:latin typeface="PMingLiU"/>
              <a:cs typeface="PMingLiU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3148" y="2868167"/>
            <a:ext cx="8113775" cy="3470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706" y="1303978"/>
            <a:ext cx="4246880" cy="61468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850" spc="10">
                <a:solidFill>
                  <a:srgbClr val="BF0000"/>
                </a:solidFill>
              </a:rPr>
              <a:t>卷积神经网络</a:t>
            </a:r>
            <a:r>
              <a:rPr dirty="0" sz="3850" spc="-5">
                <a:solidFill>
                  <a:srgbClr val="BF0000"/>
                </a:solidFill>
              </a:rPr>
              <a:t>(CNN)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802676" y="2748748"/>
            <a:ext cx="4465320" cy="219265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50" spc="-114">
                <a:latin typeface="PMingLiU"/>
                <a:cs typeface="PMingLiU"/>
              </a:rPr>
              <a:t>R</a:t>
            </a:r>
            <a:r>
              <a:rPr dirty="0" sz="2450" spc="229">
                <a:latin typeface="PMingLiU"/>
                <a:cs typeface="PMingLiU"/>
              </a:rPr>
              <a:t>e</a:t>
            </a:r>
            <a:r>
              <a:rPr dirty="0" sz="2450" spc="-280">
                <a:latin typeface="PMingLiU"/>
                <a:cs typeface="PMingLiU"/>
              </a:rPr>
              <a:t>L</a:t>
            </a:r>
            <a:r>
              <a:rPr dirty="0" sz="2450" spc="-15">
                <a:latin typeface="PMingLiU"/>
                <a:cs typeface="PMingLiU"/>
              </a:rPr>
              <a:t>U</a:t>
            </a:r>
            <a:r>
              <a:rPr dirty="0" sz="2450" spc="10">
                <a:latin typeface="PMingLiU"/>
                <a:cs typeface="PMingLiU"/>
              </a:rPr>
              <a:t>的有效性体现在</a:t>
            </a:r>
            <a:r>
              <a:rPr dirty="0" sz="2450" spc="-15">
                <a:latin typeface="PMingLiU"/>
                <a:cs typeface="PMingLiU"/>
              </a:rPr>
              <a:t>两</a:t>
            </a:r>
            <a:r>
              <a:rPr dirty="0" sz="2450" spc="10">
                <a:latin typeface="PMingLiU"/>
                <a:cs typeface="PMingLiU"/>
              </a:rPr>
              <a:t>个方面：</a:t>
            </a:r>
            <a:endParaRPr sz="2450"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50">
              <a:latin typeface="Times New Roman"/>
              <a:cs typeface="Times New Roman"/>
            </a:endParaRPr>
          </a:p>
          <a:p>
            <a:pPr marL="213360" indent="-200660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  <a:tabLst>
                <a:tab pos="213995" algn="l"/>
              </a:tabLst>
            </a:pPr>
            <a:r>
              <a:rPr dirty="0" sz="2450" spc="10">
                <a:latin typeface="PMingLiU"/>
                <a:cs typeface="PMingLiU"/>
              </a:rPr>
              <a:t>克服梯度消失的问题</a:t>
            </a:r>
            <a:endParaRPr sz="2450"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213360" indent="-200660">
              <a:lnSpc>
                <a:spcPct val="100000"/>
              </a:lnSpc>
              <a:buFont typeface="Times New Roman"/>
              <a:buChar char="•"/>
              <a:tabLst>
                <a:tab pos="213995" algn="l"/>
              </a:tabLst>
            </a:pPr>
            <a:r>
              <a:rPr dirty="0" sz="2450" spc="10">
                <a:latin typeface="PMingLiU"/>
                <a:cs typeface="PMingLiU"/>
              </a:rPr>
              <a:t>加快训练速度</a:t>
            </a:r>
            <a:endParaRPr sz="2450">
              <a:latin typeface="PMingLiU"/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2677" y="2044651"/>
            <a:ext cx="3792220" cy="2673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 spc="140">
                <a:latin typeface="PMingLiU"/>
                <a:cs typeface="PMingLiU"/>
              </a:rPr>
              <a:t>2</a:t>
            </a:r>
            <a:r>
              <a:rPr dirty="0" sz="1550" spc="30">
                <a:latin typeface="PMingLiU"/>
                <a:cs typeface="PMingLiU"/>
              </a:rPr>
              <a:t>、激活函数</a:t>
            </a:r>
            <a:r>
              <a:rPr dirty="0" sz="1550" spc="5">
                <a:latin typeface="PMingLiU"/>
                <a:cs typeface="PMingLiU"/>
              </a:rPr>
              <a:t> </a:t>
            </a:r>
            <a:r>
              <a:rPr dirty="0" sz="1550" spc="35">
                <a:latin typeface="PMingLiU"/>
                <a:cs typeface="PMingLiU"/>
              </a:rPr>
              <a:t>ReLU</a:t>
            </a:r>
            <a:r>
              <a:rPr dirty="0" sz="1550" spc="20">
                <a:latin typeface="PMingLiU"/>
                <a:cs typeface="PMingLiU"/>
              </a:rPr>
              <a:t> </a:t>
            </a:r>
            <a:r>
              <a:rPr dirty="0" sz="1550" spc="95">
                <a:latin typeface="PMingLiU"/>
                <a:cs typeface="PMingLiU"/>
              </a:rPr>
              <a:t>(Rectified</a:t>
            </a:r>
            <a:r>
              <a:rPr dirty="0" sz="1550" spc="50">
                <a:latin typeface="PMingLiU"/>
                <a:cs typeface="PMingLiU"/>
              </a:rPr>
              <a:t> </a:t>
            </a:r>
            <a:r>
              <a:rPr dirty="0" sz="1550" spc="90">
                <a:latin typeface="PMingLiU"/>
                <a:cs typeface="PMingLiU"/>
              </a:rPr>
              <a:t>Linear</a:t>
            </a:r>
            <a:r>
              <a:rPr dirty="0" sz="1550" spc="5">
                <a:latin typeface="PMingLiU"/>
                <a:cs typeface="PMingLiU"/>
              </a:rPr>
              <a:t> </a:t>
            </a:r>
            <a:r>
              <a:rPr dirty="0" sz="1550" spc="95">
                <a:latin typeface="PMingLiU"/>
                <a:cs typeface="PMingLiU"/>
              </a:rPr>
              <a:t>Units)</a:t>
            </a:r>
            <a:endParaRPr sz="155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567" y="1339054"/>
            <a:ext cx="385381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>
                <a:solidFill>
                  <a:srgbClr val="BF0000"/>
                </a:solidFill>
              </a:rPr>
              <a:t>卷积神经网络</a:t>
            </a:r>
            <a:r>
              <a:rPr dirty="0" sz="3500" spc="-120">
                <a:solidFill>
                  <a:srgbClr val="BF0000"/>
                </a:solidFill>
              </a:rPr>
              <a:t>(</a:t>
            </a:r>
            <a:r>
              <a:rPr dirty="0" sz="3500" spc="-25">
                <a:solidFill>
                  <a:srgbClr val="BF0000"/>
                </a:solidFill>
              </a:rPr>
              <a:t>C</a:t>
            </a:r>
            <a:r>
              <a:rPr dirty="0" sz="3500" spc="110">
                <a:solidFill>
                  <a:srgbClr val="BF0000"/>
                </a:solidFill>
              </a:rPr>
              <a:t>NN</a:t>
            </a:r>
            <a:r>
              <a:rPr dirty="0" sz="3500" spc="-110">
                <a:solidFill>
                  <a:srgbClr val="BF0000"/>
                </a:solidFill>
              </a:rPr>
              <a:t>)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802677" y="1928017"/>
            <a:ext cx="8999855" cy="1935480"/>
          </a:xfrm>
          <a:prstGeom prst="rect">
            <a:avLst/>
          </a:prstGeom>
        </p:spPr>
        <p:txBody>
          <a:bodyPr wrap="square" lIns="0" tIns="128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dirty="0" sz="1550" spc="140">
                <a:latin typeface="PMingLiU"/>
                <a:cs typeface="PMingLiU"/>
              </a:rPr>
              <a:t>3</a:t>
            </a:r>
            <a:r>
              <a:rPr dirty="0" sz="1550" spc="30">
                <a:latin typeface="PMingLiU"/>
                <a:cs typeface="PMingLiU"/>
              </a:rPr>
              <a:t>、池化</a:t>
            </a:r>
            <a:endParaRPr sz="1550">
              <a:latin typeface="PMingLiU"/>
              <a:cs typeface="PMingLiU"/>
            </a:endParaRPr>
          </a:p>
          <a:p>
            <a:pPr marL="12700" marR="2030730">
              <a:lnSpc>
                <a:spcPct val="101299"/>
              </a:lnSpc>
              <a:spcBef>
                <a:spcPts val="900"/>
              </a:spcBef>
            </a:pPr>
            <a:r>
              <a:rPr dirty="0" sz="1550" spc="30">
                <a:latin typeface="PMingLiU"/>
                <a:cs typeface="PMingLiU"/>
              </a:rPr>
              <a:t>为了有效地减</a:t>
            </a:r>
            <a:r>
              <a:rPr dirty="0" sz="1550" spc="10">
                <a:latin typeface="PMingLiU"/>
                <a:cs typeface="PMingLiU"/>
              </a:rPr>
              <a:t>少</a:t>
            </a:r>
            <a:r>
              <a:rPr dirty="0" sz="1550" spc="30">
                <a:latin typeface="PMingLiU"/>
                <a:cs typeface="PMingLiU"/>
              </a:rPr>
              <a:t>计算</a:t>
            </a:r>
            <a:r>
              <a:rPr dirty="0" sz="1550" spc="10">
                <a:latin typeface="PMingLiU"/>
                <a:cs typeface="PMingLiU"/>
              </a:rPr>
              <a:t>量</a:t>
            </a:r>
            <a:r>
              <a:rPr dirty="0" sz="1550" spc="55">
                <a:latin typeface="PMingLiU"/>
                <a:cs typeface="PMingLiU"/>
              </a:rPr>
              <a:t>，CNN</a:t>
            </a:r>
            <a:r>
              <a:rPr dirty="0" sz="1550" spc="30">
                <a:latin typeface="PMingLiU"/>
                <a:cs typeface="PMingLiU"/>
              </a:rPr>
              <a:t>使用</a:t>
            </a:r>
            <a:r>
              <a:rPr dirty="0" sz="1550" spc="10">
                <a:latin typeface="PMingLiU"/>
                <a:cs typeface="PMingLiU"/>
              </a:rPr>
              <a:t>的</a:t>
            </a:r>
            <a:r>
              <a:rPr dirty="0" sz="1550" spc="30">
                <a:latin typeface="PMingLiU"/>
                <a:cs typeface="PMingLiU"/>
              </a:rPr>
              <a:t>另</a:t>
            </a:r>
            <a:r>
              <a:rPr dirty="0" sz="1550" spc="10">
                <a:latin typeface="PMingLiU"/>
                <a:cs typeface="PMingLiU"/>
              </a:rPr>
              <a:t>一</a:t>
            </a:r>
            <a:r>
              <a:rPr dirty="0" sz="1550" spc="30">
                <a:latin typeface="PMingLiU"/>
                <a:cs typeface="PMingLiU"/>
              </a:rPr>
              <a:t>个</a:t>
            </a:r>
            <a:r>
              <a:rPr dirty="0" sz="1550" spc="10">
                <a:latin typeface="PMingLiU"/>
                <a:cs typeface="PMingLiU"/>
              </a:rPr>
              <a:t>有</a:t>
            </a:r>
            <a:r>
              <a:rPr dirty="0" sz="1550" spc="30">
                <a:latin typeface="PMingLiU"/>
                <a:cs typeface="PMingLiU"/>
              </a:rPr>
              <a:t>效的工</a:t>
            </a:r>
            <a:r>
              <a:rPr dirty="0" sz="1550" spc="10">
                <a:latin typeface="PMingLiU"/>
                <a:cs typeface="PMingLiU"/>
              </a:rPr>
              <a:t>具</a:t>
            </a:r>
            <a:r>
              <a:rPr dirty="0" sz="1550" spc="30">
                <a:latin typeface="PMingLiU"/>
                <a:cs typeface="PMingLiU"/>
              </a:rPr>
              <a:t>被</a:t>
            </a:r>
            <a:r>
              <a:rPr dirty="0" sz="1550" spc="10">
                <a:latin typeface="PMingLiU"/>
                <a:cs typeface="PMingLiU"/>
              </a:rPr>
              <a:t>称</a:t>
            </a:r>
            <a:r>
              <a:rPr dirty="0" sz="1550" spc="30">
                <a:latin typeface="PMingLiU"/>
                <a:cs typeface="PMingLiU"/>
              </a:rPr>
              <a:t>为</a:t>
            </a:r>
            <a:r>
              <a:rPr dirty="0" sz="1550" spc="-1000">
                <a:latin typeface="PMingLiU"/>
                <a:cs typeface="PMingLiU"/>
              </a:rPr>
              <a:t>“</a:t>
            </a:r>
            <a:r>
              <a:rPr dirty="0" sz="1550" spc="30">
                <a:latin typeface="PMingLiU"/>
                <a:cs typeface="PMingLiU"/>
              </a:rPr>
              <a:t>池</a:t>
            </a:r>
            <a:r>
              <a:rPr dirty="0" sz="1550" spc="10">
                <a:latin typeface="PMingLiU"/>
                <a:cs typeface="PMingLiU"/>
              </a:rPr>
              <a:t>化</a:t>
            </a:r>
            <a:r>
              <a:rPr dirty="0" sz="1550" spc="-45">
                <a:latin typeface="PMingLiU"/>
                <a:cs typeface="PMingLiU"/>
              </a:rPr>
              <a:t>(Pooling)”</a:t>
            </a:r>
            <a:r>
              <a:rPr dirty="0" sz="1550" spc="30">
                <a:latin typeface="PMingLiU"/>
                <a:cs typeface="PMingLiU"/>
              </a:rPr>
              <a:t>。 池化就是将输</a:t>
            </a:r>
            <a:r>
              <a:rPr dirty="0" sz="1550" spc="10">
                <a:latin typeface="PMingLiU"/>
                <a:cs typeface="PMingLiU"/>
              </a:rPr>
              <a:t>入</a:t>
            </a:r>
            <a:r>
              <a:rPr dirty="0" sz="1550" spc="30">
                <a:latin typeface="PMingLiU"/>
                <a:cs typeface="PMingLiU"/>
              </a:rPr>
              <a:t>图像</a:t>
            </a:r>
            <a:r>
              <a:rPr dirty="0" sz="1550" spc="10">
                <a:latin typeface="PMingLiU"/>
                <a:cs typeface="PMingLiU"/>
              </a:rPr>
              <a:t>进</a:t>
            </a:r>
            <a:r>
              <a:rPr dirty="0" sz="1550" spc="30">
                <a:latin typeface="PMingLiU"/>
                <a:cs typeface="PMingLiU"/>
              </a:rPr>
              <a:t>行缩小</a:t>
            </a:r>
            <a:r>
              <a:rPr dirty="0" sz="1550" spc="10">
                <a:latin typeface="PMingLiU"/>
                <a:cs typeface="PMingLiU"/>
              </a:rPr>
              <a:t>，</a:t>
            </a:r>
            <a:r>
              <a:rPr dirty="0" sz="1550" spc="30">
                <a:latin typeface="PMingLiU"/>
                <a:cs typeface="PMingLiU"/>
              </a:rPr>
              <a:t>减</a:t>
            </a:r>
            <a:r>
              <a:rPr dirty="0" sz="1550" spc="10">
                <a:latin typeface="PMingLiU"/>
                <a:cs typeface="PMingLiU"/>
              </a:rPr>
              <a:t>少</a:t>
            </a:r>
            <a:r>
              <a:rPr dirty="0" sz="1550" spc="30">
                <a:latin typeface="PMingLiU"/>
                <a:cs typeface="PMingLiU"/>
              </a:rPr>
              <a:t>像</a:t>
            </a:r>
            <a:r>
              <a:rPr dirty="0" sz="1550" spc="10">
                <a:latin typeface="PMingLiU"/>
                <a:cs typeface="PMingLiU"/>
              </a:rPr>
              <a:t>素</a:t>
            </a:r>
            <a:r>
              <a:rPr dirty="0" sz="1550" spc="30">
                <a:latin typeface="PMingLiU"/>
                <a:cs typeface="PMingLiU"/>
              </a:rPr>
              <a:t>信息，</a:t>
            </a:r>
            <a:r>
              <a:rPr dirty="0" sz="1550" spc="10">
                <a:latin typeface="PMingLiU"/>
                <a:cs typeface="PMingLiU"/>
              </a:rPr>
              <a:t>只</a:t>
            </a:r>
            <a:r>
              <a:rPr dirty="0" sz="1550" spc="30">
                <a:latin typeface="PMingLiU"/>
                <a:cs typeface="PMingLiU"/>
              </a:rPr>
              <a:t>保</a:t>
            </a:r>
            <a:r>
              <a:rPr dirty="0" sz="1550" spc="10">
                <a:latin typeface="PMingLiU"/>
                <a:cs typeface="PMingLiU"/>
              </a:rPr>
              <a:t>留</a:t>
            </a:r>
            <a:r>
              <a:rPr dirty="0" sz="1550" spc="30">
                <a:latin typeface="PMingLiU"/>
                <a:cs typeface="PMingLiU"/>
              </a:rPr>
              <a:t>重</a:t>
            </a:r>
            <a:r>
              <a:rPr dirty="0" sz="1550" spc="10">
                <a:latin typeface="PMingLiU"/>
                <a:cs typeface="PMingLiU"/>
              </a:rPr>
              <a:t>要</a:t>
            </a:r>
            <a:r>
              <a:rPr dirty="0" sz="1550" spc="30">
                <a:latin typeface="PMingLiU"/>
                <a:cs typeface="PMingLiU"/>
              </a:rPr>
              <a:t>信息。</a:t>
            </a:r>
            <a:endParaRPr sz="1550">
              <a:latin typeface="PMingLiU"/>
              <a:cs typeface="PMingLiU"/>
            </a:endParaRPr>
          </a:p>
          <a:p>
            <a:pPr marL="12700" marR="5080">
              <a:lnSpc>
                <a:spcPct val="101899"/>
              </a:lnSpc>
            </a:pPr>
            <a:r>
              <a:rPr dirty="0" sz="1550" spc="30">
                <a:latin typeface="PMingLiU"/>
                <a:cs typeface="PMingLiU"/>
              </a:rPr>
              <a:t>池化的操作也</a:t>
            </a:r>
            <a:r>
              <a:rPr dirty="0" sz="1550" spc="10">
                <a:latin typeface="PMingLiU"/>
                <a:cs typeface="PMingLiU"/>
              </a:rPr>
              <a:t>很</a:t>
            </a:r>
            <a:r>
              <a:rPr dirty="0" sz="1550" spc="30">
                <a:latin typeface="PMingLiU"/>
                <a:cs typeface="PMingLiU"/>
              </a:rPr>
              <a:t>简单</a:t>
            </a:r>
            <a:r>
              <a:rPr dirty="0" sz="1550" spc="10">
                <a:latin typeface="PMingLiU"/>
                <a:cs typeface="PMingLiU"/>
              </a:rPr>
              <a:t>，</a:t>
            </a:r>
            <a:r>
              <a:rPr dirty="0" sz="1550" spc="30">
                <a:latin typeface="PMingLiU"/>
                <a:cs typeface="PMingLiU"/>
              </a:rPr>
              <a:t>通常情</a:t>
            </a:r>
            <a:r>
              <a:rPr dirty="0" sz="1550" spc="10">
                <a:latin typeface="PMingLiU"/>
                <a:cs typeface="PMingLiU"/>
              </a:rPr>
              <a:t>况</a:t>
            </a:r>
            <a:r>
              <a:rPr dirty="0" sz="1550" spc="30">
                <a:latin typeface="PMingLiU"/>
                <a:cs typeface="PMingLiU"/>
              </a:rPr>
              <a:t>下</a:t>
            </a:r>
            <a:r>
              <a:rPr dirty="0" sz="1550" spc="10">
                <a:latin typeface="PMingLiU"/>
                <a:cs typeface="PMingLiU"/>
              </a:rPr>
              <a:t>，</a:t>
            </a:r>
            <a:r>
              <a:rPr dirty="0" sz="1550" spc="30">
                <a:latin typeface="PMingLiU"/>
                <a:cs typeface="PMingLiU"/>
              </a:rPr>
              <a:t>池</a:t>
            </a:r>
            <a:r>
              <a:rPr dirty="0" sz="1550" spc="10">
                <a:latin typeface="PMingLiU"/>
                <a:cs typeface="PMingLiU"/>
              </a:rPr>
              <a:t>化</a:t>
            </a:r>
            <a:r>
              <a:rPr dirty="0" sz="1550" spc="30">
                <a:latin typeface="PMingLiU"/>
                <a:cs typeface="PMingLiU"/>
              </a:rPr>
              <a:t>区域是</a:t>
            </a:r>
            <a:r>
              <a:rPr dirty="0" sz="1550" spc="35">
                <a:latin typeface="PMingLiU"/>
                <a:cs typeface="PMingLiU"/>
              </a:rPr>
              <a:t>2*2</a:t>
            </a:r>
            <a:r>
              <a:rPr dirty="0" sz="1550" spc="30">
                <a:latin typeface="PMingLiU"/>
                <a:cs typeface="PMingLiU"/>
              </a:rPr>
              <a:t>大</a:t>
            </a:r>
            <a:r>
              <a:rPr dirty="0" sz="1550" spc="10">
                <a:latin typeface="PMingLiU"/>
                <a:cs typeface="PMingLiU"/>
              </a:rPr>
              <a:t>小</a:t>
            </a:r>
            <a:r>
              <a:rPr dirty="0" sz="1550" spc="30">
                <a:latin typeface="PMingLiU"/>
                <a:cs typeface="PMingLiU"/>
              </a:rPr>
              <a:t>，然后</a:t>
            </a:r>
            <a:r>
              <a:rPr dirty="0" sz="1550" spc="10">
                <a:latin typeface="PMingLiU"/>
                <a:cs typeface="PMingLiU"/>
              </a:rPr>
              <a:t>按</a:t>
            </a:r>
            <a:r>
              <a:rPr dirty="0" sz="1550" spc="30">
                <a:latin typeface="PMingLiU"/>
                <a:cs typeface="PMingLiU"/>
              </a:rPr>
              <a:t>一</a:t>
            </a:r>
            <a:r>
              <a:rPr dirty="0" sz="1550" spc="10">
                <a:latin typeface="PMingLiU"/>
                <a:cs typeface="PMingLiU"/>
              </a:rPr>
              <a:t>定</a:t>
            </a:r>
            <a:r>
              <a:rPr dirty="0" sz="1550" spc="30">
                <a:latin typeface="PMingLiU"/>
                <a:cs typeface="PMingLiU"/>
              </a:rPr>
              <a:t>规</a:t>
            </a:r>
            <a:r>
              <a:rPr dirty="0" sz="1550" spc="10">
                <a:latin typeface="PMingLiU"/>
                <a:cs typeface="PMingLiU"/>
              </a:rPr>
              <a:t>则</a:t>
            </a:r>
            <a:r>
              <a:rPr dirty="0" sz="1550" spc="30">
                <a:latin typeface="PMingLiU"/>
                <a:cs typeface="PMingLiU"/>
              </a:rPr>
              <a:t>转换成</a:t>
            </a:r>
            <a:r>
              <a:rPr dirty="0" sz="1550" spc="10">
                <a:latin typeface="PMingLiU"/>
                <a:cs typeface="PMingLiU"/>
              </a:rPr>
              <a:t>相</a:t>
            </a:r>
            <a:r>
              <a:rPr dirty="0" sz="1550" spc="30">
                <a:latin typeface="PMingLiU"/>
                <a:cs typeface="PMingLiU"/>
              </a:rPr>
              <a:t>应</a:t>
            </a:r>
            <a:r>
              <a:rPr dirty="0" sz="1550" spc="10">
                <a:latin typeface="PMingLiU"/>
                <a:cs typeface="PMingLiU"/>
              </a:rPr>
              <a:t>的</a:t>
            </a:r>
            <a:r>
              <a:rPr dirty="0" sz="1550" spc="30">
                <a:latin typeface="PMingLiU"/>
                <a:cs typeface="PMingLiU"/>
              </a:rPr>
              <a:t>值</a:t>
            </a:r>
            <a:r>
              <a:rPr dirty="0" sz="1550" spc="10">
                <a:latin typeface="PMingLiU"/>
                <a:cs typeface="PMingLiU"/>
              </a:rPr>
              <a:t>，</a:t>
            </a:r>
            <a:r>
              <a:rPr dirty="0" sz="1550" spc="30">
                <a:latin typeface="PMingLiU"/>
                <a:cs typeface="PMingLiU"/>
              </a:rPr>
              <a:t>例如取这 个</a:t>
            </a:r>
            <a:r>
              <a:rPr dirty="0" sz="1550" spc="10">
                <a:latin typeface="PMingLiU"/>
                <a:cs typeface="PMingLiU"/>
              </a:rPr>
              <a:t>池</a:t>
            </a:r>
            <a:r>
              <a:rPr dirty="0" sz="1550" spc="30">
                <a:latin typeface="PMingLiU"/>
                <a:cs typeface="PMingLiU"/>
              </a:rPr>
              <a:t>化</a:t>
            </a:r>
            <a:r>
              <a:rPr dirty="0" sz="1550" spc="10">
                <a:latin typeface="PMingLiU"/>
                <a:cs typeface="PMingLiU"/>
              </a:rPr>
              <a:t>区</a:t>
            </a:r>
            <a:r>
              <a:rPr dirty="0" sz="1550" spc="30">
                <a:latin typeface="PMingLiU"/>
                <a:cs typeface="PMingLiU"/>
              </a:rPr>
              <a:t>域内</a:t>
            </a:r>
            <a:r>
              <a:rPr dirty="0" sz="1550" spc="10">
                <a:latin typeface="PMingLiU"/>
                <a:cs typeface="PMingLiU"/>
              </a:rPr>
              <a:t>的</a:t>
            </a:r>
            <a:r>
              <a:rPr dirty="0" sz="1550" spc="30">
                <a:latin typeface="PMingLiU"/>
                <a:cs typeface="PMingLiU"/>
              </a:rPr>
              <a:t>最</a:t>
            </a:r>
            <a:r>
              <a:rPr dirty="0" sz="1550" spc="10">
                <a:latin typeface="PMingLiU"/>
                <a:cs typeface="PMingLiU"/>
              </a:rPr>
              <a:t>大</a:t>
            </a:r>
            <a:r>
              <a:rPr dirty="0" sz="1550" spc="30">
                <a:latin typeface="PMingLiU"/>
                <a:cs typeface="PMingLiU"/>
              </a:rPr>
              <a:t>值</a:t>
            </a:r>
            <a:r>
              <a:rPr dirty="0" sz="1550" spc="105">
                <a:latin typeface="PMingLiU"/>
                <a:cs typeface="PMingLiU"/>
              </a:rPr>
              <a:t>（max-pooling）</a:t>
            </a:r>
            <a:r>
              <a:rPr dirty="0" sz="1550" spc="30">
                <a:latin typeface="PMingLiU"/>
                <a:cs typeface="PMingLiU"/>
              </a:rPr>
              <a:t>、</a:t>
            </a:r>
            <a:r>
              <a:rPr dirty="0" sz="1550" spc="10">
                <a:latin typeface="PMingLiU"/>
                <a:cs typeface="PMingLiU"/>
              </a:rPr>
              <a:t>平</a:t>
            </a:r>
            <a:r>
              <a:rPr dirty="0" sz="1550" spc="30">
                <a:latin typeface="PMingLiU"/>
                <a:cs typeface="PMingLiU"/>
              </a:rPr>
              <a:t>均</a:t>
            </a:r>
            <a:r>
              <a:rPr dirty="0" sz="1550" spc="10">
                <a:latin typeface="PMingLiU"/>
                <a:cs typeface="PMingLiU"/>
              </a:rPr>
              <a:t>值</a:t>
            </a:r>
            <a:r>
              <a:rPr dirty="0" sz="1550" spc="125">
                <a:latin typeface="PMingLiU"/>
                <a:cs typeface="PMingLiU"/>
              </a:rPr>
              <a:t>（mean-pooling）</a:t>
            </a:r>
            <a:r>
              <a:rPr dirty="0" sz="1550" spc="10">
                <a:latin typeface="PMingLiU"/>
                <a:cs typeface="PMingLiU"/>
              </a:rPr>
              <a:t>等</a:t>
            </a:r>
            <a:r>
              <a:rPr dirty="0" sz="1550" spc="30">
                <a:latin typeface="PMingLiU"/>
                <a:cs typeface="PMingLiU"/>
              </a:rPr>
              <a:t>，</a:t>
            </a:r>
            <a:r>
              <a:rPr dirty="0" sz="1550" spc="10">
                <a:latin typeface="PMingLiU"/>
                <a:cs typeface="PMingLiU"/>
              </a:rPr>
              <a:t>以</a:t>
            </a:r>
            <a:r>
              <a:rPr dirty="0" sz="1550" spc="30">
                <a:latin typeface="PMingLiU"/>
                <a:cs typeface="PMingLiU"/>
              </a:rPr>
              <a:t>这</a:t>
            </a:r>
            <a:r>
              <a:rPr dirty="0" sz="1550" spc="10">
                <a:latin typeface="PMingLiU"/>
                <a:cs typeface="PMingLiU"/>
              </a:rPr>
              <a:t>个</a:t>
            </a:r>
            <a:r>
              <a:rPr dirty="0" sz="1550" spc="30">
                <a:latin typeface="PMingLiU"/>
                <a:cs typeface="PMingLiU"/>
              </a:rPr>
              <a:t>值作</a:t>
            </a:r>
            <a:r>
              <a:rPr dirty="0" sz="1550" spc="10">
                <a:latin typeface="PMingLiU"/>
                <a:cs typeface="PMingLiU"/>
              </a:rPr>
              <a:t>为</a:t>
            </a:r>
            <a:r>
              <a:rPr dirty="0" sz="1550" spc="30">
                <a:latin typeface="PMingLiU"/>
                <a:cs typeface="PMingLiU"/>
              </a:rPr>
              <a:t>结</a:t>
            </a:r>
            <a:r>
              <a:rPr dirty="0" sz="1550" spc="10">
                <a:latin typeface="PMingLiU"/>
                <a:cs typeface="PMingLiU"/>
              </a:rPr>
              <a:t>果</a:t>
            </a:r>
            <a:r>
              <a:rPr dirty="0" sz="1550" spc="30">
                <a:latin typeface="PMingLiU"/>
                <a:cs typeface="PMingLiU"/>
              </a:rPr>
              <a:t>的</a:t>
            </a:r>
            <a:r>
              <a:rPr dirty="0" sz="1550" spc="10">
                <a:latin typeface="PMingLiU"/>
                <a:cs typeface="PMingLiU"/>
              </a:rPr>
              <a:t>像</a:t>
            </a:r>
            <a:r>
              <a:rPr dirty="0" sz="1550" spc="30">
                <a:latin typeface="PMingLiU"/>
                <a:cs typeface="PMingLiU"/>
              </a:rPr>
              <a:t>素值。 下图显示了左</a:t>
            </a:r>
            <a:r>
              <a:rPr dirty="0" sz="1550" spc="10">
                <a:latin typeface="PMingLiU"/>
                <a:cs typeface="PMingLiU"/>
              </a:rPr>
              <a:t>上</a:t>
            </a:r>
            <a:r>
              <a:rPr dirty="0" sz="1550" spc="30">
                <a:latin typeface="PMingLiU"/>
                <a:cs typeface="PMingLiU"/>
              </a:rPr>
              <a:t>角</a:t>
            </a:r>
            <a:r>
              <a:rPr dirty="0" sz="1550" spc="40">
                <a:latin typeface="PMingLiU"/>
                <a:cs typeface="PMingLiU"/>
              </a:rPr>
              <a:t>2*2</a:t>
            </a:r>
            <a:r>
              <a:rPr dirty="0" sz="1550" spc="30">
                <a:latin typeface="PMingLiU"/>
                <a:cs typeface="PMingLiU"/>
              </a:rPr>
              <a:t>池化</a:t>
            </a:r>
            <a:r>
              <a:rPr dirty="0" sz="1550" spc="10">
                <a:latin typeface="PMingLiU"/>
                <a:cs typeface="PMingLiU"/>
              </a:rPr>
              <a:t>区</a:t>
            </a:r>
            <a:r>
              <a:rPr dirty="0" sz="1550" spc="30">
                <a:latin typeface="PMingLiU"/>
                <a:cs typeface="PMingLiU"/>
              </a:rPr>
              <a:t>域</a:t>
            </a:r>
            <a:r>
              <a:rPr dirty="0" sz="1550" spc="10">
                <a:latin typeface="PMingLiU"/>
                <a:cs typeface="PMingLiU"/>
              </a:rPr>
              <a:t>的</a:t>
            </a:r>
            <a:r>
              <a:rPr dirty="0" sz="1550" spc="120">
                <a:latin typeface="PMingLiU"/>
                <a:cs typeface="PMingLiU"/>
              </a:rPr>
              <a:t>max-pooling</a:t>
            </a:r>
            <a:r>
              <a:rPr dirty="0" sz="1550" spc="30">
                <a:latin typeface="PMingLiU"/>
                <a:cs typeface="PMingLiU"/>
              </a:rPr>
              <a:t>结果，</a:t>
            </a:r>
            <a:r>
              <a:rPr dirty="0" sz="1550" spc="10">
                <a:latin typeface="PMingLiU"/>
                <a:cs typeface="PMingLiU"/>
              </a:rPr>
              <a:t>取</a:t>
            </a:r>
            <a:r>
              <a:rPr dirty="0" sz="1550" spc="30">
                <a:latin typeface="PMingLiU"/>
                <a:cs typeface="PMingLiU"/>
              </a:rPr>
              <a:t>该</a:t>
            </a:r>
            <a:r>
              <a:rPr dirty="0" sz="1550" spc="10">
                <a:latin typeface="PMingLiU"/>
                <a:cs typeface="PMingLiU"/>
              </a:rPr>
              <a:t>区</a:t>
            </a:r>
            <a:r>
              <a:rPr dirty="0" sz="1550" spc="30">
                <a:latin typeface="PMingLiU"/>
                <a:cs typeface="PMingLiU"/>
              </a:rPr>
              <a:t>域</a:t>
            </a:r>
            <a:r>
              <a:rPr dirty="0" sz="1550" spc="10">
                <a:latin typeface="PMingLiU"/>
                <a:cs typeface="PMingLiU"/>
              </a:rPr>
              <a:t>的</a:t>
            </a:r>
            <a:r>
              <a:rPr dirty="0" sz="1550" spc="30">
                <a:latin typeface="PMingLiU"/>
                <a:cs typeface="PMingLiU"/>
              </a:rPr>
              <a:t>最大值</a:t>
            </a:r>
            <a:r>
              <a:rPr dirty="0" sz="1550" spc="70">
                <a:latin typeface="PMingLiU"/>
                <a:cs typeface="PMingLiU"/>
              </a:rPr>
              <a:t>max(0.77,-0.11,-0.11,1.00)，</a:t>
            </a:r>
            <a:r>
              <a:rPr dirty="0" sz="1550" spc="30">
                <a:latin typeface="PMingLiU"/>
                <a:cs typeface="PMingLiU"/>
              </a:rPr>
              <a:t>作 为池化后的结</a:t>
            </a:r>
            <a:r>
              <a:rPr dirty="0" sz="1550" spc="10">
                <a:latin typeface="PMingLiU"/>
                <a:cs typeface="PMingLiU"/>
              </a:rPr>
              <a:t>果</a:t>
            </a:r>
            <a:r>
              <a:rPr dirty="0" sz="1550" spc="30">
                <a:latin typeface="PMingLiU"/>
                <a:cs typeface="PMingLiU"/>
              </a:rPr>
              <a:t>，如</a:t>
            </a:r>
            <a:r>
              <a:rPr dirty="0" sz="1550" spc="10">
                <a:latin typeface="PMingLiU"/>
                <a:cs typeface="PMingLiU"/>
              </a:rPr>
              <a:t>下</a:t>
            </a:r>
            <a:r>
              <a:rPr dirty="0" sz="1550" spc="30">
                <a:latin typeface="PMingLiU"/>
                <a:cs typeface="PMingLiU"/>
              </a:rPr>
              <a:t>图：</a:t>
            </a:r>
            <a:endParaRPr sz="1550">
              <a:latin typeface="PMingLiU"/>
              <a:cs typeface="PMingLiU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6131" y="3947160"/>
            <a:ext cx="7778496" cy="2520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567" y="1339054"/>
            <a:ext cx="385381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>
                <a:solidFill>
                  <a:srgbClr val="BF0000"/>
                </a:solidFill>
              </a:rPr>
              <a:t>卷积神经网络</a:t>
            </a:r>
            <a:r>
              <a:rPr dirty="0" sz="3500" spc="-120">
                <a:solidFill>
                  <a:srgbClr val="BF0000"/>
                </a:solidFill>
              </a:rPr>
              <a:t>(</a:t>
            </a:r>
            <a:r>
              <a:rPr dirty="0" sz="3500" spc="-25">
                <a:solidFill>
                  <a:srgbClr val="BF0000"/>
                </a:solidFill>
              </a:rPr>
              <a:t>C</a:t>
            </a:r>
            <a:r>
              <a:rPr dirty="0" sz="3500" spc="110">
                <a:solidFill>
                  <a:srgbClr val="BF0000"/>
                </a:solidFill>
              </a:rPr>
              <a:t>NN</a:t>
            </a:r>
            <a:r>
              <a:rPr dirty="0" sz="3500" spc="-110">
                <a:solidFill>
                  <a:srgbClr val="BF0000"/>
                </a:solidFill>
              </a:rPr>
              <a:t>)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802677" y="1996579"/>
            <a:ext cx="6993890" cy="969010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550" spc="140">
                <a:latin typeface="PMingLiU"/>
                <a:cs typeface="PMingLiU"/>
              </a:rPr>
              <a:t>3</a:t>
            </a:r>
            <a:r>
              <a:rPr dirty="0" sz="1550" spc="30">
                <a:latin typeface="PMingLiU"/>
                <a:cs typeface="PMingLiU"/>
              </a:rPr>
              <a:t>、池化</a:t>
            </a:r>
            <a:endParaRPr sz="1550">
              <a:latin typeface="PMingLiU"/>
              <a:cs typeface="PMingLiU"/>
            </a:endParaRPr>
          </a:p>
          <a:p>
            <a:pPr marL="12700" marR="5080">
              <a:lnSpc>
                <a:spcPct val="101299"/>
              </a:lnSpc>
              <a:spcBef>
                <a:spcPts val="885"/>
              </a:spcBef>
            </a:pPr>
            <a:r>
              <a:rPr dirty="0" sz="1550" spc="30">
                <a:latin typeface="PMingLiU"/>
                <a:cs typeface="PMingLiU"/>
              </a:rPr>
              <a:t>池化区域往左</a:t>
            </a:r>
            <a:r>
              <a:rPr dirty="0" sz="1550" spc="10">
                <a:latin typeface="PMingLiU"/>
                <a:cs typeface="PMingLiU"/>
              </a:rPr>
              <a:t>，</a:t>
            </a:r>
            <a:r>
              <a:rPr dirty="0" sz="1550" spc="30">
                <a:latin typeface="PMingLiU"/>
                <a:cs typeface="PMingLiU"/>
              </a:rPr>
              <a:t>第二</a:t>
            </a:r>
            <a:r>
              <a:rPr dirty="0" sz="1550" spc="10">
                <a:latin typeface="PMingLiU"/>
                <a:cs typeface="PMingLiU"/>
              </a:rPr>
              <a:t>小</a:t>
            </a:r>
            <a:r>
              <a:rPr dirty="0" sz="1550" spc="30">
                <a:latin typeface="PMingLiU"/>
                <a:cs typeface="PMingLiU"/>
              </a:rPr>
              <a:t>块取大</a:t>
            </a:r>
            <a:r>
              <a:rPr dirty="0" sz="1550" spc="10">
                <a:latin typeface="PMingLiU"/>
                <a:cs typeface="PMingLiU"/>
              </a:rPr>
              <a:t>值</a:t>
            </a:r>
            <a:r>
              <a:rPr dirty="0" sz="1550" spc="65">
                <a:latin typeface="PMingLiU"/>
                <a:cs typeface="PMingLiU"/>
              </a:rPr>
              <a:t>max(0.11,0.33,-0.11,0.33)，</a:t>
            </a:r>
            <a:r>
              <a:rPr dirty="0" sz="1550" spc="30">
                <a:latin typeface="PMingLiU"/>
                <a:cs typeface="PMingLiU"/>
              </a:rPr>
              <a:t>作为池</a:t>
            </a:r>
            <a:r>
              <a:rPr dirty="0" sz="1550" spc="10">
                <a:latin typeface="PMingLiU"/>
                <a:cs typeface="PMingLiU"/>
              </a:rPr>
              <a:t>化</a:t>
            </a:r>
            <a:r>
              <a:rPr dirty="0" sz="1550" spc="30">
                <a:latin typeface="PMingLiU"/>
                <a:cs typeface="PMingLiU"/>
              </a:rPr>
              <a:t>后</a:t>
            </a:r>
            <a:r>
              <a:rPr dirty="0" sz="1550" spc="10">
                <a:latin typeface="PMingLiU"/>
                <a:cs typeface="PMingLiU"/>
              </a:rPr>
              <a:t>的</a:t>
            </a:r>
            <a:r>
              <a:rPr dirty="0" sz="1550" spc="30">
                <a:latin typeface="PMingLiU"/>
                <a:cs typeface="PMingLiU"/>
              </a:rPr>
              <a:t>结</a:t>
            </a:r>
            <a:r>
              <a:rPr dirty="0" sz="1550" spc="10">
                <a:latin typeface="PMingLiU"/>
                <a:cs typeface="PMingLiU"/>
              </a:rPr>
              <a:t>果</a:t>
            </a:r>
            <a:r>
              <a:rPr dirty="0" sz="1550" spc="30">
                <a:latin typeface="PMingLiU"/>
                <a:cs typeface="PMingLiU"/>
              </a:rPr>
              <a:t>，  如下图：</a:t>
            </a:r>
            <a:endParaRPr sz="1550">
              <a:latin typeface="PMingLiU"/>
              <a:cs typeface="PMingLiU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580" y="2776727"/>
            <a:ext cx="7193280" cy="3561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567" y="1339054"/>
            <a:ext cx="385381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>
                <a:solidFill>
                  <a:srgbClr val="BF0000"/>
                </a:solidFill>
              </a:rPr>
              <a:t>卷积神经网络</a:t>
            </a:r>
            <a:r>
              <a:rPr dirty="0" sz="3500" spc="-120">
                <a:solidFill>
                  <a:srgbClr val="BF0000"/>
                </a:solidFill>
              </a:rPr>
              <a:t>(</a:t>
            </a:r>
            <a:r>
              <a:rPr dirty="0" sz="3500" spc="-25">
                <a:solidFill>
                  <a:srgbClr val="BF0000"/>
                </a:solidFill>
              </a:rPr>
              <a:t>C</a:t>
            </a:r>
            <a:r>
              <a:rPr dirty="0" sz="3500" spc="110">
                <a:solidFill>
                  <a:srgbClr val="BF0000"/>
                </a:solidFill>
              </a:rPr>
              <a:t>NN</a:t>
            </a:r>
            <a:r>
              <a:rPr dirty="0" sz="3500" spc="-110">
                <a:solidFill>
                  <a:srgbClr val="BF0000"/>
                </a:solidFill>
              </a:rPr>
              <a:t>)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802677" y="1996579"/>
            <a:ext cx="4483735" cy="729615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550" spc="140">
                <a:latin typeface="PMingLiU"/>
                <a:cs typeface="PMingLiU"/>
              </a:rPr>
              <a:t>3</a:t>
            </a:r>
            <a:r>
              <a:rPr dirty="0" sz="1550" spc="30">
                <a:latin typeface="PMingLiU"/>
                <a:cs typeface="PMingLiU"/>
              </a:rPr>
              <a:t>、池化</a:t>
            </a:r>
            <a:endParaRPr sz="155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1550" spc="30">
                <a:latin typeface="PMingLiU"/>
                <a:cs typeface="PMingLiU"/>
              </a:rPr>
              <a:t>对所有的</a:t>
            </a:r>
            <a:r>
              <a:rPr dirty="0" sz="1550" spc="105">
                <a:latin typeface="PMingLiU"/>
                <a:cs typeface="PMingLiU"/>
              </a:rPr>
              <a:t>feature</a:t>
            </a:r>
            <a:r>
              <a:rPr dirty="0" sz="1550" spc="-45">
                <a:latin typeface="PMingLiU"/>
                <a:cs typeface="PMingLiU"/>
              </a:rPr>
              <a:t> </a:t>
            </a:r>
            <a:r>
              <a:rPr dirty="0" sz="1550" spc="175">
                <a:latin typeface="PMingLiU"/>
                <a:cs typeface="PMingLiU"/>
              </a:rPr>
              <a:t>map</a:t>
            </a:r>
            <a:r>
              <a:rPr dirty="0" sz="1550" spc="30">
                <a:latin typeface="PMingLiU"/>
                <a:cs typeface="PMingLiU"/>
              </a:rPr>
              <a:t>执行同样</a:t>
            </a:r>
            <a:r>
              <a:rPr dirty="0" sz="1550" spc="10">
                <a:latin typeface="PMingLiU"/>
                <a:cs typeface="PMingLiU"/>
              </a:rPr>
              <a:t>的</a:t>
            </a:r>
            <a:r>
              <a:rPr dirty="0" sz="1550" spc="30">
                <a:latin typeface="PMingLiU"/>
                <a:cs typeface="PMingLiU"/>
              </a:rPr>
              <a:t>操</a:t>
            </a:r>
            <a:r>
              <a:rPr dirty="0" sz="1550" spc="10">
                <a:latin typeface="PMingLiU"/>
                <a:cs typeface="PMingLiU"/>
              </a:rPr>
              <a:t>作</a:t>
            </a:r>
            <a:r>
              <a:rPr dirty="0" sz="1550" spc="30">
                <a:latin typeface="PMingLiU"/>
                <a:cs typeface="PMingLiU"/>
              </a:rPr>
              <a:t>，结果</a:t>
            </a:r>
            <a:r>
              <a:rPr dirty="0" sz="1550" spc="10">
                <a:latin typeface="PMingLiU"/>
                <a:cs typeface="PMingLiU"/>
              </a:rPr>
              <a:t>如</a:t>
            </a:r>
            <a:r>
              <a:rPr dirty="0" sz="1550" spc="30">
                <a:latin typeface="PMingLiU"/>
                <a:cs typeface="PMingLiU"/>
              </a:rPr>
              <a:t>下：</a:t>
            </a:r>
            <a:endParaRPr sz="1550">
              <a:latin typeface="PMingLiU"/>
              <a:cs typeface="PMingLiU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7720" y="2770632"/>
            <a:ext cx="8185403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75757" y="5278656"/>
            <a:ext cx="7961630" cy="9880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1600"/>
              </a:lnSpc>
              <a:spcBef>
                <a:spcPts val="105"/>
              </a:spcBef>
            </a:pPr>
            <a:r>
              <a:rPr dirty="0" sz="1550" spc="30">
                <a:latin typeface="PMingLiU"/>
                <a:cs typeface="PMingLiU"/>
              </a:rPr>
              <a:t>最大池化</a:t>
            </a:r>
            <a:r>
              <a:rPr dirty="0" sz="1550" spc="105">
                <a:latin typeface="PMingLiU"/>
                <a:cs typeface="PMingLiU"/>
              </a:rPr>
              <a:t>（max-pooling）</a:t>
            </a:r>
            <a:r>
              <a:rPr dirty="0" sz="1550" spc="30">
                <a:latin typeface="PMingLiU"/>
                <a:cs typeface="PMingLiU"/>
              </a:rPr>
              <a:t>保留了</a:t>
            </a:r>
            <a:r>
              <a:rPr dirty="0" sz="1550" spc="10">
                <a:latin typeface="PMingLiU"/>
                <a:cs typeface="PMingLiU"/>
              </a:rPr>
              <a:t>每</a:t>
            </a:r>
            <a:r>
              <a:rPr dirty="0" sz="1550" spc="30">
                <a:latin typeface="PMingLiU"/>
                <a:cs typeface="PMingLiU"/>
              </a:rPr>
              <a:t>一</a:t>
            </a:r>
            <a:r>
              <a:rPr dirty="0" sz="1550" spc="10">
                <a:latin typeface="PMingLiU"/>
                <a:cs typeface="PMingLiU"/>
              </a:rPr>
              <a:t>小</a:t>
            </a:r>
            <a:r>
              <a:rPr dirty="0" sz="1550" spc="30">
                <a:latin typeface="PMingLiU"/>
                <a:cs typeface="PMingLiU"/>
              </a:rPr>
              <a:t>块</a:t>
            </a:r>
            <a:r>
              <a:rPr dirty="0" sz="1550" spc="10">
                <a:latin typeface="PMingLiU"/>
                <a:cs typeface="PMingLiU"/>
              </a:rPr>
              <a:t>内</a:t>
            </a:r>
            <a:r>
              <a:rPr dirty="0" sz="1550" spc="30">
                <a:latin typeface="PMingLiU"/>
                <a:cs typeface="PMingLiU"/>
              </a:rPr>
              <a:t>的最大</a:t>
            </a:r>
            <a:r>
              <a:rPr dirty="0" sz="1550" spc="10">
                <a:latin typeface="PMingLiU"/>
                <a:cs typeface="PMingLiU"/>
              </a:rPr>
              <a:t>值</a:t>
            </a:r>
            <a:r>
              <a:rPr dirty="0" sz="1550" spc="30">
                <a:latin typeface="PMingLiU"/>
                <a:cs typeface="PMingLiU"/>
              </a:rPr>
              <a:t>，</a:t>
            </a:r>
            <a:r>
              <a:rPr dirty="0" sz="1550" spc="10">
                <a:latin typeface="PMingLiU"/>
                <a:cs typeface="PMingLiU"/>
              </a:rPr>
              <a:t>也</a:t>
            </a:r>
            <a:r>
              <a:rPr dirty="0" sz="1550" spc="30">
                <a:latin typeface="PMingLiU"/>
                <a:cs typeface="PMingLiU"/>
              </a:rPr>
              <a:t>就</a:t>
            </a:r>
            <a:r>
              <a:rPr dirty="0" sz="1550" spc="10">
                <a:latin typeface="PMingLiU"/>
                <a:cs typeface="PMingLiU"/>
              </a:rPr>
              <a:t>是</a:t>
            </a:r>
            <a:r>
              <a:rPr dirty="0" sz="1550" spc="30">
                <a:latin typeface="PMingLiU"/>
                <a:cs typeface="PMingLiU"/>
              </a:rPr>
              <a:t>相</a:t>
            </a:r>
            <a:r>
              <a:rPr dirty="0" sz="1550" spc="10">
                <a:latin typeface="PMingLiU"/>
                <a:cs typeface="PMingLiU"/>
              </a:rPr>
              <a:t>当</a:t>
            </a:r>
            <a:r>
              <a:rPr dirty="0" sz="1550" spc="30">
                <a:latin typeface="PMingLiU"/>
                <a:cs typeface="PMingLiU"/>
              </a:rPr>
              <a:t>于保留</a:t>
            </a:r>
            <a:r>
              <a:rPr dirty="0" sz="1550" spc="10">
                <a:latin typeface="PMingLiU"/>
                <a:cs typeface="PMingLiU"/>
              </a:rPr>
              <a:t>了</a:t>
            </a:r>
            <a:r>
              <a:rPr dirty="0" sz="1550" spc="30">
                <a:latin typeface="PMingLiU"/>
                <a:cs typeface="PMingLiU"/>
              </a:rPr>
              <a:t>这</a:t>
            </a:r>
            <a:r>
              <a:rPr dirty="0" sz="1550" spc="10">
                <a:latin typeface="PMingLiU"/>
                <a:cs typeface="PMingLiU"/>
              </a:rPr>
              <a:t>一</a:t>
            </a:r>
            <a:r>
              <a:rPr dirty="0" sz="1550" spc="30">
                <a:latin typeface="PMingLiU"/>
                <a:cs typeface="PMingLiU"/>
              </a:rPr>
              <a:t>块</a:t>
            </a:r>
            <a:r>
              <a:rPr dirty="0" sz="1550" spc="10">
                <a:latin typeface="PMingLiU"/>
                <a:cs typeface="PMingLiU"/>
              </a:rPr>
              <a:t>最</a:t>
            </a:r>
            <a:r>
              <a:rPr dirty="0" sz="1550" spc="30">
                <a:latin typeface="PMingLiU"/>
                <a:cs typeface="PMingLiU"/>
              </a:rPr>
              <a:t>佳的 匹配结果（因</a:t>
            </a:r>
            <a:r>
              <a:rPr dirty="0" sz="1550" spc="10">
                <a:latin typeface="PMingLiU"/>
                <a:cs typeface="PMingLiU"/>
              </a:rPr>
              <a:t>为</a:t>
            </a:r>
            <a:r>
              <a:rPr dirty="0" sz="1550" spc="30">
                <a:latin typeface="PMingLiU"/>
                <a:cs typeface="PMingLiU"/>
              </a:rPr>
              <a:t>值越</a:t>
            </a:r>
            <a:r>
              <a:rPr dirty="0" sz="1550" spc="10">
                <a:latin typeface="PMingLiU"/>
                <a:cs typeface="PMingLiU"/>
              </a:rPr>
              <a:t>接</a:t>
            </a:r>
            <a:r>
              <a:rPr dirty="0" sz="1550" spc="30">
                <a:latin typeface="PMingLiU"/>
                <a:cs typeface="PMingLiU"/>
              </a:rPr>
              <a:t>近</a:t>
            </a:r>
            <a:r>
              <a:rPr dirty="0" sz="1550" spc="110">
                <a:latin typeface="PMingLiU"/>
                <a:cs typeface="PMingLiU"/>
              </a:rPr>
              <a:t>1</a:t>
            </a:r>
            <a:r>
              <a:rPr dirty="0" sz="1550" spc="10">
                <a:latin typeface="PMingLiU"/>
                <a:cs typeface="PMingLiU"/>
              </a:rPr>
              <a:t>表</a:t>
            </a:r>
            <a:r>
              <a:rPr dirty="0" sz="1550" spc="30">
                <a:latin typeface="PMingLiU"/>
                <a:cs typeface="PMingLiU"/>
              </a:rPr>
              <a:t>示</a:t>
            </a:r>
            <a:r>
              <a:rPr dirty="0" sz="1550" spc="10">
                <a:latin typeface="PMingLiU"/>
                <a:cs typeface="PMingLiU"/>
              </a:rPr>
              <a:t>匹</a:t>
            </a:r>
            <a:r>
              <a:rPr dirty="0" sz="1550" spc="30">
                <a:latin typeface="PMingLiU"/>
                <a:cs typeface="PMingLiU"/>
              </a:rPr>
              <a:t>配</a:t>
            </a:r>
            <a:r>
              <a:rPr dirty="0" sz="1550" spc="10">
                <a:latin typeface="PMingLiU"/>
                <a:cs typeface="PMingLiU"/>
              </a:rPr>
              <a:t>越</a:t>
            </a:r>
            <a:r>
              <a:rPr dirty="0" sz="1550" spc="30">
                <a:latin typeface="PMingLiU"/>
                <a:cs typeface="PMingLiU"/>
              </a:rPr>
              <a:t>好）。</a:t>
            </a:r>
            <a:r>
              <a:rPr dirty="0" sz="1550" spc="10">
                <a:latin typeface="PMingLiU"/>
                <a:cs typeface="PMingLiU"/>
              </a:rPr>
              <a:t>也</a:t>
            </a:r>
            <a:r>
              <a:rPr dirty="0" sz="1550" spc="30">
                <a:latin typeface="PMingLiU"/>
                <a:cs typeface="PMingLiU"/>
              </a:rPr>
              <a:t>就</a:t>
            </a:r>
            <a:r>
              <a:rPr dirty="0" sz="1550" spc="10">
                <a:latin typeface="PMingLiU"/>
                <a:cs typeface="PMingLiU"/>
              </a:rPr>
              <a:t>是</a:t>
            </a:r>
            <a:r>
              <a:rPr dirty="0" sz="1550" spc="30">
                <a:latin typeface="PMingLiU"/>
                <a:cs typeface="PMingLiU"/>
              </a:rPr>
              <a:t>说</a:t>
            </a:r>
            <a:r>
              <a:rPr dirty="0" sz="1550" spc="10">
                <a:latin typeface="PMingLiU"/>
                <a:cs typeface="PMingLiU"/>
              </a:rPr>
              <a:t>，</a:t>
            </a:r>
            <a:r>
              <a:rPr dirty="0" sz="1550" spc="30">
                <a:latin typeface="PMingLiU"/>
                <a:cs typeface="PMingLiU"/>
              </a:rPr>
              <a:t>它不会</a:t>
            </a:r>
            <a:r>
              <a:rPr dirty="0" sz="1550" spc="10">
                <a:latin typeface="PMingLiU"/>
                <a:cs typeface="PMingLiU"/>
              </a:rPr>
              <a:t>具</a:t>
            </a:r>
            <a:r>
              <a:rPr dirty="0" sz="1550" spc="30">
                <a:latin typeface="PMingLiU"/>
                <a:cs typeface="PMingLiU"/>
              </a:rPr>
              <a:t>体</a:t>
            </a:r>
            <a:r>
              <a:rPr dirty="0" sz="1550" spc="10">
                <a:latin typeface="PMingLiU"/>
                <a:cs typeface="PMingLiU"/>
              </a:rPr>
              <a:t>关</a:t>
            </a:r>
            <a:r>
              <a:rPr dirty="0" sz="1550" spc="30">
                <a:latin typeface="PMingLiU"/>
                <a:cs typeface="PMingLiU"/>
              </a:rPr>
              <a:t>注</a:t>
            </a:r>
            <a:r>
              <a:rPr dirty="0" sz="1550" spc="10">
                <a:latin typeface="PMingLiU"/>
                <a:cs typeface="PMingLiU"/>
              </a:rPr>
              <a:t>窗</a:t>
            </a:r>
            <a:r>
              <a:rPr dirty="0" sz="1550" spc="30">
                <a:latin typeface="PMingLiU"/>
                <a:cs typeface="PMingLiU"/>
              </a:rPr>
              <a:t>口内到</a:t>
            </a:r>
            <a:r>
              <a:rPr dirty="0" sz="1550" spc="10">
                <a:latin typeface="PMingLiU"/>
                <a:cs typeface="PMingLiU"/>
              </a:rPr>
              <a:t>底</a:t>
            </a:r>
            <a:r>
              <a:rPr dirty="0" sz="1550" spc="30">
                <a:latin typeface="PMingLiU"/>
                <a:cs typeface="PMingLiU"/>
              </a:rPr>
              <a:t>是</a:t>
            </a:r>
            <a:r>
              <a:rPr dirty="0" sz="1550" spc="10">
                <a:latin typeface="PMingLiU"/>
                <a:cs typeface="PMingLiU"/>
              </a:rPr>
              <a:t>哪</a:t>
            </a:r>
            <a:r>
              <a:rPr dirty="0" sz="1550" spc="30">
                <a:latin typeface="PMingLiU"/>
                <a:cs typeface="PMingLiU"/>
              </a:rPr>
              <a:t>一 个地方匹配了</a:t>
            </a:r>
            <a:r>
              <a:rPr dirty="0" sz="1550" spc="10">
                <a:latin typeface="PMingLiU"/>
                <a:cs typeface="PMingLiU"/>
              </a:rPr>
              <a:t>，</a:t>
            </a:r>
            <a:r>
              <a:rPr dirty="0" sz="1550" spc="30">
                <a:latin typeface="PMingLiU"/>
                <a:cs typeface="PMingLiU"/>
              </a:rPr>
              <a:t>而只</a:t>
            </a:r>
            <a:r>
              <a:rPr dirty="0" sz="1550" spc="10">
                <a:latin typeface="PMingLiU"/>
                <a:cs typeface="PMingLiU"/>
              </a:rPr>
              <a:t>关</a:t>
            </a:r>
            <a:r>
              <a:rPr dirty="0" sz="1550" spc="30">
                <a:latin typeface="PMingLiU"/>
                <a:cs typeface="PMingLiU"/>
              </a:rPr>
              <a:t>注是不</a:t>
            </a:r>
            <a:r>
              <a:rPr dirty="0" sz="1550" spc="10">
                <a:latin typeface="PMingLiU"/>
                <a:cs typeface="PMingLiU"/>
              </a:rPr>
              <a:t>是</a:t>
            </a:r>
            <a:r>
              <a:rPr dirty="0" sz="1550" spc="30">
                <a:latin typeface="PMingLiU"/>
                <a:cs typeface="PMingLiU"/>
              </a:rPr>
              <a:t>有</a:t>
            </a:r>
            <a:r>
              <a:rPr dirty="0" sz="1550" spc="10">
                <a:latin typeface="PMingLiU"/>
                <a:cs typeface="PMingLiU"/>
              </a:rPr>
              <a:t>某</a:t>
            </a:r>
            <a:r>
              <a:rPr dirty="0" sz="1550" spc="30">
                <a:latin typeface="PMingLiU"/>
                <a:cs typeface="PMingLiU"/>
              </a:rPr>
              <a:t>个</a:t>
            </a:r>
            <a:r>
              <a:rPr dirty="0" sz="1550" spc="10">
                <a:latin typeface="PMingLiU"/>
                <a:cs typeface="PMingLiU"/>
              </a:rPr>
              <a:t>地</a:t>
            </a:r>
            <a:r>
              <a:rPr dirty="0" sz="1550" spc="30">
                <a:latin typeface="PMingLiU"/>
                <a:cs typeface="PMingLiU"/>
              </a:rPr>
              <a:t>方匹配</a:t>
            </a:r>
            <a:r>
              <a:rPr dirty="0" sz="1550" spc="10">
                <a:latin typeface="PMingLiU"/>
                <a:cs typeface="PMingLiU"/>
              </a:rPr>
              <a:t>上</a:t>
            </a:r>
            <a:r>
              <a:rPr dirty="0" sz="1550" spc="30">
                <a:latin typeface="PMingLiU"/>
                <a:cs typeface="PMingLiU"/>
              </a:rPr>
              <a:t>了。</a:t>
            </a:r>
            <a:endParaRPr sz="1550">
              <a:latin typeface="PMingLiU"/>
              <a:cs typeface="PMingLiU"/>
            </a:endParaRPr>
          </a:p>
          <a:p>
            <a:pPr algn="just" marL="12700">
              <a:lnSpc>
                <a:spcPct val="100000"/>
              </a:lnSpc>
              <a:spcBef>
                <a:spcPts val="35"/>
              </a:spcBef>
            </a:pPr>
            <a:r>
              <a:rPr dirty="0" sz="1550" spc="30">
                <a:latin typeface="PMingLiU"/>
                <a:cs typeface="PMingLiU"/>
              </a:rPr>
              <a:t>通过加入池化</a:t>
            </a:r>
            <a:r>
              <a:rPr dirty="0" sz="1550" spc="10">
                <a:latin typeface="PMingLiU"/>
                <a:cs typeface="PMingLiU"/>
              </a:rPr>
              <a:t>层</a:t>
            </a:r>
            <a:r>
              <a:rPr dirty="0" sz="1550" spc="30">
                <a:latin typeface="PMingLiU"/>
                <a:cs typeface="PMingLiU"/>
              </a:rPr>
              <a:t>，图</a:t>
            </a:r>
            <a:r>
              <a:rPr dirty="0" sz="1550" spc="10">
                <a:latin typeface="PMingLiU"/>
                <a:cs typeface="PMingLiU"/>
              </a:rPr>
              <a:t>像</a:t>
            </a:r>
            <a:r>
              <a:rPr dirty="0" sz="1550" spc="30">
                <a:latin typeface="PMingLiU"/>
                <a:cs typeface="PMingLiU"/>
              </a:rPr>
              <a:t>缩小了</a:t>
            </a:r>
            <a:r>
              <a:rPr dirty="0" sz="1550" spc="10">
                <a:latin typeface="PMingLiU"/>
                <a:cs typeface="PMingLiU"/>
              </a:rPr>
              <a:t>，</a:t>
            </a:r>
            <a:r>
              <a:rPr dirty="0" sz="1550" spc="30">
                <a:latin typeface="PMingLiU"/>
                <a:cs typeface="PMingLiU"/>
              </a:rPr>
              <a:t>能</a:t>
            </a:r>
            <a:r>
              <a:rPr dirty="0" sz="1550" spc="10">
                <a:latin typeface="PMingLiU"/>
                <a:cs typeface="PMingLiU"/>
              </a:rPr>
              <a:t>很</a:t>
            </a:r>
            <a:r>
              <a:rPr dirty="0" sz="1550" spc="30">
                <a:latin typeface="PMingLiU"/>
                <a:cs typeface="PMingLiU"/>
              </a:rPr>
              <a:t>大</a:t>
            </a:r>
            <a:r>
              <a:rPr dirty="0" sz="1550" spc="10">
                <a:latin typeface="PMingLiU"/>
                <a:cs typeface="PMingLiU"/>
              </a:rPr>
              <a:t>程</a:t>
            </a:r>
            <a:r>
              <a:rPr dirty="0" sz="1550" spc="30">
                <a:latin typeface="PMingLiU"/>
                <a:cs typeface="PMingLiU"/>
              </a:rPr>
              <a:t>度上减</a:t>
            </a:r>
            <a:r>
              <a:rPr dirty="0" sz="1550" spc="10">
                <a:latin typeface="PMingLiU"/>
                <a:cs typeface="PMingLiU"/>
              </a:rPr>
              <a:t>少</a:t>
            </a:r>
            <a:r>
              <a:rPr dirty="0" sz="1550" spc="30">
                <a:latin typeface="PMingLiU"/>
                <a:cs typeface="PMingLiU"/>
              </a:rPr>
              <a:t>计</a:t>
            </a:r>
            <a:r>
              <a:rPr dirty="0" sz="1550" spc="10">
                <a:latin typeface="PMingLiU"/>
                <a:cs typeface="PMingLiU"/>
              </a:rPr>
              <a:t>算</a:t>
            </a:r>
            <a:r>
              <a:rPr dirty="0" sz="1550" spc="30">
                <a:latin typeface="PMingLiU"/>
                <a:cs typeface="PMingLiU"/>
              </a:rPr>
              <a:t>量</a:t>
            </a:r>
            <a:r>
              <a:rPr dirty="0" sz="1550" spc="10">
                <a:latin typeface="PMingLiU"/>
                <a:cs typeface="PMingLiU"/>
              </a:rPr>
              <a:t>，</a:t>
            </a:r>
            <a:r>
              <a:rPr dirty="0" sz="1550" spc="30">
                <a:latin typeface="PMingLiU"/>
                <a:cs typeface="PMingLiU"/>
              </a:rPr>
              <a:t>降低机</a:t>
            </a:r>
            <a:r>
              <a:rPr dirty="0" sz="1550" spc="10">
                <a:latin typeface="PMingLiU"/>
                <a:cs typeface="PMingLiU"/>
              </a:rPr>
              <a:t>器</a:t>
            </a:r>
            <a:r>
              <a:rPr dirty="0" sz="1550" spc="30">
                <a:latin typeface="PMingLiU"/>
                <a:cs typeface="PMingLiU"/>
              </a:rPr>
              <a:t>负</a:t>
            </a:r>
            <a:r>
              <a:rPr dirty="0" sz="1550" spc="10">
                <a:latin typeface="PMingLiU"/>
                <a:cs typeface="PMingLiU"/>
              </a:rPr>
              <a:t>载</a:t>
            </a:r>
            <a:r>
              <a:rPr dirty="0" sz="1550" spc="30">
                <a:latin typeface="PMingLiU"/>
                <a:cs typeface="PMingLiU"/>
              </a:rPr>
              <a:t>。</a:t>
            </a:r>
            <a:endParaRPr sz="155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2567" y="1339054"/>
            <a:ext cx="1734185" cy="3145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>
                <a:solidFill>
                  <a:srgbClr val="BF0000"/>
                </a:solidFill>
                <a:latin typeface="PMingLiU"/>
                <a:cs typeface="PMingLiU"/>
              </a:rPr>
              <a:t>目录</a:t>
            </a:r>
            <a:endParaRPr sz="3500"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800" spc="55">
                <a:latin typeface="Times New Roman"/>
                <a:cs typeface="Times New Roman"/>
              </a:rPr>
              <a:t></a:t>
            </a:r>
            <a:r>
              <a:rPr dirty="0" sz="2800" spc="5">
                <a:latin typeface="PMingLiU"/>
                <a:cs typeface="PMingLiU"/>
              </a:rPr>
              <a:t>卷积</a:t>
            </a:r>
            <a:endParaRPr sz="28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2555"/>
              </a:spcBef>
            </a:pPr>
            <a:r>
              <a:rPr dirty="0" sz="2800" spc="55">
                <a:latin typeface="Times New Roman"/>
                <a:cs typeface="Times New Roman"/>
              </a:rPr>
              <a:t></a:t>
            </a:r>
            <a:r>
              <a:rPr dirty="0" sz="2800" spc="5">
                <a:latin typeface="PMingLiU"/>
                <a:cs typeface="PMingLiU"/>
              </a:rPr>
              <a:t>激活函</a:t>
            </a:r>
            <a:r>
              <a:rPr dirty="0" sz="2800" spc="-585">
                <a:latin typeface="PMingLiU"/>
                <a:cs typeface="PMingLiU"/>
              </a:rPr>
              <a:t>数</a:t>
            </a:r>
            <a:endParaRPr sz="28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2565"/>
              </a:spcBef>
            </a:pPr>
            <a:r>
              <a:rPr dirty="0" sz="2800" spc="55">
                <a:latin typeface="Times New Roman"/>
                <a:cs typeface="Times New Roman"/>
              </a:rPr>
              <a:t></a:t>
            </a:r>
            <a:r>
              <a:rPr dirty="0" sz="2800" spc="5">
                <a:latin typeface="PMingLiU"/>
                <a:cs typeface="PMingLiU"/>
              </a:rPr>
              <a:t>池化</a:t>
            </a:r>
            <a:endParaRPr sz="28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706" y="1303978"/>
            <a:ext cx="4246880" cy="61468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850" spc="10">
                <a:solidFill>
                  <a:srgbClr val="BF0000"/>
                </a:solidFill>
              </a:rPr>
              <a:t>卷积神经网络</a:t>
            </a:r>
            <a:r>
              <a:rPr dirty="0" sz="3850" spc="-5">
                <a:solidFill>
                  <a:srgbClr val="BF0000"/>
                </a:solidFill>
              </a:rPr>
              <a:t>(CNN)</a:t>
            </a:r>
            <a:endParaRPr sz="3850"/>
          </a:p>
        </p:txBody>
      </p:sp>
      <p:sp>
        <p:nvSpPr>
          <p:cNvPr id="3" name="object 3"/>
          <p:cNvSpPr/>
          <p:nvPr/>
        </p:nvSpPr>
        <p:spPr>
          <a:xfrm>
            <a:off x="3233927" y="2977896"/>
            <a:ext cx="4226051" cy="1604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04032" y="4850891"/>
            <a:ext cx="4084319" cy="1395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02677" y="2024083"/>
            <a:ext cx="2590165" cy="675005"/>
          </a:xfrm>
          <a:prstGeom prst="rect">
            <a:avLst/>
          </a:prstGeom>
        </p:spPr>
        <p:txBody>
          <a:bodyPr wrap="square" lIns="0" tIns="996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dirty="0" sz="1550" spc="140">
                <a:latin typeface="PMingLiU"/>
                <a:cs typeface="PMingLiU"/>
              </a:rPr>
              <a:t>3</a:t>
            </a:r>
            <a:r>
              <a:rPr dirty="0" sz="1550" spc="30">
                <a:latin typeface="PMingLiU"/>
                <a:cs typeface="PMingLiU"/>
              </a:rPr>
              <a:t>、池化</a:t>
            </a:r>
            <a:endParaRPr sz="1550">
              <a:latin typeface="PMingLiU"/>
              <a:cs typeface="PMingLiU"/>
            </a:endParaRPr>
          </a:p>
          <a:p>
            <a:pPr marL="318770">
              <a:lnSpc>
                <a:spcPct val="100000"/>
              </a:lnSpc>
              <a:spcBef>
                <a:spcPts val="700"/>
              </a:spcBef>
            </a:pPr>
            <a:r>
              <a:rPr dirty="0" sz="1550" spc="30">
                <a:solidFill>
                  <a:srgbClr val="4D4D4D"/>
                </a:solidFill>
                <a:latin typeface="宋体"/>
                <a:cs typeface="宋体"/>
              </a:rPr>
              <a:t>最大池化</a:t>
            </a:r>
            <a:r>
              <a:rPr dirty="0" sz="1550" spc="-15">
                <a:solidFill>
                  <a:srgbClr val="4D4D4D"/>
                </a:solidFill>
                <a:latin typeface="宋体"/>
                <a:cs typeface="宋体"/>
              </a:rPr>
              <a:t>:tf.nn.max_pool</a:t>
            </a:r>
            <a:endParaRPr sz="1550">
              <a:latin typeface="宋体"/>
              <a:cs typeface="宋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8946" y="4597358"/>
            <a:ext cx="2225675" cy="2673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 spc="30">
                <a:solidFill>
                  <a:srgbClr val="4D4D4D"/>
                </a:solidFill>
                <a:latin typeface="宋体"/>
                <a:cs typeface="宋体"/>
              </a:rPr>
              <a:t>平均池化</a:t>
            </a:r>
            <a:r>
              <a:rPr dirty="0" sz="1550" spc="-45">
                <a:solidFill>
                  <a:srgbClr val="4D4D4D"/>
                </a:solidFill>
                <a:latin typeface="宋体"/>
                <a:cs typeface="宋体"/>
              </a:rPr>
              <a:t>:tf.nn.avg_pool</a:t>
            </a:r>
            <a:endParaRPr sz="155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706" y="1303978"/>
            <a:ext cx="4246880" cy="61468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850" spc="10">
                <a:solidFill>
                  <a:srgbClr val="BF0000"/>
                </a:solidFill>
              </a:rPr>
              <a:t>卷积神经网络</a:t>
            </a:r>
            <a:r>
              <a:rPr dirty="0" sz="3850" spc="-5">
                <a:solidFill>
                  <a:srgbClr val="BF0000"/>
                </a:solidFill>
              </a:rPr>
              <a:t>(CNN)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802677" y="2024083"/>
            <a:ext cx="5343525" cy="998219"/>
          </a:xfrm>
          <a:prstGeom prst="rect">
            <a:avLst/>
          </a:prstGeom>
        </p:spPr>
        <p:txBody>
          <a:bodyPr wrap="square" lIns="0" tIns="996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dirty="0" sz="1550" spc="140">
                <a:latin typeface="PMingLiU"/>
                <a:cs typeface="PMingLiU"/>
              </a:rPr>
              <a:t>3</a:t>
            </a:r>
            <a:r>
              <a:rPr dirty="0" sz="1550" spc="30">
                <a:latin typeface="PMingLiU"/>
                <a:cs typeface="PMingLiU"/>
              </a:rPr>
              <a:t>、池化</a:t>
            </a:r>
            <a:endParaRPr sz="1550">
              <a:latin typeface="PMingLiU"/>
              <a:cs typeface="PMingLiU"/>
            </a:endParaRPr>
          </a:p>
          <a:p>
            <a:pPr marL="318770">
              <a:lnSpc>
                <a:spcPct val="100000"/>
              </a:lnSpc>
              <a:spcBef>
                <a:spcPts val="700"/>
              </a:spcBef>
            </a:pPr>
            <a:r>
              <a:rPr dirty="0" sz="1550" spc="30">
                <a:solidFill>
                  <a:srgbClr val="4D4D4D"/>
                </a:solidFill>
                <a:latin typeface="宋体"/>
                <a:cs typeface="宋体"/>
              </a:rPr>
              <a:t>最大池化</a:t>
            </a:r>
            <a:r>
              <a:rPr dirty="0" sz="1550" spc="-45">
                <a:solidFill>
                  <a:srgbClr val="4D4D4D"/>
                </a:solidFill>
                <a:latin typeface="宋体"/>
                <a:cs typeface="宋体"/>
              </a:rPr>
              <a:t>:tf.nn.avg_pool</a:t>
            </a:r>
            <a:endParaRPr sz="1550">
              <a:latin typeface="宋体"/>
              <a:cs typeface="宋体"/>
            </a:endParaRPr>
          </a:p>
          <a:p>
            <a:pPr marL="318770">
              <a:lnSpc>
                <a:spcPct val="100000"/>
              </a:lnSpc>
              <a:spcBef>
                <a:spcPts val="680"/>
              </a:spcBef>
            </a:pPr>
            <a:r>
              <a:rPr dirty="0" sz="1550" spc="65">
                <a:latin typeface="PMingLiU"/>
                <a:cs typeface="PMingLiU"/>
              </a:rPr>
              <a:t>tf.nn.max_pool(value, </a:t>
            </a:r>
            <a:r>
              <a:rPr dirty="0" sz="1550" spc="40">
                <a:latin typeface="PMingLiU"/>
                <a:cs typeface="PMingLiU"/>
              </a:rPr>
              <a:t>ksize, </a:t>
            </a:r>
            <a:r>
              <a:rPr dirty="0" sz="1550" spc="70">
                <a:latin typeface="PMingLiU"/>
                <a:cs typeface="PMingLiU"/>
              </a:rPr>
              <a:t>strides, </a:t>
            </a:r>
            <a:r>
              <a:rPr dirty="0" sz="1550" spc="114">
                <a:latin typeface="PMingLiU"/>
                <a:cs typeface="PMingLiU"/>
              </a:rPr>
              <a:t>padding,</a:t>
            </a:r>
            <a:r>
              <a:rPr dirty="0" sz="1550" spc="-150">
                <a:latin typeface="PMingLiU"/>
                <a:cs typeface="PMingLiU"/>
              </a:rPr>
              <a:t> </a:t>
            </a:r>
            <a:r>
              <a:rPr dirty="0" sz="1550" spc="145">
                <a:latin typeface="PMingLiU"/>
                <a:cs typeface="PMingLiU"/>
              </a:rPr>
              <a:t>name=None)</a:t>
            </a:r>
            <a:endParaRPr sz="1550">
              <a:latin typeface="PMingLiU"/>
              <a:cs typeface="PMingLiU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2416" y="3022092"/>
            <a:ext cx="7808976" cy="3508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6498" y="2904314"/>
            <a:ext cx="2433320" cy="146875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 indent="601980">
              <a:lnSpc>
                <a:spcPct val="100600"/>
              </a:lnSpc>
              <a:spcBef>
                <a:spcPts val="105"/>
              </a:spcBef>
            </a:pPr>
            <a:r>
              <a:rPr dirty="0" spc="40"/>
              <a:t>感谢 </a:t>
            </a:r>
            <a:r>
              <a:rPr dirty="0" spc="40"/>
              <a:t>欢迎提问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4143" y="1305655"/>
            <a:ext cx="4246880" cy="61468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850" spc="10">
                <a:solidFill>
                  <a:srgbClr val="BF0000"/>
                </a:solidFill>
              </a:rPr>
              <a:t>卷积神经网络</a:t>
            </a:r>
            <a:r>
              <a:rPr dirty="0" sz="3850" spc="-5">
                <a:solidFill>
                  <a:srgbClr val="BF0000"/>
                </a:solidFill>
              </a:rPr>
              <a:t>(CNN)</a:t>
            </a:r>
            <a:endParaRPr sz="3850"/>
          </a:p>
        </p:txBody>
      </p:sp>
      <p:sp>
        <p:nvSpPr>
          <p:cNvPr id="3" name="object 3"/>
          <p:cNvSpPr/>
          <p:nvPr/>
        </p:nvSpPr>
        <p:spPr>
          <a:xfrm>
            <a:off x="731520" y="2409444"/>
            <a:ext cx="9232391" cy="3700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04150" y="2024907"/>
            <a:ext cx="6044565" cy="2673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 spc="30">
                <a:solidFill>
                  <a:srgbClr val="4B4B4B"/>
                </a:solidFill>
                <a:latin typeface="PMingLiU"/>
                <a:cs typeface="PMingLiU"/>
              </a:rPr>
              <a:t>首先，我们先</a:t>
            </a:r>
            <a:r>
              <a:rPr dirty="0" sz="1550" spc="10">
                <a:solidFill>
                  <a:srgbClr val="4B4B4B"/>
                </a:solidFill>
                <a:latin typeface="PMingLiU"/>
                <a:cs typeface="PMingLiU"/>
              </a:rPr>
              <a:t>获</a:t>
            </a:r>
            <a:r>
              <a:rPr dirty="0" sz="1550" spc="30">
                <a:solidFill>
                  <a:srgbClr val="4B4B4B"/>
                </a:solidFill>
                <a:latin typeface="PMingLiU"/>
                <a:cs typeface="PMingLiU"/>
              </a:rPr>
              <a:t>取一</a:t>
            </a:r>
            <a:r>
              <a:rPr dirty="0" sz="1550" spc="10">
                <a:solidFill>
                  <a:srgbClr val="4B4B4B"/>
                </a:solidFill>
                <a:latin typeface="PMingLiU"/>
                <a:cs typeface="PMingLiU"/>
              </a:rPr>
              <a:t>个</a:t>
            </a:r>
            <a:r>
              <a:rPr dirty="0" sz="1550" spc="30">
                <a:solidFill>
                  <a:srgbClr val="4B4B4B"/>
                </a:solidFill>
                <a:latin typeface="PMingLiU"/>
                <a:cs typeface="PMingLiU"/>
              </a:rPr>
              <a:t>感性认</a:t>
            </a:r>
            <a:r>
              <a:rPr dirty="0" sz="1550" spc="10">
                <a:solidFill>
                  <a:srgbClr val="4B4B4B"/>
                </a:solidFill>
                <a:latin typeface="PMingLiU"/>
                <a:cs typeface="PMingLiU"/>
              </a:rPr>
              <a:t>识</a:t>
            </a:r>
            <a:r>
              <a:rPr dirty="0" sz="1550" spc="30">
                <a:solidFill>
                  <a:srgbClr val="4B4B4B"/>
                </a:solidFill>
                <a:latin typeface="PMingLiU"/>
                <a:cs typeface="PMingLiU"/>
              </a:rPr>
              <a:t>，</a:t>
            </a:r>
            <a:r>
              <a:rPr dirty="0" sz="1550" spc="10">
                <a:solidFill>
                  <a:srgbClr val="4B4B4B"/>
                </a:solidFill>
                <a:latin typeface="PMingLiU"/>
                <a:cs typeface="PMingLiU"/>
              </a:rPr>
              <a:t>下</a:t>
            </a:r>
            <a:r>
              <a:rPr dirty="0" sz="1550" spc="30">
                <a:solidFill>
                  <a:srgbClr val="4B4B4B"/>
                </a:solidFill>
                <a:latin typeface="PMingLiU"/>
                <a:cs typeface="PMingLiU"/>
              </a:rPr>
              <a:t>图</a:t>
            </a:r>
            <a:r>
              <a:rPr dirty="0" sz="1550" spc="10">
                <a:solidFill>
                  <a:srgbClr val="4B4B4B"/>
                </a:solidFill>
                <a:latin typeface="PMingLiU"/>
                <a:cs typeface="PMingLiU"/>
              </a:rPr>
              <a:t>是</a:t>
            </a:r>
            <a:r>
              <a:rPr dirty="0" sz="1550" spc="30">
                <a:solidFill>
                  <a:srgbClr val="4B4B4B"/>
                </a:solidFill>
                <a:latin typeface="PMingLiU"/>
                <a:cs typeface="PMingLiU"/>
              </a:rPr>
              <a:t>一个卷</a:t>
            </a:r>
            <a:r>
              <a:rPr dirty="0" sz="1550" spc="10">
                <a:solidFill>
                  <a:srgbClr val="4B4B4B"/>
                </a:solidFill>
                <a:latin typeface="PMingLiU"/>
                <a:cs typeface="PMingLiU"/>
              </a:rPr>
              <a:t>积</a:t>
            </a:r>
            <a:r>
              <a:rPr dirty="0" sz="1550" spc="30">
                <a:solidFill>
                  <a:srgbClr val="4B4B4B"/>
                </a:solidFill>
                <a:latin typeface="PMingLiU"/>
                <a:cs typeface="PMingLiU"/>
              </a:rPr>
              <a:t>神</a:t>
            </a:r>
            <a:r>
              <a:rPr dirty="0" sz="1550" spc="10">
                <a:solidFill>
                  <a:srgbClr val="4B4B4B"/>
                </a:solidFill>
                <a:latin typeface="PMingLiU"/>
                <a:cs typeface="PMingLiU"/>
              </a:rPr>
              <a:t>经</a:t>
            </a:r>
            <a:r>
              <a:rPr dirty="0" sz="1550" spc="30">
                <a:solidFill>
                  <a:srgbClr val="4B4B4B"/>
                </a:solidFill>
                <a:latin typeface="PMingLiU"/>
                <a:cs typeface="PMingLiU"/>
              </a:rPr>
              <a:t>网</a:t>
            </a:r>
            <a:r>
              <a:rPr dirty="0" sz="1550" spc="10">
                <a:solidFill>
                  <a:srgbClr val="4B4B4B"/>
                </a:solidFill>
                <a:latin typeface="PMingLiU"/>
                <a:cs typeface="PMingLiU"/>
              </a:rPr>
              <a:t>络</a:t>
            </a:r>
            <a:r>
              <a:rPr dirty="0" sz="1550" spc="30">
                <a:solidFill>
                  <a:srgbClr val="4B4B4B"/>
                </a:solidFill>
                <a:latin typeface="PMingLiU"/>
                <a:cs typeface="PMingLiU"/>
              </a:rPr>
              <a:t>的实例：</a:t>
            </a:r>
            <a:endParaRPr sz="155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567" y="1339054"/>
            <a:ext cx="385381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>
                <a:solidFill>
                  <a:srgbClr val="BF0000"/>
                </a:solidFill>
              </a:rPr>
              <a:t>卷积神经网络</a:t>
            </a:r>
            <a:r>
              <a:rPr dirty="0" sz="3500" spc="-120">
                <a:solidFill>
                  <a:srgbClr val="BF0000"/>
                </a:solidFill>
              </a:rPr>
              <a:t>(</a:t>
            </a:r>
            <a:r>
              <a:rPr dirty="0" sz="3500" spc="-25">
                <a:solidFill>
                  <a:srgbClr val="BF0000"/>
                </a:solidFill>
              </a:rPr>
              <a:t>C</a:t>
            </a:r>
            <a:r>
              <a:rPr dirty="0" sz="3500" spc="110">
                <a:solidFill>
                  <a:srgbClr val="BF0000"/>
                </a:solidFill>
              </a:rPr>
              <a:t>NN</a:t>
            </a:r>
            <a:r>
              <a:rPr dirty="0" sz="3500" spc="-110">
                <a:solidFill>
                  <a:srgbClr val="BF0000"/>
                </a:solidFill>
              </a:rPr>
              <a:t>)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802677" y="1996579"/>
            <a:ext cx="8663940" cy="1450340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550" spc="140">
                <a:latin typeface="PMingLiU"/>
                <a:cs typeface="PMingLiU"/>
              </a:rPr>
              <a:t>1</a:t>
            </a:r>
            <a:r>
              <a:rPr dirty="0" sz="1550" spc="30">
                <a:latin typeface="PMingLiU"/>
                <a:cs typeface="PMingLiU"/>
              </a:rPr>
              <a:t>、卷积</a:t>
            </a:r>
            <a:endParaRPr sz="1550">
              <a:latin typeface="PMingLiU"/>
              <a:cs typeface="PMingLiU"/>
            </a:endParaRPr>
          </a:p>
          <a:p>
            <a:pPr algn="just" marL="12700" marR="5080">
              <a:lnSpc>
                <a:spcPct val="101600"/>
              </a:lnSpc>
              <a:spcBef>
                <a:spcPts val="880"/>
              </a:spcBef>
            </a:pPr>
            <a:r>
              <a:rPr dirty="0" sz="1550" spc="30">
                <a:latin typeface="PMingLiU"/>
                <a:cs typeface="PMingLiU"/>
              </a:rPr>
              <a:t>当给定一张新</a:t>
            </a:r>
            <a:r>
              <a:rPr dirty="0" sz="1550" spc="10">
                <a:latin typeface="PMingLiU"/>
                <a:cs typeface="PMingLiU"/>
              </a:rPr>
              <a:t>图</a:t>
            </a:r>
            <a:r>
              <a:rPr dirty="0" sz="1550" spc="30">
                <a:latin typeface="PMingLiU"/>
                <a:cs typeface="PMingLiU"/>
              </a:rPr>
              <a:t>时</a:t>
            </a:r>
            <a:r>
              <a:rPr dirty="0" sz="1550" spc="55">
                <a:latin typeface="PMingLiU"/>
                <a:cs typeface="PMingLiU"/>
              </a:rPr>
              <a:t>，CNN</a:t>
            </a:r>
            <a:r>
              <a:rPr dirty="0" sz="1550" spc="10">
                <a:latin typeface="PMingLiU"/>
                <a:cs typeface="PMingLiU"/>
              </a:rPr>
              <a:t>并</a:t>
            </a:r>
            <a:r>
              <a:rPr dirty="0" sz="1550" spc="30">
                <a:latin typeface="PMingLiU"/>
                <a:cs typeface="PMingLiU"/>
              </a:rPr>
              <a:t>不能准</a:t>
            </a:r>
            <a:r>
              <a:rPr dirty="0" sz="1550" spc="10">
                <a:latin typeface="PMingLiU"/>
                <a:cs typeface="PMingLiU"/>
              </a:rPr>
              <a:t>确</a:t>
            </a:r>
            <a:r>
              <a:rPr dirty="0" sz="1550" spc="30">
                <a:latin typeface="PMingLiU"/>
                <a:cs typeface="PMingLiU"/>
              </a:rPr>
              <a:t>地</a:t>
            </a:r>
            <a:r>
              <a:rPr dirty="0" sz="1550" spc="10">
                <a:latin typeface="PMingLiU"/>
                <a:cs typeface="PMingLiU"/>
              </a:rPr>
              <a:t>知</a:t>
            </a:r>
            <a:r>
              <a:rPr dirty="0" sz="1550" spc="30">
                <a:latin typeface="PMingLiU"/>
                <a:cs typeface="PMingLiU"/>
              </a:rPr>
              <a:t>道</a:t>
            </a:r>
            <a:r>
              <a:rPr dirty="0" sz="1550" spc="10">
                <a:latin typeface="PMingLiU"/>
                <a:cs typeface="PMingLiU"/>
              </a:rPr>
              <a:t>这</a:t>
            </a:r>
            <a:r>
              <a:rPr dirty="0" sz="1550" spc="30">
                <a:latin typeface="PMingLiU"/>
                <a:cs typeface="PMingLiU"/>
              </a:rPr>
              <a:t>些特征</a:t>
            </a:r>
            <a:r>
              <a:rPr dirty="0" sz="1550" spc="10">
                <a:latin typeface="PMingLiU"/>
                <a:cs typeface="PMingLiU"/>
              </a:rPr>
              <a:t>到</a:t>
            </a:r>
            <a:r>
              <a:rPr dirty="0" sz="1550" spc="30">
                <a:latin typeface="PMingLiU"/>
                <a:cs typeface="PMingLiU"/>
              </a:rPr>
              <a:t>底</a:t>
            </a:r>
            <a:r>
              <a:rPr dirty="0" sz="1550" spc="10">
                <a:latin typeface="PMingLiU"/>
                <a:cs typeface="PMingLiU"/>
              </a:rPr>
              <a:t>要</a:t>
            </a:r>
            <a:r>
              <a:rPr dirty="0" sz="1550" spc="30">
                <a:latin typeface="PMingLiU"/>
                <a:cs typeface="PMingLiU"/>
              </a:rPr>
              <a:t>匹</a:t>
            </a:r>
            <a:r>
              <a:rPr dirty="0" sz="1550" spc="10">
                <a:latin typeface="PMingLiU"/>
                <a:cs typeface="PMingLiU"/>
              </a:rPr>
              <a:t>配</a:t>
            </a:r>
            <a:r>
              <a:rPr dirty="0" sz="1550" spc="30">
                <a:latin typeface="PMingLiU"/>
                <a:cs typeface="PMingLiU"/>
              </a:rPr>
              <a:t>原</a:t>
            </a:r>
            <a:r>
              <a:rPr dirty="0" sz="1550" spc="10">
                <a:latin typeface="PMingLiU"/>
                <a:cs typeface="PMingLiU"/>
              </a:rPr>
              <a:t>图</a:t>
            </a:r>
            <a:r>
              <a:rPr dirty="0" sz="1550" spc="30">
                <a:latin typeface="PMingLiU"/>
                <a:cs typeface="PMingLiU"/>
              </a:rPr>
              <a:t>的哪些</a:t>
            </a:r>
            <a:r>
              <a:rPr dirty="0" sz="1550" spc="10">
                <a:latin typeface="PMingLiU"/>
                <a:cs typeface="PMingLiU"/>
              </a:rPr>
              <a:t>部</a:t>
            </a:r>
            <a:r>
              <a:rPr dirty="0" sz="1550" spc="30">
                <a:latin typeface="PMingLiU"/>
                <a:cs typeface="PMingLiU"/>
              </a:rPr>
              <a:t>分</a:t>
            </a:r>
            <a:r>
              <a:rPr dirty="0" sz="1550" spc="10">
                <a:latin typeface="PMingLiU"/>
                <a:cs typeface="PMingLiU"/>
              </a:rPr>
              <a:t>，</a:t>
            </a:r>
            <a:r>
              <a:rPr dirty="0" sz="1550" spc="30">
                <a:latin typeface="PMingLiU"/>
                <a:cs typeface="PMingLiU"/>
              </a:rPr>
              <a:t>所</a:t>
            </a:r>
            <a:r>
              <a:rPr dirty="0" sz="1550" spc="10">
                <a:latin typeface="PMingLiU"/>
                <a:cs typeface="PMingLiU"/>
              </a:rPr>
              <a:t>以</a:t>
            </a:r>
            <a:r>
              <a:rPr dirty="0" sz="1550" spc="30">
                <a:latin typeface="PMingLiU"/>
                <a:cs typeface="PMingLiU"/>
              </a:rPr>
              <a:t>它会在</a:t>
            </a:r>
            <a:r>
              <a:rPr dirty="0" sz="1550" spc="10">
                <a:latin typeface="PMingLiU"/>
                <a:cs typeface="PMingLiU"/>
              </a:rPr>
              <a:t>原</a:t>
            </a:r>
            <a:r>
              <a:rPr dirty="0" sz="1550" spc="30">
                <a:latin typeface="PMingLiU"/>
                <a:cs typeface="PMingLiU"/>
              </a:rPr>
              <a:t>图 中把每一个可</a:t>
            </a:r>
            <a:r>
              <a:rPr dirty="0" sz="1550" spc="10">
                <a:latin typeface="PMingLiU"/>
                <a:cs typeface="PMingLiU"/>
              </a:rPr>
              <a:t>能</a:t>
            </a:r>
            <a:r>
              <a:rPr dirty="0" sz="1550" spc="30">
                <a:latin typeface="PMingLiU"/>
                <a:cs typeface="PMingLiU"/>
              </a:rPr>
              <a:t>的位</a:t>
            </a:r>
            <a:r>
              <a:rPr dirty="0" sz="1550" spc="10">
                <a:latin typeface="PMingLiU"/>
                <a:cs typeface="PMingLiU"/>
              </a:rPr>
              <a:t>置</a:t>
            </a:r>
            <a:r>
              <a:rPr dirty="0" sz="1550" spc="30">
                <a:latin typeface="PMingLiU"/>
                <a:cs typeface="PMingLiU"/>
              </a:rPr>
              <a:t>都进行</a:t>
            </a:r>
            <a:r>
              <a:rPr dirty="0" sz="1550" spc="10">
                <a:latin typeface="PMingLiU"/>
                <a:cs typeface="PMingLiU"/>
              </a:rPr>
              <a:t>尝</a:t>
            </a:r>
            <a:r>
              <a:rPr dirty="0" sz="1550" spc="30">
                <a:latin typeface="PMingLiU"/>
                <a:cs typeface="PMingLiU"/>
              </a:rPr>
              <a:t>试</a:t>
            </a:r>
            <a:r>
              <a:rPr dirty="0" sz="1550" spc="10">
                <a:latin typeface="PMingLiU"/>
                <a:cs typeface="PMingLiU"/>
              </a:rPr>
              <a:t>，</a:t>
            </a:r>
            <a:r>
              <a:rPr dirty="0" sz="1550" spc="30">
                <a:latin typeface="PMingLiU"/>
                <a:cs typeface="PMingLiU"/>
              </a:rPr>
              <a:t>相</a:t>
            </a:r>
            <a:r>
              <a:rPr dirty="0" sz="1550" spc="10">
                <a:latin typeface="PMingLiU"/>
                <a:cs typeface="PMingLiU"/>
              </a:rPr>
              <a:t>当</a:t>
            </a:r>
            <a:r>
              <a:rPr dirty="0" sz="1550" spc="30">
                <a:latin typeface="PMingLiU"/>
                <a:cs typeface="PMingLiU"/>
              </a:rPr>
              <a:t>于把这</a:t>
            </a:r>
            <a:r>
              <a:rPr dirty="0" sz="1550" spc="10">
                <a:latin typeface="PMingLiU"/>
                <a:cs typeface="PMingLiU"/>
              </a:rPr>
              <a:t>个</a:t>
            </a:r>
            <a:r>
              <a:rPr dirty="0" sz="1550" spc="90">
                <a:latin typeface="PMingLiU"/>
                <a:cs typeface="PMingLiU"/>
              </a:rPr>
              <a:t>feature（</a:t>
            </a:r>
            <a:r>
              <a:rPr dirty="0" sz="1550" spc="30">
                <a:latin typeface="PMingLiU"/>
                <a:cs typeface="PMingLiU"/>
              </a:rPr>
              <a:t>特征</a:t>
            </a:r>
            <a:r>
              <a:rPr dirty="0" sz="1550" spc="10">
                <a:latin typeface="PMingLiU"/>
                <a:cs typeface="PMingLiU"/>
              </a:rPr>
              <a:t>）</a:t>
            </a:r>
            <a:r>
              <a:rPr dirty="0" sz="1550" spc="30">
                <a:latin typeface="PMingLiU"/>
                <a:cs typeface="PMingLiU"/>
              </a:rPr>
              <a:t>变</a:t>
            </a:r>
            <a:r>
              <a:rPr dirty="0" sz="1550" spc="10">
                <a:latin typeface="PMingLiU"/>
                <a:cs typeface="PMingLiU"/>
              </a:rPr>
              <a:t>成</a:t>
            </a:r>
            <a:r>
              <a:rPr dirty="0" sz="1550" spc="30">
                <a:latin typeface="PMingLiU"/>
                <a:cs typeface="PMingLiU"/>
              </a:rPr>
              <a:t>了</a:t>
            </a:r>
            <a:r>
              <a:rPr dirty="0" sz="1550" spc="10">
                <a:latin typeface="PMingLiU"/>
                <a:cs typeface="PMingLiU"/>
              </a:rPr>
              <a:t>一</a:t>
            </a:r>
            <a:r>
              <a:rPr dirty="0" sz="1550" spc="30">
                <a:latin typeface="PMingLiU"/>
                <a:cs typeface="PMingLiU"/>
              </a:rPr>
              <a:t>个过滤</a:t>
            </a:r>
            <a:r>
              <a:rPr dirty="0" sz="1550" spc="10">
                <a:latin typeface="PMingLiU"/>
                <a:cs typeface="PMingLiU"/>
              </a:rPr>
              <a:t>器</a:t>
            </a:r>
            <a:r>
              <a:rPr dirty="0" sz="1550" spc="30">
                <a:latin typeface="PMingLiU"/>
                <a:cs typeface="PMingLiU"/>
              </a:rPr>
              <a:t>。</a:t>
            </a:r>
            <a:r>
              <a:rPr dirty="0" sz="1550" spc="10">
                <a:latin typeface="PMingLiU"/>
                <a:cs typeface="PMingLiU"/>
              </a:rPr>
              <a:t>这</a:t>
            </a:r>
            <a:r>
              <a:rPr dirty="0" sz="1550" spc="30">
                <a:latin typeface="PMingLiU"/>
                <a:cs typeface="PMingLiU"/>
              </a:rPr>
              <a:t>个</a:t>
            </a:r>
            <a:r>
              <a:rPr dirty="0" sz="1550" spc="10">
                <a:latin typeface="PMingLiU"/>
                <a:cs typeface="PMingLiU"/>
              </a:rPr>
              <a:t>用</a:t>
            </a:r>
            <a:r>
              <a:rPr dirty="0" sz="1550" spc="30">
                <a:latin typeface="PMingLiU"/>
                <a:cs typeface="PMingLiU"/>
              </a:rPr>
              <a:t>来匹 配的过程就被</a:t>
            </a:r>
            <a:r>
              <a:rPr dirty="0" sz="1550" spc="10">
                <a:latin typeface="PMingLiU"/>
                <a:cs typeface="PMingLiU"/>
              </a:rPr>
              <a:t>称</a:t>
            </a:r>
            <a:r>
              <a:rPr dirty="0" sz="1550" spc="30">
                <a:latin typeface="PMingLiU"/>
                <a:cs typeface="PMingLiU"/>
              </a:rPr>
              <a:t>为卷</a:t>
            </a:r>
            <a:r>
              <a:rPr dirty="0" sz="1550" spc="10">
                <a:latin typeface="PMingLiU"/>
                <a:cs typeface="PMingLiU"/>
              </a:rPr>
              <a:t>积</a:t>
            </a:r>
            <a:r>
              <a:rPr dirty="0" sz="1550" spc="30">
                <a:latin typeface="PMingLiU"/>
                <a:cs typeface="PMingLiU"/>
              </a:rPr>
              <a:t>操作，</a:t>
            </a:r>
            <a:r>
              <a:rPr dirty="0" sz="1550" spc="10">
                <a:latin typeface="PMingLiU"/>
                <a:cs typeface="PMingLiU"/>
              </a:rPr>
              <a:t>这</a:t>
            </a:r>
            <a:r>
              <a:rPr dirty="0" sz="1550" spc="30">
                <a:latin typeface="PMingLiU"/>
                <a:cs typeface="PMingLiU"/>
              </a:rPr>
              <a:t>也</a:t>
            </a:r>
            <a:r>
              <a:rPr dirty="0" sz="1550" spc="10">
                <a:latin typeface="PMingLiU"/>
                <a:cs typeface="PMingLiU"/>
              </a:rPr>
              <a:t>是</a:t>
            </a:r>
            <a:r>
              <a:rPr dirty="0" sz="1550" spc="30">
                <a:latin typeface="PMingLiU"/>
                <a:cs typeface="PMingLiU"/>
              </a:rPr>
              <a:t>卷</a:t>
            </a:r>
            <a:r>
              <a:rPr dirty="0" sz="1550" spc="10">
                <a:latin typeface="PMingLiU"/>
                <a:cs typeface="PMingLiU"/>
              </a:rPr>
              <a:t>积</a:t>
            </a:r>
            <a:r>
              <a:rPr dirty="0" sz="1550" spc="30">
                <a:latin typeface="PMingLiU"/>
                <a:cs typeface="PMingLiU"/>
              </a:rPr>
              <a:t>神经网</a:t>
            </a:r>
            <a:r>
              <a:rPr dirty="0" sz="1550" spc="10">
                <a:latin typeface="PMingLiU"/>
                <a:cs typeface="PMingLiU"/>
              </a:rPr>
              <a:t>络</a:t>
            </a:r>
            <a:r>
              <a:rPr dirty="0" sz="1550" spc="30">
                <a:latin typeface="PMingLiU"/>
                <a:cs typeface="PMingLiU"/>
              </a:rPr>
              <a:t>名</a:t>
            </a:r>
            <a:r>
              <a:rPr dirty="0" sz="1550" spc="10">
                <a:latin typeface="PMingLiU"/>
                <a:cs typeface="PMingLiU"/>
              </a:rPr>
              <a:t>字</a:t>
            </a:r>
            <a:r>
              <a:rPr dirty="0" sz="1550" spc="30">
                <a:latin typeface="PMingLiU"/>
                <a:cs typeface="PMingLiU"/>
              </a:rPr>
              <a:t>的</a:t>
            </a:r>
            <a:r>
              <a:rPr dirty="0" sz="1550" spc="10">
                <a:latin typeface="PMingLiU"/>
                <a:cs typeface="PMingLiU"/>
              </a:rPr>
              <a:t>由</a:t>
            </a:r>
            <a:r>
              <a:rPr dirty="0" sz="1550" spc="30">
                <a:latin typeface="PMingLiU"/>
                <a:cs typeface="PMingLiU"/>
              </a:rPr>
              <a:t>来。</a:t>
            </a:r>
            <a:endParaRPr sz="1550">
              <a:latin typeface="PMingLiU"/>
              <a:cs typeface="PMingLiU"/>
            </a:endParaRPr>
          </a:p>
          <a:p>
            <a:pPr algn="just" marL="12700">
              <a:lnSpc>
                <a:spcPct val="100000"/>
              </a:lnSpc>
              <a:spcBef>
                <a:spcPts val="35"/>
              </a:spcBef>
            </a:pPr>
            <a:r>
              <a:rPr dirty="0" sz="1550" spc="30">
                <a:latin typeface="PMingLiU"/>
                <a:cs typeface="PMingLiU"/>
              </a:rPr>
              <a:t>卷积的操作如</a:t>
            </a:r>
            <a:r>
              <a:rPr dirty="0" sz="1550" spc="10">
                <a:latin typeface="PMingLiU"/>
                <a:cs typeface="PMingLiU"/>
              </a:rPr>
              <a:t>下</a:t>
            </a:r>
            <a:r>
              <a:rPr dirty="0" sz="1550" spc="30">
                <a:latin typeface="PMingLiU"/>
                <a:cs typeface="PMingLiU"/>
              </a:rPr>
              <a:t>图所示</a:t>
            </a:r>
            <a:endParaRPr sz="1550">
              <a:latin typeface="PMingLiU"/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3030" y="3232826"/>
            <a:ext cx="201295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80"/>
              </a:lnSpc>
            </a:pPr>
            <a:r>
              <a:rPr dirty="0" sz="1550" spc="30">
                <a:latin typeface="PMingLiU"/>
                <a:cs typeface="PMingLiU"/>
              </a:rPr>
              <a:t>：</a:t>
            </a:r>
            <a:endParaRPr sz="1550">
              <a:latin typeface="PMingLiU"/>
              <a:cs typeface="PMingLiU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66643" y="3218688"/>
            <a:ext cx="6214871" cy="2318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02677" y="5429532"/>
            <a:ext cx="8075930" cy="74549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2700" marR="5080">
              <a:lnSpc>
                <a:spcPct val="101299"/>
              </a:lnSpc>
              <a:spcBef>
                <a:spcPts val="110"/>
              </a:spcBef>
            </a:pPr>
            <a:r>
              <a:rPr dirty="0" sz="1550" spc="30">
                <a:solidFill>
                  <a:srgbClr val="444444"/>
                </a:solidFill>
                <a:latin typeface="PMingLiU"/>
                <a:cs typeface="PMingLiU"/>
              </a:rPr>
              <a:t>在本案例中，</a:t>
            </a:r>
            <a:r>
              <a:rPr dirty="0" sz="1550" spc="10">
                <a:solidFill>
                  <a:srgbClr val="444444"/>
                </a:solidFill>
                <a:latin typeface="PMingLiU"/>
                <a:cs typeface="PMingLiU"/>
              </a:rPr>
              <a:t>要</a:t>
            </a:r>
            <a:r>
              <a:rPr dirty="0" sz="1550" spc="30">
                <a:solidFill>
                  <a:srgbClr val="444444"/>
                </a:solidFill>
                <a:latin typeface="PMingLiU"/>
                <a:cs typeface="PMingLiU"/>
              </a:rPr>
              <a:t>计算</a:t>
            </a:r>
            <a:r>
              <a:rPr dirty="0" sz="1550" spc="10">
                <a:solidFill>
                  <a:srgbClr val="444444"/>
                </a:solidFill>
                <a:latin typeface="PMingLiU"/>
                <a:cs typeface="PMingLiU"/>
              </a:rPr>
              <a:t>一</a:t>
            </a:r>
            <a:r>
              <a:rPr dirty="0" sz="1550" spc="35">
                <a:solidFill>
                  <a:srgbClr val="444444"/>
                </a:solidFill>
                <a:latin typeface="PMingLiU"/>
                <a:cs typeface="PMingLiU"/>
              </a:rPr>
              <a:t>个</a:t>
            </a:r>
            <a:r>
              <a:rPr dirty="0" sz="1550" spc="80">
                <a:solidFill>
                  <a:srgbClr val="444444"/>
                </a:solidFill>
                <a:latin typeface="Times New Roman"/>
                <a:cs typeface="Times New Roman"/>
              </a:rPr>
              <a:t>feature</a:t>
            </a:r>
            <a:r>
              <a:rPr dirty="0" sz="1550" spc="80">
                <a:solidFill>
                  <a:srgbClr val="444444"/>
                </a:solidFill>
                <a:latin typeface="PMingLiU"/>
                <a:cs typeface="PMingLiU"/>
              </a:rPr>
              <a:t>（</a:t>
            </a:r>
            <a:r>
              <a:rPr dirty="0" sz="1550" spc="10">
                <a:solidFill>
                  <a:srgbClr val="444444"/>
                </a:solidFill>
                <a:latin typeface="PMingLiU"/>
                <a:cs typeface="PMingLiU"/>
              </a:rPr>
              <a:t>特</a:t>
            </a:r>
            <a:r>
              <a:rPr dirty="0" sz="1550" spc="30">
                <a:solidFill>
                  <a:srgbClr val="444444"/>
                </a:solidFill>
                <a:latin typeface="PMingLiU"/>
                <a:cs typeface="PMingLiU"/>
              </a:rPr>
              <a:t>征</a:t>
            </a:r>
            <a:r>
              <a:rPr dirty="0" sz="1550" spc="10">
                <a:solidFill>
                  <a:srgbClr val="444444"/>
                </a:solidFill>
                <a:latin typeface="PMingLiU"/>
                <a:cs typeface="PMingLiU"/>
              </a:rPr>
              <a:t>）</a:t>
            </a:r>
            <a:r>
              <a:rPr dirty="0" sz="1550" spc="30">
                <a:solidFill>
                  <a:srgbClr val="444444"/>
                </a:solidFill>
                <a:latin typeface="PMingLiU"/>
                <a:cs typeface="PMingLiU"/>
              </a:rPr>
              <a:t>和其在</a:t>
            </a:r>
            <a:r>
              <a:rPr dirty="0" sz="1550" spc="10">
                <a:solidFill>
                  <a:srgbClr val="444444"/>
                </a:solidFill>
                <a:latin typeface="PMingLiU"/>
                <a:cs typeface="PMingLiU"/>
              </a:rPr>
              <a:t>原</a:t>
            </a:r>
            <a:r>
              <a:rPr dirty="0" sz="1550" spc="30">
                <a:solidFill>
                  <a:srgbClr val="444444"/>
                </a:solidFill>
                <a:latin typeface="PMingLiU"/>
                <a:cs typeface="PMingLiU"/>
              </a:rPr>
              <a:t>图</a:t>
            </a:r>
            <a:r>
              <a:rPr dirty="0" sz="1550" spc="10">
                <a:solidFill>
                  <a:srgbClr val="444444"/>
                </a:solidFill>
                <a:latin typeface="PMingLiU"/>
                <a:cs typeface="PMingLiU"/>
              </a:rPr>
              <a:t>上</a:t>
            </a:r>
            <a:r>
              <a:rPr dirty="0" sz="1550" spc="30">
                <a:solidFill>
                  <a:srgbClr val="444444"/>
                </a:solidFill>
                <a:latin typeface="PMingLiU"/>
                <a:cs typeface="PMingLiU"/>
              </a:rPr>
              <a:t>对</a:t>
            </a:r>
            <a:r>
              <a:rPr dirty="0" sz="1550" spc="10">
                <a:solidFill>
                  <a:srgbClr val="444444"/>
                </a:solidFill>
                <a:latin typeface="PMingLiU"/>
                <a:cs typeface="PMingLiU"/>
              </a:rPr>
              <a:t>应</a:t>
            </a:r>
            <a:r>
              <a:rPr dirty="0" sz="1550" spc="30">
                <a:solidFill>
                  <a:srgbClr val="444444"/>
                </a:solidFill>
                <a:latin typeface="PMingLiU"/>
                <a:cs typeface="PMingLiU"/>
              </a:rPr>
              <a:t>的某一</a:t>
            </a:r>
            <a:r>
              <a:rPr dirty="0" sz="1550" spc="10">
                <a:solidFill>
                  <a:srgbClr val="444444"/>
                </a:solidFill>
                <a:latin typeface="PMingLiU"/>
                <a:cs typeface="PMingLiU"/>
              </a:rPr>
              <a:t>小</a:t>
            </a:r>
            <a:r>
              <a:rPr dirty="0" sz="1550" spc="30">
                <a:solidFill>
                  <a:srgbClr val="444444"/>
                </a:solidFill>
                <a:latin typeface="PMingLiU"/>
                <a:cs typeface="PMingLiU"/>
              </a:rPr>
              <a:t>块</a:t>
            </a:r>
            <a:r>
              <a:rPr dirty="0" sz="1550" spc="10">
                <a:solidFill>
                  <a:srgbClr val="444444"/>
                </a:solidFill>
                <a:latin typeface="PMingLiU"/>
                <a:cs typeface="PMingLiU"/>
              </a:rPr>
              <a:t>的</a:t>
            </a:r>
            <a:r>
              <a:rPr dirty="0" sz="1550" spc="30">
                <a:solidFill>
                  <a:srgbClr val="444444"/>
                </a:solidFill>
                <a:latin typeface="PMingLiU"/>
                <a:cs typeface="PMingLiU"/>
              </a:rPr>
              <a:t>结</a:t>
            </a:r>
            <a:r>
              <a:rPr dirty="0" sz="1550" spc="10">
                <a:solidFill>
                  <a:srgbClr val="444444"/>
                </a:solidFill>
                <a:latin typeface="PMingLiU"/>
                <a:cs typeface="PMingLiU"/>
              </a:rPr>
              <a:t>果</a:t>
            </a:r>
            <a:r>
              <a:rPr dirty="0" sz="1550" spc="30">
                <a:solidFill>
                  <a:srgbClr val="444444"/>
                </a:solidFill>
                <a:latin typeface="PMingLiU"/>
                <a:cs typeface="PMingLiU"/>
              </a:rPr>
              <a:t>，只需</a:t>
            </a:r>
            <a:r>
              <a:rPr dirty="0" sz="1550" spc="10">
                <a:solidFill>
                  <a:srgbClr val="444444"/>
                </a:solidFill>
                <a:latin typeface="PMingLiU"/>
                <a:cs typeface="PMingLiU"/>
              </a:rPr>
              <a:t>将</a:t>
            </a:r>
            <a:r>
              <a:rPr dirty="0" sz="1550" spc="30">
                <a:solidFill>
                  <a:srgbClr val="444444"/>
                </a:solidFill>
                <a:latin typeface="PMingLiU"/>
                <a:cs typeface="PMingLiU"/>
              </a:rPr>
              <a:t>两个 小块内对应位</a:t>
            </a:r>
            <a:r>
              <a:rPr dirty="0" sz="1550" spc="10">
                <a:solidFill>
                  <a:srgbClr val="444444"/>
                </a:solidFill>
                <a:latin typeface="PMingLiU"/>
                <a:cs typeface="PMingLiU"/>
              </a:rPr>
              <a:t>置</a:t>
            </a:r>
            <a:r>
              <a:rPr dirty="0" sz="1550" spc="30">
                <a:solidFill>
                  <a:srgbClr val="444444"/>
                </a:solidFill>
                <a:latin typeface="PMingLiU"/>
                <a:cs typeface="PMingLiU"/>
              </a:rPr>
              <a:t>的像</a:t>
            </a:r>
            <a:r>
              <a:rPr dirty="0" sz="1550" spc="10">
                <a:solidFill>
                  <a:srgbClr val="444444"/>
                </a:solidFill>
                <a:latin typeface="PMingLiU"/>
                <a:cs typeface="PMingLiU"/>
              </a:rPr>
              <a:t>素</a:t>
            </a:r>
            <a:r>
              <a:rPr dirty="0" sz="1550" spc="30">
                <a:solidFill>
                  <a:srgbClr val="444444"/>
                </a:solidFill>
                <a:latin typeface="PMingLiU"/>
                <a:cs typeface="PMingLiU"/>
              </a:rPr>
              <a:t>值进行</a:t>
            </a:r>
            <a:r>
              <a:rPr dirty="0" sz="1550" spc="10">
                <a:solidFill>
                  <a:srgbClr val="444444"/>
                </a:solidFill>
                <a:latin typeface="PMingLiU"/>
                <a:cs typeface="PMingLiU"/>
              </a:rPr>
              <a:t>乘</a:t>
            </a:r>
            <a:r>
              <a:rPr dirty="0" sz="1550" spc="30">
                <a:solidFill>
                  <a:srgbClr val="444444"/>
                </a:solidFill>
                <a:latin typeface="PMingLiU"/>
                <a:cs typeface="PMingLiU"/>
              </a:rPr>
              <a:t>法</a:t>
            </a:r>
            <a:r>
              <a:rPr dirty="0" sz="1550" spc="10">
                <a:solidFill>
                  <a:srgbClr val="444444"/>
                </a:solidFill>
                <a:latin typeface="PMingLiU"/>
                <a:cs typeface="PMingLiU"/>
              </a:rPr>
              <a:t>运</a:t>
            </a:r>
            <a:r>
              <a:rPr dirty="0" sz="1550" spc="30">
                <a:solidFill>
                  <a:srgbClr val="444444"/>
                </a:solidFill>
                <a:latin typeface="PMingLiU"/>
                <a:cs typeface="PMingLiU"/>
              </a:rPr>
              <a:t>算</a:t>
            </a:r>
            <a:r>
              <a:rPr dirty="0" sz="1550" spc="10">
                <a:solidFill>
                  <a:srgbClr val="444444"/>
                </a:solidFill>
                <a:latin typeface="PMingLiU"/>
                <a:cs typeface="PMingLiU"/>
              </a:rPr>
              <a:t>，</a:t>
            </a:r>
            <a:r>
              <a:rPr dirty="0" sz="1550" spc="30">
                <a:solidFill>
                  <a:srgbClr val="444444"/>
                </a:solidFill>
                <a:latin typeface="PMingLiU"/>
                <a:cs typeface="PMingLiU"/>
              </a:rPr>
              <a:t>然后将</a:t>
            </a:r>
            <a:r>
              <a:rPr dirty="0" sz="1550" spc="10">
                <a:solidFill>
                  <a:srgbClr val="444444"/>
                </a:solidFill>
                <a:latin typeface="PMingLiU"/>
                <a:cs typeface="PMingLiU"/>
              </a:rPr>
              <a:t>整</a:t>
            </a:r>
            <a:r>
              <a:rPr dirty="0" sz="1550" spc="30">
                <a:solidFill>
                  <a:srgbClr val="444444"/>
                </a:solidFill>
                <a:latin typeface="PMingLiU"/>
                <a:cs typeface="PMingLiU"/>
              </a:rPr>
              <a:t>个</a:t>
            </a:r>
            <a:r>
              <a:rPr dirty="0" sz="1550" spc="10">
                <a:solidFill>
                  <a:srgbClr val="444444"/>
                </a:solidFill>
                <a:latin typeface="PMingLiU"/>
                <a:cs typeface="PMingLiU"/>
              </a:rPr>
              <a:t>小</a:t>
            </a:r>
            <a:r>
              <a:rPr dirty="0" sz="1550" spc="30">
                <a:solidFill>
                  <a:srgbClr val="444444"/>
                </a:solidFill>
                <a:latin typeface="PMingLiU"/>
                <a:cs typeface="PMingLiU"/>
              </a:rPr>
              <a:t>块</a:t>
            </a:r>
            <a:r>
              <a:rPr dirty="0" sz="1550" spc="10">
                <a:solidFill>
                  <a:srgbClr val="444444"/>
                </a:solidFill>
                <a:latin typeface="PMingLiU"/>
                <a:cs typeface="PMingLiU"/>
              </a:rPr>
              <a:t>内</a:t>
            </a:r>
            <a:r>
              <a:rPr dirty="0" sz="1550" spc="30">
                <a:solidFill>
                  <a:srgbClr val="444444"/>
                </a:solidFill>
                <a:latin typeface="PMingLiU"/>
                <a:cs typeface="PMingLiU"/>
              </a:rPr>
              <a:t>乘法运</a:t>
            </a:r>
            <a:r>
              <a:rPr dirty="0" sz="1550" spc="10">
                <a:solidFill>
                  <a:srgbClr val="444444"/>
                </a:solidFill>
                <a:latin typeface="PMingLiU"/>
                <a:cs typeface="PMingLiU"/>
              </a:rPr>
              <a:t>算</a:t>
            </a:r>
            <a:r>
              <a:rPr dirty="0" sz="1550" spc="30">
                <a:solidFill>
                  <a:srgbClr val="444444"/>
                </a:solidFill>
                <a:latin typeface="PMingLiU"/>
                <a:cs typeface="PMingLiU"/>
              </a:rPr>
              <a:t>的</a:t>
            </a:r>
            <a:r>
              <a:rPr dirty="0" sz="1550" spc="10">
                <a:solidFill>
                  <a:srgbClr val="444444"/>
                </a:solidFill>
                <a:latin typeface="PMingLiU"/>
                <a:cs typeface="PMingLiU"/>
              </a:rPr>
              <a:t>结</a:t>
            </a:r>
            <a:r>
              <a:rPr dirty="0" sz="1550" spc="30">
                <a:solidFill>
                  <a:srgbClr val="444444"/>
                </a:solidFill>
                <a:latin typeface="PMingLiU"/>
                <a:cs typeface="PMingLiU"/>
              </a:rPr>
              <a:t>果</a:t>
            </a:r>
            <a:r>
              <a:rPr dirty="0" sz="1550" spc="10">
                <a:solidFill>
                  <a:srgbClr val="444444"/>
                </a:solidFill>
                <a:latin typeface="PMingLiU"/>
                <a:cs typeface="PMingLiU"/>
              </a:rPr>
              <a:t>累</a:t>
            </a:r>
            <a:r>
              <a:rPr dirty="0" sz="1550" spc="30">
                <a:solidFill>
                  <a:srgbClr val="444444"/>
                </a:solidFill>
                <a:latin typeface="PMingLiU"/>
                <a:cs typeface="PMingLiU"/>
              </a:rPr>
              <a:t>加起来</a:t>
            </a:r>
            <a:r>
              <a:rPr dirty="0" sz="1550" spc="10">
                <a:solidFill>
                  <a:srgbClr val="444444"/>
                </a:solidFill>
                <a:latin typeface="PMingLiU"/>
                <a:cs typeface="PMingLiU"/>
              </a:rPr>
              <a:t>，</a:t>
            </a:r>
            <a:r>
              <a:rPr dirty="0" sz="1550" spc="30">
                <a:solidFill>
                  <a:srgbClr val="444444"/>
                </a:solidFill>
                <a:latin typeface="PMingLiU"/>
                <a:cs typeface="PMingLiU"/>
              </a:rPr>
              <a:t>最后 再除以小块内</a:t>
            </a:r>
            <a:r>
              <a:rPr dirty="0" sz="1550" spc="10">
                <a:solidFill>
                  <a:srgbClr val="444444"/>
                </a:solidFill>
                <a:latin typeface="PMingLiU"/>
                <a:cs typeface="PMingLiU"/>
              </a:rPr>
              <a:t>像</a:t>
            </a:r>
            <a:r>
              <a:rPr dirty="0" sz="1550" spc="30">
                <a:solidFill>
                  <a:srgbClr val="444444"/>
                </a:solidFill>
                <a:latin typeface="PMingLiU"/>
                <a:cs typeface="PMingLiU"/>
              </a:rPr>
              <a:t>素点</a:t>
            </a:r>
            <a:r>
              <a:rPr dirty="0" sz="1550" spc="10">
                <a:solidFill>
                  <a:srgbClr val="444444"/>
                </a:solidFill>
                <a:latin typeface="PMingLiU"/>
                <a:cs typeface="PMingLiU"/>
              </a:rPr>
              <a:t>总</a:t>
            </a:r>
            <a:r>
              <a:rPr dirty="0" sz="1550" spc="30">
                <a:solidFill>
                  <a:srgbClr val="444444"/>
                </a:solidFill>
                <a:latin typeface="PMingLiU"/>
                <a:cs typeface="PMingLiU"/>
              </a:rPr>
              <a:t>个数即</a:t>
            </a:r>
            <a:r>
              <a:rPr dirty="0" sz="1550" spc="10">
                <a:solidFill>
                  <a:srgbClr val="444444"/>
                </a:solidFill>
                <a:latin typeface="PMingLiU"/>
                <a:cs typeface="PMingLiU"/>
              </a:rPr>
              <a:t>可</a:t>
            </a:r>
            <a:r>
              <a:rPr dirty="0" sz="1550" spc="30">
                <a:solidFill>
                  <a:srgbClr val="444444"/>
                </a:solidFill>
                <a:latin typeface="PMingLiU"/>
                <a:cs typeface="PMingLiU"/>
              </a:rPr>
              <a:t>（</a:t>
            </a:r>
            <a:r>
              <a:rPr dirty="0" sz="1550" spc="10">
                <a:solidFill>
                  <a:srgbClr val="444444"/>
                </a:solidFill>
                <a:latin typeface="PMingLiU"/>
                <a:cs typeface="PMingLiU"/>
              </a:rPr>
              <a:t>注</a:t>
            </a:r>
            <a:r>
              <a:rPr dirty="0" sz="1550" spc="30">
                <a:solidFill>
                  <a:srgbClr val="444444"/>
                </a:solidFill>
                <a:latin typeface="PMingLiU"/>
                <a:cs typeface="PMingLiU"/>
              </a:rPr>
              <a:t>：</a:t>
            </a:r>
            <a:r>
              <a:rPr dirty="0" sz="1550" spc="10">
                <a:solidFill>
                  <a:srgbClr val="444444"/>
                </a:solidFill>
                <a:latin typeface="PMingLiU"/>
                <a:cs typeface="PMingLiU"/>
              </a:rPr>
              <a:t>也</a:t>
            </a:r>
            <a:r>
              <a:rPr dirty="0" sz="1550" spc="30">
                <a:solidFill>
                  <a:srgbClr val="444444"/>
                </a:solidFill>
                <a:latin typeface="PMingLiU"/>
                <a:cs typeface="PMingLiU"/>
              </a:rPr>
              <a:t>可不除</a:t>
            </a:r>
            <a:r>
              <a:rPr dirty="0" sz="1550" spc="10">
                <a:solidFill>
                  <a:srgbClr val="444444"/>
                </a:solidFill>
                <a:latin typeface="PMingLiU"/>
                <a:cs typeface="PMingLiU"/>
              </a:rPr>
              <a:t>以</a:t>
            </a:r>
            <a:r>
              <a:rPr dirty="0" sz="1550" spc="30">
                <a:solidFill>
                  <a:srgbClr val="444444"/>
                </a:solidFill>
                <a:latin typeface="PMingLiU"/>
                <a:cs typeface="PMingLiU"/>
              </a:rPr>
              <a:t>总</a:t>
            </a:r>
            <a:r>
              <a:rPr dirty="0" sz="1550" spc="10">
                <a:solidFill>
                  <a:srgbClr val="444444"/>
                </a:solidFill>
                <a:latin typeface="PMingLiU"/>
                <a:cs typeface="PMingLiU"/>
              </a:rPr>
              <a:t>个</a:t>
            </a:r>
            <a:r>
              <a:rPr dirty="0" sz="1550" spc="30">
                <a:solidFill>
                  <a:srgbClr val="444444"/>
                </a:solidFill>
                <a:latin typeface="PMingLiU"/>
                <a:cs typeface="PMingLiU"/>
              </a:rPr>
              <a:t>数</a:t>
            </a:r>
            <a:r>
              <a:rPr dirty="0" sz="1550" spc="10">
                <a:solidFill>
                  <a:srgbClr val="444444"/>
                </a:solidFill>
                <a:latin typeface="PMingLiU"/>
                <a:cs typeface="PMingLiU"/>
              </a:rPr>
              <a:t>的</a:t>
            </a:r>
            <a:r>
              <a:rPr dirty="0" sz="1550" spc="30">
                <a:solidFill>
                  <a:srgbClr val="444444"/>
                </a:solidFill>
                <a:latin typeface="PMingLiU"/>
                <a:cs typeface="PMingLiU"/>
              </a:rPr>
              <a:t>）。</a:t>
            </a:r>
            <a:endParaRPr sz="155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567" y="1339054"/>
            <a:ext cx="385381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>
                <a:solidFill>
                  <a:srgbClr val="BF0000"/>
                </a:solidFill>
              </a:rPr>
              <a:t>卷积神经网络</a:t>
            </a:r>
            <a:r>
              <a:rPr dirty="0" sz="3500" spc="-120">
                <a:solidFill>
                  <a:srgbClr val="BF0000"/>
                </a:solidFill>
              </a:rPr>
              <a:t>(</a:t>
            </a:r>
            <a:r>
              <a:rPr dirty="0" sz="3500" spc="-25">
                <a:solidFill>
                  <a:srgbClr val="BF0000"/>
                </a:solidFill>
              </a:rPr>
              <a:t>C</a:t>
            </a:r>
            <a:r>
              <a:rPr dirty="0" sz="3500" spc="110">
                <a:solidFill>
                  <a:srgbClr val="BF0000"/>
                </a:solidFill>
              </a:rPr>
              <a:t>NN</a:t>
            </a:r>
            <a:r>
              <a:rPr dirty="0" sz="3500" spc="-110">
                <a:solidFill>
                  <a:srgbClr val="BF0000"/>
                </a:solidFill>
              </a:rPr>
              <a:t>)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802677" y="1996579"/>
            <a:ext cx="6865620" cy="1450340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550" spc="140">
                <a:latin typeface="PMingLiU"/>
                <a:cs typeface="PMingLiU"/>
              </a:rPr>
              <a:t>1</a:t>
            </a:r>
            <a:r>
              <a:rPr dirty="0" sz="1550" spc="30">
                <a:latin typeface="PMingLiU"/>
                <a:cs typeface="PMingLiU"/>
              </a:rPr>
              <a:t>、卷积</a:t>
            </a:r>
            <a:endParaRPr sz="1550">
              <a:latin typeface="PMingLiU"/>
              <a:cs typeface="PMingLiU"/>
            </a:endParaRPr>
          </a:p>
          <a:p>
            <a:pPr marL="12700" marR="5080">
              <a:lnSpc>
                <a:spcPct val="101600"/>
              </a:lnSpc>
              <a:spcBef>
                <a:spcPts val="880"/>
              </a:spcBef>
            </a:pPr>
            <a:r>
              <a:rPr dirty="0" sz="1550" spc="30">
                <a:latin typeface="PMingLiU"/>
                <a:cs typeface="PMingLiU"/>
              </a:rPr>
              <a:t>如果两个像素</a:t>
            </a:r>
            <a:r>
              <a:rPr dirty="0" sz="1550" spc="10">
                <a:latin typeface="PMingLiU"/>
                <a:cs typeface="PMingLiU"/>
              </a:rPr>
              <a:t>点</a:t>
            </a:r>
            <a:r>
              <a:rPr dirty="0" sz="1550" spc="30">
                <a:latin typeface="PMingLiU"/>
                <a:cs typeface="PMingLiU"/>
              </a:rPr>
              <a:t>都是</a:t>
            </a:r>
            <a:r>
              <a:rPr dirty="0" sz="1550" spc="10">
                <a:latin typeface="PMingLiU"/>
                <a:cs typeface="PMingLiU"/>
              </a:rPr>
              <a:t>白</a:t>
            </a:r>
            <a:r>
              <a:rPr dirty="0" sz="1550" spc="30">
                <a:latin typeface="PMingLiU"/>
                <a:cs typeface="PMingLiU"/>
              </a:rPr>
              <a:t>色（值</a:t>
            </a:r>
            <a:r>
              <a:rPr dirty="0" sz="1550" spc="10">
                <a:latin typeface="PMingLiU"/>
                <a:cs typeface="PMingLiU"/>
              </a:rPr>
              <a:t>均</a:t>
            </a:r>
            <a:r>
              <a:rPr dirty="0" sz="1550" spc="30">
                <a:latin typeface="PMingLiU"/>
                <a:cs typeface="PMingLiU"/>
              </a:rPr>
              <a:t>为</a:t>
            </a:r>
            <a:r>
              <a:rPr dirty="0" sz="1550" spc="45">
                <a:latin typeface="PMingLiU"/>
                <a:cs typeface="PMingLiU"/>
              </a:rPr>
              <a:t>1），</a:t>
            </a:r>
            <a:r>
              <a:rPr dirty="0" sz="1550" spc="30">
                <a:latin typeface="PMingLiU"/>
                <a:cs typeface="PMingLiU"/>
              </a:rPr>
              <a:t>那么</a:t>
            </a:r>
            <a:r>
              <a:rPr dirty="0" sz="1550" spc="35">
                <a:latin typeface="PMingLiU"/>
                <a:cs typeface="PMingLiU"/>
              </a:rPr>
              <a:t>1*1</a:t>
            </a:r>
            <a:r>
              <a:rPr dirty="0" sz="1550" spc="-15">
                <a:latin typeface="PMingLiU"/>
                <a:cs typeface="PMingLiU"/>
              </a:rPr>
              <a:t> </a:t>
            </a:r>
            <a:r>
              <a:rPr dirty="0" sz="1550" spc="229">
                <a:latin typeface="PMingLiU"/>
                <a:cs typeface="PMingLiU"/>
              </a:rPr>
              <a:t>=</a:t>
            </a:r>
            <a:r>
              <a:rPr dirty="0" sz="1550" spc="25">
                <a:latin typeface="PMingLiU"/>
                <a:cs typeface="PMingLiU"/>
              </a:rPr>
              <a:t> </a:t>
            </a:r>
            <a:r>
              <a:rPr dirty="0" sz="1550" spc="70">
                <a:latin typeface="PMingLiU"/>
                <a:cs typeface="PMingLiU"/>
              </a:rPr>
              <a:t>1，</a:t>
            </a:r>
            <a:r>
              <a:rPr dirty="0" sz="1550" spc="30">
                <a:latin typeface="PMingLiU"/>
                <a:cs typeface="PMingLiU"/>
              </a:rPr>
              <a:t>如果均为黑色，</a:t>
            </a:r>
            <a:r>
              <a:rPr dirty="0" sz="1550" spc="10">
                <a:latin typeface="PMingLiU"/>
                <a:cs typeface="PMingLiU"/>
              </a:rPr>
              <a:t>那</a:t>
            </a:r>
            <a:r>
              <a:rPr dirty="0" sz="1550" spc="30">
                <a:latin typeface="PMingLiU"/>
                <a:cs typeface="PMingLiU"/>
              </a:rPr>
              <a:t>么</a:t>
            </a:r>
            <a:r>
              <a:rPr dirty="0" sz="1550" spc="135">
                <a:latin typeface="PMingLiU"/>
                <a:cs typeface="PMingLiU"/>
              </a:rPr>
              <a:t>(-  </a:t>
            </a:r>
            <a:r>
              <a:rPr dirty="0" sz="1550" spc="50">
                <a:latin typeface="PMingLiU"/>
                <a:cs typeface="PMingLiU"/>
              </a:rPr>
              <a:t>1)*(-1)</a:t>
            </a:r>
            <a:r>
              <a:rPr dirty="0" sz="1550" spc="5">
                <a:latin typeface="PMingLiU"/>
                <a:cs typeface="PMingLiU"/>
              </a:rPr>
              <a:t> </a:t>
            </a:r>
            <a:r>
              <a:rPr dirty="0" sz="1550" spc="229">
                <a:latin typeface="PMingLiU"/>
                <a:cs typeface="PMingLiU"/>
              </a:rPr>
              <a:t>=</a:t>
            </a:r>
            <a:r>
              <a:rPr dirty="0" sz="1550" spc="35">
                <a:latin typeface="PMingLiU"/>
                <a:cs typeface="PMingLiU"/>
              </a:rPr>
              <a:t> </a:t>
            </a:r>
            <a:r>
              <a:rPr dirty="0" sz="1550" spc="70">
                <a:latin typeface="PMingLiU"/>
                <a:cs typeface="PMingLiU"/>
              </a:rPr>
              <a:t>1，</a:t>
            </a:r>
            <a:r>
              <a:rPr dirty="0" sz="1550" spc="30">
                <a:latin typeface="PMingLiU"/>
                <a:cs typeface="PMingLiU"/>
              </a:rPr>
              <a:t>也就是说，</a:t>
            </a:r>
            <a:r>
              <a:rPr dirty="0" sz="1550" spc="10">
                <a:latin typeface="PMingLiU"/>
                <a:cs typeface="PMingLiU"/>
              </a:rPr>
              <a:t>每</a:t>
            </a:r>
            <a:r>
              <a:rPr dirty="0" sz="1550" spc="30">
                <a:latin typeface="PMingLiU"/>
                <a:cs typeface="PMingLiU"/>
              </a:rPr>
              <a:t>一对能</a:t>
            </a:r>
            <a:r>
              <a:rPr dirty="0" sz="1550" spc="10">
                <a:latin typeface="PMingLiU"/>
                <a:cs typeface="PMingLiU"/>
              </a:rPr>
              <a:t>够</a:t>
            </a:r>
            <a:r>
              <a:rPr dirty="0" sz="1550" spc="30">
                <a:latin typeface="PMingLiU"/>
                <a:cs typeface="PMingLiU"/>
              </a:rPr>
              <a:t>匹</a:t>
            </a:r>
            <a:r>
              <a:rPr dirty="0" sz="1550" spc="10">
                <a:latin typeface="PMingLiU"/>
                <a:cs typeface="PMingLiU"/>
              </a:rPr>
              <a:t>配</a:t>
            </a:r>
            <a:r>
              <a:rPr dirty="0" sz="1550" spc="30">
                <a:latin typeface="PMingLiU"/>
                <a:cs typeface="PMingLiU"/>
              </a:rPr>
              <a:t>上</a:t>
            </a:r>
            <a:r>
              <a:rPr dirty="0" sz="1550" spc="10">
                <a:latin typeface="PMingLiU"/>
                <a:cs typeface="PMingLiU"/>
              </a:rPr>
              <a:t>的</a:t>
            </a:r>
            <a:r>
              <a:rPr dirty="0" sz="1550" spc="30">
                <a:latin typeface="PMingLiU"/>
                <a:cs typeface="PMingLiU"/>
              </a:rPr>
              <a:t>像素，</a:t>
            </a:r>
            <a:r>
              <a:rPr dirty="0" sz="1550" spc="10">
                <a:latin typeface="PMingLiU"/>
                <a:cs typeface="PMingLiU"/>
              </a:rPr>
              <a:t>其</a:t>
            </a:r>
            <a:r>
              <a:rPr dirty="0" sz="1550" spc="30">
                <a:latin typeface="PMingLiU"/>
                <a:cs typeface="PMingLiU"/>
              </a:rPr>
              <a:t>相</a:t>
            </a:r>
            <a:r>
              <a:rPr dirty="0" sz="1550" spc="10">
                <a:latin typeface="PMingLiU"/>
                <a:cs typeface="PMingLiU"/>
              </a:rPr>
              <a:t>乘</a:t>
            </a:r>
            <a:r>
              <a:rPr dirty="0" sz="1550" spc="30">
                <a:latin typeface="PMingLiU"/>
                <a:cs typeface="PMingLiU"/>
              </a:rPr>
              <a:t>结</a:t>
            </a:r>
            <a:r>
              <a:rPr dirty="0" sz="1550" spc="10">
                <a:latin typeface="PMingLiU"/>
                <a:cs typeface="PMingLiU"/>
              </a:rPr>
              <a:t>果</a:t>
            </a:r>
            <a:r>
              <a:rPr dirty="0" sz="1550" spc="30">
                <a:latin typeface="PMingLiU"/>
                <a:cs typeface="PMingLiU"/>
              </a:rPr>
              <a:t>为</a:t>
            </a:r>
            <a:r>
              <a:rPr dirty="0" sz="1550" spc="110">
                <a:latin typeface="PMingLiU"/>
                <a:cs typeface="PMingLiU"/>
              </a:rPr>
              <a:t>1</a:t>
            </a:r>
            <a:r>
              <a:rPr dirty="0" sz="1550" spc="30">
                <a:latin typeface="PMingLiU"/>
                <a:cs typeface="PMingLiU"/>
              </a:rPr>
              <a:t>。</a:t>
            </a:r>
            <a:r>
              <a:rPr dirty="0" sz="1550" spc="10">
                <a:latin typeface="PMingLiU"/>
                <a:cs typeface="PMingLiU"/>
              </a:rPr>
              <a:t>类</a:t>
            </a:r>
            <a:r>
              <a:rPr dirty="0" sz="1550" spc="30">
                <a:latin typeface="PMingLiU"/>
                <a:cs typeface="PMingLiU"/>
              </a:rPr>
              <a:t>似</a:t>
            </a:r>
            <a:r>
              <a:rPr dirty="0" sz="1550" spc="10">
                <a:latin typeface="PMingLiU"/>
                <a:cs typeface="PMingLiU"/>
              </a:rPr>
              <a:t>地</a:t>
            </a:r>
            <a:r>
              <a:rPr dirty="0" sz="1550" spc="30">
                <a:latin typeface="PMingLiU"/>
                <a:cs typeface="PMingLiU"/>
              </a:rPr>
              <a:t>，  任何不匹配的</a:t>
            </a:r>
            <a:r>
              <a:rPr dirty="0" sz="1550" spc="10">
                <a:latin typeface="PMingLiU"/>
                <a:cs typeface="PMingLiU"/>
              </a:rPr>
              <a:t>像</a:t>
            </a:r>
            <a:r>
              <a:rPr dirty="0" sz="1550" spc="30">
                <a:latin typeface="PMingLiU"/>
                <a:cs typeface="PMingLiU"/>
              </a:rPr>
              <a:t>素相</a:t>
            </a:r>
            <a:r>
              <a:rPr dirty="0" sz="1550" spc="10">
                <a:latin typeface="PMingLiU"/>
                <a:cs typeface="PMingLiU"/>
              </a:rPr>
              <a:t>乘</a:t>
            </a:r>
            <a:r>
              <a:rPr dirty="0" sz="1550" spc="30">
                <a:latin typeface="PMingLiU"/>
                <a:cs typeface="PMingLiU"/>
              </a:rPr>
              <a:t>结果为</a:t>
            </a:r>
            <a:r>
              <a:rPr dirty="0" sz="1550" spc="195">
                <a:latin typeface="PMingLiU"/>
                <a:cs typeface="PMingLiU"/>
              </a:rPr>
              <a:t>-1</a:t>
            </a:r>
            <a:r>
              <a:rPr dirty="0" sz="1550" spc="30">
                <a:latin typeface="PMingLiU"/>
                <a:cs typeface="PMingLiU"/>
              </a:rPr>
              <a:t>。</a:t>
            </a:r>
            <a:endParaRPr sz="155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550" spc="30">
                <a:latin typeface="PMingLiU"/>
                <a:cs typeface="PMingLiU"/>
              </a:rPr>
              <a:t>具体过程如下</a:t>
            </a:r>
            <a:r>
              <a:rPr dirty="0" sz="1550" spc="10">
                <a:latin typeface="PMingLiU"/>
                <a:cs typeface="PMingLiU"/>
              </a:rPr>
              <a:t>（</a:t>
            </a:r>
            <a:r>
              <a:rPr dirty="0" sz="1550" spc="30">
                <a:latin typeface="PMingLiU"/>
                <a:cs typeface="PMingLiU"/>
              </a:rPr>
              <a:t>第一</a:t>
            </a:r>
            <a:r>
              <a:rPr dirty="0" sz="1550" spc="10">
                <a:latin typeface="PMingLiU"/>
                <a:cs typeface="PMingLiU"/>
              </a:rPr>
              <a:t>个</a:t>
            </a:r>
            <a:r>
              <a:rPr dirty="0" sz="1550" spc="30">
                <a:latin typeface="PMingLiU"/>
                <a:cs typeface="PMingLiU"/>
              </a:rPr>
              <a:t>、第二</a:t>
            </a:r>
            <a:r>
              <a:rPr dirty="0" sz="1550" spc="10">
                <a:latin typeface="PMingLiU"/>
                <a:cs typeface="PMingLiU"/>
              </a:rPr>
              <a:t>个</a:t>
            </a:r>
            <a:r>
              <a:rPr dirty="0" sz="1550" spc="-455">
                <a:latin typeface="PMingLiU"/>
                <a:cs typeface="PMingLiU"/>
              </a:rPr>
              <a:t>……</a:t>
            </a:r>
            <a:r>
              <a:rPr dirty="0" sz="1550" spc="30">
                <a:latin typeface="PMingLiU"/>
                <a:cs typeface="PMingLiU"/>
              </a:rPr>
              <a:t>、最后</a:t>
            </a:r>
            <a:r>
              <a:rPr dirty="0" sz="1550" spc="10">
                <a:latin typeface="PMingLiU"/>
                <a:cs typeface="PMingLiU"/>
              </a:rPr>
              <a:t>一</a:t>
            </a:r>
            <a:r>
              <a:rPr dirty="0" sz="1550" spc="30">
                <a:latin typeface="PMingLiU"/>
                <a:cs typeface="PMingLiU"/>
              </a:rPr>
              <a:t>个</a:t>
            </a:r>
            <a:r>
              <a:rPr dirty="0" sz="1550" spc="10">
                <a:latin typeface="PMingLiU"/>
                <a:cs typeface="PMingLiU"/>
              </a:rPr>
              <a:t>像</a:t>
            </a:r>
            <a:r>
              <a:rPr dirty="0" sz="1550" spc="30">
                <a:latin typeface="PMingLiU"/>
                <a:cs typeface="PMingLiU"/>
              </a:rPr>
              <a:t>素</a:t>
            </a:r>
            <a:r>
              <a:rPr dirty="0" sz="1550" spc="10">
                <a:latin typeface="PMingLiU"/>
                <a:cs typeface="PMingLiU"/>
              </a:rPr>
              <a:t>的</a:t>
            </a:r>
            <a:r>
              <a:rPr dirty="0" sz="1550" spc="30">
                <a:latin typeface="PMingLiU"/>
                <a:cs typeface="PMingLiU"/>
              </a:rPr>
              <a:t>匹配结</a:t>
            </a:r>
            <a:r>
              <a:rPr dirty="0" sz="1550" spc="10">
                <a:latin typeface="PMingLiU"/>
                <a:cs typeface="PMingLiU"/>
              </a:rPr>
              <a:t>果</a:t>
            </a:r>
            <a:r>
              <a:rPr dirty="0" sz="1550" spc="30">
                <a:latin typeface="PMingLiU"/>
                <a:cs typeface="PMingLiU"/>
              </a:rPr>
              <a:t>）：</a:t>
            </a:r>
            <a:endParaRPr sz="1550">
              <a:latin typeface="PMingLiU"/>
              <a:cs typeface="PMingLiU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2583" y="3528059"/>
            <a:ext cx="3909059" cy="2810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46320" y="3528059"/>
            <a:ext cx="3907535" cy="2810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567" y="1339054"/>
            <a:ext cx="385381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>
                <a:solidFill>
                  <a:srgbClr val="BF0000"/>
                </a:solidFill>
              </a:rPr>
              <a:t>卷积神经网络</a:t>
            </a:r>
            <a:r>
              <a:rPr dirty="0" sz="3500" spc="-120">
                <a:solidFill>
                  <a:srgbClr val="BF0000"/>
                </a:solidFill>
              </a:rPr>
              <a:t>(</a:t>
            </a:r>
            <a:r>
              <a:rPr dirty="0" sz="3500" spc="-25">
                <a:solidFill>
                  <a:srgbClr val="BF0000"/>
                </a:solidFill>
              </a:rPr>
              <a:t>C</a:t>
            </a:r>
            <a:r>
              <a:rPr dirty="0" sz="3500" spc="110">
                <a:solidFill>
                  <a:srgbClr val="BF0000"/>
                </a:solidFill>
              </a:rPr>
              <a:t>NN</a:t>
            </a:r>
            <a:r>
              <a:rPr dirty="0" sz="3500" spc="-110">
                <a:solidFill>
                  <a:srgbClr val="BF0000"/>
                </a:solidFill>
              </a:rPr>
              <a:t>)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802677" y="1996579"/>
            <a:ext cx="5949315" cy="729615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550" spc="140">
                <a:latin typeface="PMingLiU"/>
                <a:cs typeface="PMingLiU"/>
              </a:rPr>
              <a:t>1</a:t>
            </a:r>
            <a:r>
              <a:rPr dirty="0" sz="1550" spc="30">
                <a:latin typeface="PMingLiU"/>
                <a:cs typeface="PMingLiU"/>
              </a:rPr>
              <a:t>、卷积</a:t>
            </a:r>
            <a:endParaRPr sz="155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1550" spc="30">
                <a:latin typeface="PMingLiU"/>
                <a:cs typeface="PMingLiU"/>
              </a:rPr>
              <a:t>根据卷积的计</a:t>
            </a:r>
            <a:r>
              <a:rPr dirty="0" sz="1550" spc="10">
                <a:latin typeface="PMingLiU"/>
                <a:cs typeface="PMingLiU"/>
              </a:rPr>
              <a:t>算</a:t>
            </a:r>
            <a:r>
              <a:rPr dirty="0" sz="1550" spc="30">
                <a:latin typeface="PMingLiU"/>
                <a:cs typeface="PMingLiU"/>
              </a:rPr>
              <a:t>方式</a:t>
            </a:r>
            <a:r>
              <a:rPr dirty="0" sz="1550" spc="10">
                <a:latin typeface="PMingLiU"/>
                <a:cs typeface="PMingLiU"/>
              </a:rPr>
              <a:t>，</a:t>
            </a:r>
            <a:r>
              <a:rPr dirty="0" sz="1550" spc="30">
                <a:latin typeface="PMingLiU"/>
                <a:cs typeface="PMingLiU"/>
              </a:rPr>
              <a:t>第一块</a:t>
            </a:r>
            <a:r>
              <a:rPr dirty="0" sz="1550" spc="10">
                <a:latin typeface="PMingLiU"/>
                <a:cs typeface="PMingLiU"/>
              </a:rPr>
              <a:t>特</a:t>
            </a:r>
            <a:r>
              <a:rPr dirty="0" sz="1550" spc="30">
                <a:latin typeface="PMingLiU"/>
                <a:cs typeface="PMingLiU"/>
              </a:rPr>
              <a:t>征</a:t>
            </a:r>
            <a:r>
              <a:rPr dirty="0" sz="1550" spc="10">
                <a:latin typeface="PMingLiU"/>
                <a:cs typeface="PMingLiU"/>
              </a:rPr>
              <a:t>匹</a:t>
            </a:r>
            <a:r>
              <a:rPr dirty="0" sz="1550" spc="30">
                <a:latin typeface="PMingLiU"/>
                <a:cs typeface="PMingLiU"/>
              </a:rPr>
              <a:t>配</a:t>
            </a:r>
            <a:r>
              <a:rPr dirty="0" sz="1550" spc="10">
                <a:latin typeface="PMingLiU"/>
                <a:cs typeface="PMingLiU"/>
              </a:rPr>
              <a:t>后</a:t>
            </a:r>
            <a:r>
              <a:rPr dirty="0" sz="1550" spc="30">
                <a:latin typeface="PMingLiU"/>
                <a:cs typeface="PMingLiU"/>
              </a:rPr>
              <a:t>的卷积</a:t>
            </a:r>
            <a:r>
              <a:rPr dirty="0" sz="1550" spc="10">
                <a:latin typeface="PMingLiU"/>
                <a:cs typeface="PMingLiU"/>
              </a:rPr>
              <a:t>计</a:t>
            </a:r>
            <a:r>
              <a:rPr dirty="0" sz="1550" spc="30">
                <a:latin typeface="PMingLiU"/>
                <a:cs typeface="PMingLiU"/>
              </a:rPr>
              <a:t>算</a:t>
            </a:r>
            <a:r>
              <a:rPr dirty="0" sz="1550" spc="10">
                <a:latin typeface="PMingLiU"/>
                <a:cs typeface="PMingLiU"/>
              </a:rPr>
              <a:t>如</a:t>
            </a:r>
            <a:r>
              <a:rPr dirty="0" sz="1550" spc="30">
                <a:latin typeface="PMingLiU"/>
                <a:cs typeface="PMingLiU"/>
              </a:rPr>
              <a:t>下</a:t>
            </a:r>
            <a:r>
              <a:rPr dirty="0" sz="1550" spc="10">
                <a:latin typeface="PMingLiU"/>
                <a:cs typeface="PMingLiU"/>
              </a:rPr>
              <a:t>，</a:t>
            </a:r>
            <a:r>
              <a:rPr dirty="0" sz="1550" spc="30">
                <a:latin typeface="PMingLiU"/>
                <a:cs typeface="PMingLiU"/>
              </a:rPr>
              <a:t>结果为</a:t>
            </a:r>
            <a:r>
              <a:rPr dirty="0" sz="1550" spc="105">
                <a:latin typeface="PMingLiU"/>
                <a:cs typeface="PMingLiU"/>
              </a:rPr>
              <a:t>1</a:t>
            </a:r>
            <a:endParaRPr sz="1550">
              <a:latin typeface="PMingLiU"/>
              <a:cs typeface="PMingLiU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5152" y="2770632"/>
            <a:ext cx="7862315" cy="3561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567" y="1339054"/>
            <a:ext cx="385381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>
                <a:solidFill>
                  <a:srgbClr val="BF0000"/>
                </a:solidFill>
              </a:rPr>
              <a:t>卷积神经网络</a:t>
            </a:r>
            <a:r>
              <a:rPr dirty="0" sz="3500" spc="-120">
                <a:solidFill>
                  <a:srgbClr val="BF0000"/>
                </a:solidFill>
              </a:rPr>
              <a:t>(</a:t>
            </a:r>
            <a:r>
              <a:rPr dirty="0" sz="3500" spc="-25">
                <a:solidFill>
                  <a:srgbClr val="BF0000"/>
                </a:solidFill>
              </a:rPr>
              <a:t>C</a:t>
            </a:r>
            <a:r>
              <a:rPr dirty="0" sz="3500" spc="110">
                <a:solidFill>
                  <a:srgbClr val="BF0000"/>
                </a:solidFill>
              </a:rPr>
              <a:t>NN</a:t>
            </a:r>
            <a:r>
              <a:rPr dirty="0" sz="3500" spc="-110">
                <a:solidFill>
                  <a:srgbClr val="BF0000"/>
                </a:solidFill>
              </a:rPr>
              <a:t>)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802677" y="1996579"/>
            <a:ext cx="5040630" cy="729615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550" spc="140">
                <a:latin typeface="PMingLiU"/>
                <a:cs typeface="PMingLiU"/>
              </a:rPr>
              <a:t>1</a:t>
            </a:r>
            <a:r>
              <a:rPr dirty="0" sz="1550" spc="30">
                <a:latin typeface="PMingLiU"/>
                <a:cs typeface="PMingLiU"/>
              </a:rPr>
              <a:t>、卷积</a:t>
            </a:r>
            <a:endParaRPr sz="155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1550" spc="30">
                <a:latin typeface="PMingLiU"/>
                <a:cs typeface="PMingLiU"/>
              </a:rPr>
              <a:t>对于其它位置</a:t>
            </a:r>
            <a:r>
              <a:rPr dirty="0" sz="1550" spc="10">
                <a:latin typeface="PMingLiU"/>
                <a:cs typeface="PMingLiU"/>
              </a:rPr>
              <a:t>的</a:t>
            </a:r>
            <a:r>
              <a:rPr dirty="0" sz="1550" spc="30">
                <a:latin typeface="PMingLiU"/>
                <a:cs typeface="PMingLiU"/>
              </a:rPr>
              <a:t>匹配</a:t>
            </a:r>
            <a:r>
              <a:rPr dirty="0" sz="1550" spc="10">
                <a:latin typeface="PMingLiU"/>
                <a:cs typeface="PMingLiU"/>
              </a:rPr>
              <a:t>，</a:t>
            </a:r>
            <a:r>
              <a:rPr dirty="0" sz="1550" spc="30">
                <a:latin typeface="PMingLiU"/>
                <a:cs typeface="PMingLiU"/>
              </a:rPr>
              <a:t>也是类</a:t>
            </a:r>
            <a:r>
              <a:rPr dirty="0" sz="1550" spc="10">
                <a:latin typeface="PMingLiU"/>
                <a:cs typeface="PMingLiU"/>
              </a:rPr>
              <a:t>似</a:t>
            </a:r>
            <a:r>
              <a:rPr dirty="0" sz="1550" spc="30">
                <a:latin typeface="PMingLiU"/>
                <a:cs typeface="PMingLiU"/>
              </a:rPr>
              <a:t>（</a:t>
            </a:r>
            <a:r>
              <a:rPr dirty="0" sz="1550" spc="10">
                <a:latin typeface="PMingLiU"/>
                <a:cs typeface="PMingLiU"/>
              </a:rPr>
              <a:t>例</a:t>
            </a:r>
            <a:r>
              <a:rPr dirty="0" sz="1550" spc="30">
                <a:latin typeface="PMingLiU"/>
                <a:cs typeface="PMingLiU"/>
              </a:rPr>
              <a:t>如</a:t>
            </a:r>
            <a:r>
              <a:rPr dirty="0" sz="1550" spc="10">
                <a:latin typeface="PMingLiU"/>
                <a:cs typeface="PMingLiU"/>
              </a:rPr>
              <a:t>中</a:t>
            </a:r>
            <a:r>
              <a:rPr dirty="0" sz="1550" spc="30">
                <a:latin typeface="PMingLiU"/>
                <a:cs typeface="PMingLiU"/>
              </a:rPr>
              <a:t>间部分</a:t>
            </a:r>
            <a:r>
              <a:rPr dirty="0" sz="1550" spc="10">
                <a:latin typeface="PMingLiU"/>
                <a:cs typeface="PMingLiU"/>
              </a:rPr>
              <a:t>的</a:t>
            </a:r>
            <a:r>
              <a:rPr dirty="0" sz="1550" spc="30">
                <a:latin typeface="PMingLiU"/>
                <a:cs typeface="PMingLiU"/>
              </a:rPr>
              <a:t>匹</a:t>
            </a:r>
            <a:r>
              <a:rPr dirty="0" sz="1550" spc="10">
                <a:latin typeface="PMingLiU"/>
                <a:cs typeface="PMingLiU"/>
              </a:rPr>
              <a:t>配</a:t>
            </a:r>
            <a:r>
              <a:rPr dirty="0" sz="1550" spc="30">
                <a:latin typeface="PMingLiU"/>
                <a:cs typeface="PMingLiU"/>
              </a:rPr>
              <a:t>）</a:t>
            </a:r>
            <a:endParaRPr sz="1550">
              <a:latin typeface="PMingLiU"/>
              <a:cs typeface="PMingLiU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30224" y="2799588"/>
            <a:ext cx="7578851" cy="3538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567" y="1339054"/>
            <a:ext cx="385381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>
                <a:solidFill>
                  <a:srgbClr val="BF0000"/>
                </a:solidFill>
              </a:rPr>
              <a:t>卷积神经网络</a:t>
            </a:r>
            <a:r>
              <a:rPr dirty="0" sz="3500" spc="-120">
                <a:solidFill>
                  <a:srgbClr val="BF0000"/>
                </a:solidFill>
              </a:rPr>
              <a:t>(</a:t>
            </a:r>
            <a:r>
              <a:rPr dirty="0" sz="3500" spc="-25">
                <a:solidFill>
                  <a:srgbClr val="BF0000"/>
                </a:solidFill>
              </a:rPr>
              <a:t>C</a:t>
            </a:r>
            <a:r>
              <a:rPr dirty="0" sz="3500" spc="110">
                <a:solidFill>
                  <a:srgbClr val="BF0000"/>
                </a:solidFill>
              </a:rPr>
              <a:t>NN</a:t>
            </a:r>
            <a:r>
              <a:rPr dirty="0" sz="3500" spc="-110">
                <a:solidFill>
                  <a:srgbClr val="BF0000"/>
                </a:solidFill>
              </a:rPr>
              <a:t>)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802677" y="1996579"/>
            <a:ext cx="1834514" cy="729615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550" spc="140">
                <a:latin typeface="PMingLiU"/>
                <a:cs typeface="PMingLiU"/>
              </a:rPr>
              <a:t>1</a:t>
            </a:r>
            <a:r>
              <a:rPr dirty="0" sz="1550" spc="30">
                <a:latin typeface="PMingLiU"/>
                <a:cs typeface="PMingLiU"/>
              </a:rPr>
              <a:t>、卷积</a:t>
            </a:r>
            <a:endParaRPr sz="155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1550" spc="30">
                <a:latin typeface="PMingLiU"/>
                <a:cs typeface="PMingLiU"/>
              </a:rPr>
              <a:t>计算之后的卷</a:t>
            </a:r>
            <a:r>
              <a:rPr dirty="0" sz="1550" spc="10">
                <a:latin typeface="PMingLiU"/>
                <a:cs typeface="PMingLiU"/>
              </a:rPr>
              <a:t>积</a:t>
            </a:r>
            <a:r>
              <a:rPr dirty="0" sz="1550" spc="30">
                <a:latin typeface="PMingLiU"/>
                <a:cs typeface="PMingLiU"/>
              </a:rPr>
              <a:t>如下</a:t>
            </a:r>
            <a:endParaRPr sz="1550">
              <a:latin typeface="PMingLiU"/>
              <a:cs typeface="PMingLiU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1644" y="2770632"/>
            <a:ext cx="7688579" cy="3506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567" y="1339054"/>
            <a:ext cx="385381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>
                <a:solidFill>
                  <a:srgbClr val="BF0000"/>
                </a:solidFill>
              </a:rPr>
              <a:t>卷积神经网络</a:t>
            </a:r>
            <a:r>
              <a:rPr dirty="0" sz="3500" spc="-120">
                <a:solidFill>
                  <a:srgbClr val="BF0000"/>
                </a:solidFill>
              </a:rPr>
              <a:t>(</a:t>
            </a:r>
            <a:r>
              <a:rPr dirty="0" sz="3500" spc="-25">
                <a:solidFill>
                  <a:srgbClr val="BF0000"/>
                </a:solidFill>
              </a:rPr>
              <a:t>C</a:t>
            </a:r>
            <a:r>
              <a:rPr dirty="0" sz="3500" spc="110">
                <a:solidFill>
                  <a:srgbClr val="BF0000"/>
                </a:solidFill>
              </a:rPr>
              <a:t>NN</a:t>
            </a:r>
            <a:r>
              <a:rPr dirty="0" sz="3500" spc="-110">
                <a:solidFill>
                  <a:srgbClr val="BF0000"/>
                </a:solidFill>
              </a:rPr>
              <a:t>)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802677" y="1996579"/>
            <a:ext cx="8245475" cy="1450340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550" spc="140">
                <a:latin typeface="PMingLiU"/>
                <a:cs typeface="PMingLiU"/>
              </a:rPr>
              <a:t>1</a:t>
            </a:r>
            <a:r>
              <a:rPr dirty="0" sz="1550" spc="30">
                <a:latin typeface="PMingLiU"/>
                <a:cs typeface="PMingLiU"/>
              </a:rPr>
              <a:t>、卷积</a:t>
            </a:r>
            <a:endParaRPr sz="1550">
              <a:latin typeface="PMingLiU"/>
              <a:cs typeface="PMingLiU"/>
            </a:endParaRPr>
          </a:p>
          <a:p>
            <a:pPr marL="12700" marR="5080">
              <a:lnSpc>
                <a:spcPct val="101699"/>
              </a:lnSpc>
              <a:spcBef>
                <a:spcPts val="880"/>
              </a:spcBef>
            </a:pPr>
            <a:r>
              <a:rPr dirty="0" sz="1550" spc="30">
                <a:latin typeface="PMingLiU"/>
                <a:cs typeface="PMingLiU"/>
              </a:rPr>
              <a:t>以</a:t>
            </a:r>
            <a:r>
              <a:rPr dirty="0" sz="1550" spc="10">
                <a:latin typeface="PMingLiU"/>
                <a:cs typeface="PMingLiU"/>
              </a:rPr>
              <a:t>此</a:t>
            </a:r>
            <a:r>
              <a:rPr dirty="0" sz="1550" spc="30">
                <a:latin typeface="PMingLiU"/>
                <a:cs typeface="PMingLiU"/>
              </a:rPr>
              <a:t>类</a:t>
            </a:r>
            <a:r>
              <a:rPr dirty="0" sz="1550" spc="10">
                <a:latin typeface="PMingLiU"/>
                <a:cs typeface="PMingLiU"/>
              </a:rPr>
              <a:t>推</a:t>
            </a:r>
            <a:r>
              <a:rPr dirty="0" sz="1550" spc="30">
                <a:latin typeface="PMingLiU"/>
                <a:cs typeface="PMingLiU"/>
              </a:rPr>
              <a:t>，对</a:t>
            </a:r>
            <a:r>
              <a:rPr dirty="0" sz="1550" spc="10">
                <a:latin typeface="PMingLiU"/>
                <a:cs typeface="PMingLiU"/>
              </a:rPr>
              <a:t>三</a:t>
            </a:r>
            <a:r>
              <a:rPr dirty="0" sz="1550" spc="30">
                <a:latin typeface="PMingLiU"/>
                <a:cs typeface="PMingLiU"/>
              </a:rPr>
              <a:t>个</a:t>
            </a:r>
            <a:r>
              <a:rPr dirty="0" sz="1550" spc="10">
                <a:latin typeface="PMingLiU"/>
                <a:cs typeface="PMingLiU"/>
              </a:rPr>
              <a:t>特</a:t>
            </a:r>
            <a:r>
              <a:rPr dirty="0" sz="1550" spc="30">
                <a:latin typeface="PMingLiU"/>
                <a:cs typeface="PMingLiU"/>
              </a:rPr>
              <a:t>征</a:t>
            </a:r>
            <a:r>
              <a:rPr dirty="0" sz="1550" spc="10">
                <a:latin typeface="PMingLiU"/>
                <a:cs typeface="PMingLiU"/>
              </a:rPr>
              <a:t>图</a:t>
            </a:r>
            <a:r>
              <a:rPr dirty="0" sz="1550" spc="30">
                <a:latin typeface="PMingLiU"/>
                <a:cs typeface="PMingLiU"/>
              </a:rPr>
              <a:t>像不</a:t>
            </a:r>
            <a:r>
              <a:rPr dirty="0" sz="1550" spc="10">
                <a:latin typeface="PMingLiU"/>
                <a:cs typeface="PMingLiU"/>
              </a:rPr>
              <a:t>断</a:t>
            </a:r>
            <a:r>
              <a:rPr dirty="0" sz="1550" spc="30">
                <a:latin typeface="PMingLiU"/>
                <a:cs typeface="PMingLiU"/>
              </a:rPr>
              <a:t>地</a:t>
            </a:r>
            <a:r>
              <a:rPr dirty="0" sz="1550" spc="10">
                <a:latin typeface="PMingLiU"/>
                <a:cs typeface="PMingLiU"/>
              </a:rPr>
              <a:t>重</a:t>
            </a:r>
            <a:r>
              <a:rPr dirty="0" sz="1550" spc="30">
                <a:latin typeface="PMingLiU"/>
                <a:cs typeface="PMingLiU"/>
              </a:rPr>
              <a:t>复</a:t>
            </a:r>
            <a:r>
              <a:rPr dirty="0" sz="1550" spc="10">
                <a:latin typeface="PMingLiU"/>
                <a:cs typeface="PMingLiU"/>
              </a:rPr>
              <a:t>着</a:t>
            </a:r>
            <a:r>
              <a:rPr dirty="0" sz="1550" spc="30">
                <a:latin typeface="PMingLiU"/>
                <a:cs typeface="PMingLiU"/>
              </a:rPr>
              <a:t>上述</a:t>
            </a:r>
            <a:r>
              <a:rPr dirty="0" sz="1550" spc="10">
                <a:latin typeface="PMingLiU"/>
                <a:cs typeface="PMingLiU"/>
              </a:rPr>
              <a:t>过</a:t>
            </a:r>
            <a:r>
              <a:rPr dirty="0" sz="1550" spc="30">
                <a:latin typeface="PMingLiU"/>
                <a:cs typeface="PMingLiU"/>
              </a:rPr>
              <a:t>程</a:t>
            </a:r>
            <a:r>
              <a:rPr dirty="0" sz="1550" spc="10">
                <a:latin typeface="PMingLiU"/>
                <a:cs typeface="PMingLiU"/>
              </a:rPr>
              <a:t>，</a:t>
            </a:r>
            <a:r>
              <a:rPr dirty="0" sz="1550" spc="30">
                <a:latin typeface="PMingLiU"/>
                <a:cs typeface="PMingLiU"/>
              </a:rPr>
              <a:t>通</a:t>
            </a:r>
            <a:r>
              <a:rPr dirty="0" sz="1550" spc="10">
                <a:latin typeface="PMingLiU"/>
                <a:cs typeface="PMingLiU"/>
              </a:rPr>
              <a:t>过</a:t>
            </a:r>
            <a:r>
              <a:rPr dirty="0" sz="1550" spc="30">
                <a:latin typeface="PMingLiU"/>
                <a:cs typeface="PMingLiU"/>
              </a:rPr>
              <a:t>每一个</a:t>
            </a:r>
            <a:r>
              <a:rPr dirty="0" sz="1550" spc="90">
                <a:latin typeface="PMingLiU"/>
                <a:cs typeface="PMingLiU"/>
              </a:rPr>
              <a:t>feature（</a:t>
            </a:r>
            <a:r>
              <a:rPr dirty="0" sz="1550" spc="10">
                <a:latin typeface="PMingLiU"/>
                <a:cs typeface="PMingLiU"/>
              </a:rPr>
              <a:t>特</a:t>
            </a:r>
            <a:r>
              <a:rPr dirty="0" sz="1550" spc="30">
                <a:latin typeface="PMingLiU"/>
                <a:cs typeface="PMingLiU"/>
              </a:rPr>
              <a:t>征）</a:t>
            </a:r>
            <a:r>
              <a:rPr dirty="0" sz="1550" spc="10">
                <a:latin typeface="PMingLiU"/>
                <a:cs typeface="PMingLiU"/>
              </a:rPr>
              <a:t>的</a:t>
            </a:r>
            <a:r>
              <a:rPr dirty="0" sz="1550" spc="30">
                <a:latin typeface="PMingLiU"/>
                <a:cs typeface="PMingLiU"/>
              </a:rPr>
              <a:t>卷</a:t>
            </a:r>
            <a:r>
              <a:rPr dirty="0" sz="1550" spc="10">
                <a:latin typeface="PMingLiU"/>
                <a:cs typeface="PMingLiU"/>
              </a:rPr>
              <a:t>积</a:t>
            </a:r>
            <a:r>
              <a:rPr dirty="0" sz="1550" spc="30">
                <a:latin typeface="PMingLiU"/>
                <a:cs typeface="PMingLiU"/>
              </a:rPr>
              <a:t>操</a:t>
            </a:r>
            <a:r>
              <a:rPr dirty="0" sz="1550" spc="10">
                <a:latin typeface="PMingLiU"/>
                <a:cs typeface="PMingLiU"/>
              </a:rPr>
              <a:t>作</a:t>
            </a:r>
            <a:r>
              <a:rPr dirty="0" sz="1550" spc="30">
                <a:latin typeface="PMingLiU"/>
                <a:cs typeface="PMingLiU"/>
              </a:rPr>
              <a:t>，  会得到一个新</a:t>
            </a:r>
            <a:r>
              <a:rPr dirty="0" sz="1550" spc="10">
                <a:latin typeface="PMingLiU"/>
                <a:cs typeface="PMingLiU"/>
              </a:rPr>
              <a:t>的</a:t>
            </a:r>
            <a:r>
              <a:rPr dirty="0" sz="1550" spc="30">
                <a:latin typeface="PMingLiU"/>
                <a:cs typeface="PMingLiU"/>
              </a:rPr>
              <a:t>二维</a:t>
            </a:r>
            <a:r>
              <a:rPr dirty="0" sz="1550" spc="10">
                <a:latin typeface="PMingLiU"/>
                <a:cs typeface="PMingLiU"/>
              </a:rPr>
              <a:t>数</a:t>
            </a:r>
            <a:r>
              <a:rPr dirty="0" sz="1550" spc="30">
                <a:latin typeface="PMingLiU"/>
                <a:cs typeface="PMingLiU"/>
              </a:rPr>
              <a:t>组，称</a:t>
            </a:r>
            <a:r>
              <a:rPr dirty="0" sz="1550" spc="10">
                <a:latin typeface="PMingLiU"/>
                <a:cs typeface="PMingLiU"/>
              </a:rPr>
              <a:t>之</a:t>
            </a:r>
            <a:r>
              <a:rPr dirty="0" sz="1550" spc="30">
                <a:latin typeface="PMingLiU"/>
                <a:cs typeface="PMingLiU"/>
              </a:rPr>
              <a:t>为</a:t>
            </a:r>
            <a:r>
              <a:rPr dirty="0" sz="1550" spc="100">
                <a:latin typeface="PMingLiU"/>
                <a:cs typeface="PMingLiU"/>
              </a:rPr>
              <a:t>feature</a:t>
            </a:r>
            <a:r>
              <a:rPr dirty="0" sz="1550" spc="-10">
                <a:latin typeface="PMingLiU"/>
                <a:cs typeface="PMingLiU"/>
              </a:rPr>
              <a:t> </a:t>
            </a:r>
            <a:r>
              <a:rPr dirty="0" sz="1550" spc="170">
                <a:latin typeface="PMingLiU"/>
                <a:cs typeface="PMingLiU"/>
              </a:rPr>
              <a:t>map</a:t>
            </a:r>
            <a:r>
              <a:rPr dirty="0" sz="1550" spc="30">
                <a:latin typeface="PMingLiU"/>
                <a:cs typeface="PMingLiU"/>
              </a:rPr>
              <a:t>。其中的值，越</a:t>
            </a:r>
            <a:r>
              <a:rPr dirty="0" sz="1550" spc="10">
                <a:latin typeface="PMingLiU"/>
                <a:cs typeface="PMingLiU"/>
              </a:rPr>
              <a:t>接</a:t>
            </a:r>
            <a:r>
              <a:rPr dirty="0" sz="1550" spc="30">
                <a:latin typeface="PMingLiU"/>
                <a:cs typeface="PMingLiU"/>
              </a:rPr>
              <a:t>近</a:t>
            </a:r>
            <a:r>
              <a:rPr dirty="0" sz="1550" spc="95">
                <a:latin typeface="PMingLiU"/>
                <a:cs typeface="PMingLiU"/>
              </a:rPr>
              <a:t>1</a:t>
            </a:r>
            <a:r>
              <a:rPr dirty="0" sz="1550" spc="30">
                <a:latin typeface="PMingLiU"/>
                <a:cs typeface="PMingLiU"/>
              </a:rPr>
              <a:t>表</a:t>
            </a:r>
            <a:r>
              <a:rPr dirty="0" sz="1550" spc="10">
                <a:latin typeface="PMingLiU"/>
                <a:cs typeface="PMingLiU"/>
              </a:rPr>
              <a:t>示</a:t>
            </a:r>
            <a:r>
              <a:rPr dirty="0" sz="1550" spc="30">
                <a:latin typeface="PMingLiU"/>
                <a:cs typeface="PMingLiU"/>
              </a:rPr>
              <a:t>对应位</a:t>
            </a:r>
            <a:r>
              <a:rPr dirty="0" sz="1550" spc="10">
                <a:latin typeface="PMingLiU"/>
                <a:cs typeface="PMingLiU"/>
              </a:rPr>
              <a:t>置</a:t>
            </a:r>
            <a:r>
              <a:rPr dirty="0" sz="1550" spc="30">
                <a:latin typeface="PMingLiU"/>
                <a:cs typeface="PMingLiU"/>
              </a:rPr>
              <a:t>和</a:t>
            </a:r>
            <a:r>
              <a:rPr dirty="0" sz="1550" spc="100">
                <a:latin typeface="PMingLiU"/>
                <a:cs typeface="PMingLiU"/>
              </a:rPr>
              <a:t>feature  </a:t>
            </a:r>
            <a:r>
              <a:rPr dirty="0" sz="1550" spc="30">
                <a:latin typeface="PMingLiU"/>
                <a:cs typeface="PMingLiU"/>
              </a:rPr>
              <a:t>的匹配越完整</a:t>
            </a:r>
            <a:r>
              <a:rPr dirty="0" sz="1550" spc="10">
                <a:latin typeface="PMingLiU"/>
                <a:cs typeface="PMingLiU"/>
              </a:rPr>
              <a:t>，</a:t>
            </a:r>
            <a:r>
              <a:rPr dirty="0" sz="1550" spc="30">
                <a:latin typeface="PMingLiU"/>
                <a:cs typeface="PMingLiU"/>
              </a:rPr>
              <a:t>越是</a:t>
            </a:r>
            <a:r>
              <a:rPr dirty="0" sz="1550" spc="10">
                <a:latin typeface="PMingLiU"/>
                <a:cs typeface="PMingLiU"/>
              </a:rPr>
              <a:t>接</a:t>
            </a:r>
            <a:r>
              <a:rPr dirty="0" sz="1550" spc="30">
                <a:latin typeface="PMingLiU"/>
                <a:cs typeface="PMingLiU"/>
              </a:rPr>
              <a:t>近</a:t>
            </a:r>
            <a:r>
              <a:rPr dirty="0" sz="1550" spc="140">
                <a:latin typeface="PMingLiU"/>
                <a:cs typeface="PMingLiU"/>
              </a:rPr>
              <a:t>-1，</a:t>
            </a:r>
            <a:r>
              <a:rPr dirty="0" sz="1550" spc="30">
                <a:latin typeface="PMingLiU"/>
                <a:cs typeface="PMingLiU"/>
              </a:rPr>
              <a:t>表</a:t>
            </a:r>
            <a:r>
              <a:rPr dirty="0" sz="1550" spc="10">
                <a:latin typeface="PMingLiU"/>
                <a:cs typeface="PMingLiU"/>
              </a:rPr>
              <a:t>示</a:t>
            </a:r>
            <a:r>
              <a:rPr dirty="0" sz="1550" spc="30">
                <a:latin typeface="PMingLiU"/>
                <a:cs typeface="PMingLiU"/>
              </a:rPr>
              <a:t>对</a:t>
            </a:r>
            <a:r>
              <a:rPr dirty="0" sz="1550" spc="10">
                <a:latin typeface="PMingLiU"/>
                <a:cs typeface="PMingLiU"/>
              </a:rPr>
              <a:t>应</a:t>
            </a:r>
            <a:r>
              <a:rPr dirty="0" sz="1550" spc="30">
                <a:latin typeface="PMingLiU"/>
                <a:cs typeface="PMingLiU"/>
              </a:rPr>
              <a:t>位置和</a:t>
            </a:r>
            <a:r>
              <a:rPr dirty="0" sz="1550" spc="100">
                <a:latin typeface="PMingLiU"/>
                <a:cs typeface="PMingLiU"/>
              </a:rPr>
              <a:t>feature</a:t>
            </a:r>
            <a:r>
              <a:rPr dirty="0" sz="1550" spc="10">
                <a:latin typeface="PMingLiU"/>
                <a:cs typeface="PMingLiU"/>
              </a:rPr>
              <a:t>的</a:t>
            </a:r>
            <a:r>
              <a:rPr dirty="0" sz="1550" spc="30">
                <a:latin typeface="PMingLiU"/>
                <a:cs typeface="PMingLiU"/>
              </a:rPr>
              <a:t>反面匹</a:t>
            </a:r>
            <a:r>
              <a:rPr dirty="0" sz="1550" spc="10">
                <a:latin typeface="PMingLiU"/>
                <a:cs typeface="PMingLiU"/>
              </a:rPr>
              <a:t>配</a:t>
            </a:r>
            <a:r>
              <a:rPr dirty="0" sz="1550" spc="30">
                <a:latin typeface="PMingLiU"/>
                <a:cs typeface="PMingLiU"/>
              </a:rPr>
              <a:t>越</a:t>
            </a:r>
            <a:r>
              <a:rPr dirty="0" sz="1550" spc="10">
                <a:latin typeface="PMingLiU"/>
                <a:cs typeface="PMingLiU"/>
              </a:rPr>
              <a:t>完</a:t>
            </a:r>
            <a:r>
              <a:rPr dirty="0" sz="1550" spc="30">
                <a:latin typeface="PMingLiU"/>
                <a:cs typeface="PMingLiU"/>
              </a:rPr>
              <a:t>整</a:t>
            </a:r>
            <a:r>
              <a:rPr dirty="0" sz="1550" spc="10">
                <a:latin typeface="PMingLiU"/>
                <a:cs typeface="PMingLiU"/>
              </a:rPr>
              <a:t>，</a:t>
            </a:r>
            <a:r>
              <a:rPr dirty="0" sz="1550" spc="30">
                <a:latin typeface="PMingLiU"/>
                <a:cs typeface="PMingLiU"/>
              </a:rPr>
              <a:t>而值接</a:t>
            </a:r>
            <a:r>
              <a:rPr dirty="0" sz="1550" spc="10">
                <a:latin typeface="PMingLiU"/>
                <a:cs typeface="PMingLiU"/>
              </a:rPr>
              <a:t>近</a:t>
            </a:r>
            <a:r>
              <a:rPr dirty="0" sz="1550" spc="110">
                <a:latin typeface="PMingLiU"/>
                <a:cs typeface="PMingLiU"/>
              </a:rPr>
              <a:t>0</a:t>
            </a:r>
            <a:r>
              <a:rPr dirty="0" sz="1550" spc="10">
                <a:latin typeface="PMingLiU"/>
                <a:cs typeface="PMingLiU"/>
              </a:rPr>
              <a:t>的</a:t>
            </a:r>
            <a:r>
              <a:rPr dirty="0" sz="1550" spc="30">
                <a:latin typeface="PMingLiU"/>
                <a:cs typeface="PMingLiU"/>
              </a:rPr>
              <a:t>表</a:t>
            </a:r>
            <a:r>
              <a:rPr dirty="0" sz="1550" spc="10">
                <a:latin typeface="PMingLiU"/>
                <a:cs typeface="PMingLiU"/>
              </a:rPr>
              <a:t>示</a:t>
            </a:r>
            <a:r>
              <a:rPr dirty="0" sz="1550" spc="30">
                <a:latin typeface="PMingLiU"/>
                <a:cs typeface="PMingLiU"/>
              </a:rPr>
              <a:t>对 应位置没有任</a:t>
            </a:r>
            <a:r>
              <a:rPr dirty="0" sz="1550" spc="10">
                <a:latin typeface="PMingLiU"/>
                <a:cs typeface="PMingLiU"/>
              </a:rPr>
              <a:t>何</a:t>
            </a:r>
            <a:r>
              <a:rPr dirty="0" sz="1550" spc="30">
                <a:latin typeface="PMingLiU"/>
                <a:cs typeface="PMingLiU"/>
              </a:rPr>
              <a:t>匹配</a:t>
            </a:r>
            <a:r>
              <a:rPr dirty="0" sz="1550" spc="10">
                <a:latin typeface="PMingLiU"/>
                <a:cs typeface="PMingLiU"/>
              </a:rPr>
              <a:t>或</a:t>
            </a:r>
            <a:r>
              <a:rPr dirty="0" sz="1550" spc="30">
                <a:latin typeface="PMingLiU"/>
                <a:cs typeface="PMingLiU"/>
              </a:rPr>
              <a:t>者说没</a:t>
            </a:r>
            <a:r>
              <a:rPr dirty="0" sz="1550" spc="10">
                <a:latin typeface="PMingLiU"/>
                <a:cs typeface="PMingLiU"/>
              </a:rPr>
              <a:t>有</a:t>
            </a:r>
            <a:r>
              <a:rPr dirty="0" sz="1550" spc="30">
                <a:latin typeface="PMingLiU"/>
                <a:cs typeface="PMingLiU"/>
              </a:rPr>
              <a:t>什</a:t>
            </a:r>
            <a:r>
              <a:rPr dirty="0" sz="1550" spc="10">
                <a:latin typeface="PMingLiU"/>
                <a:cs typeface="PMingLiU"/>
              </a:rPr>
              <a:t>么</a:t>
            </a:r>
            <a:r>
              <a:rPr dirty="0" sz="1550" spc="30">
                <a:latin typeface="PMingLiU"/>
                <a:cs typeface="PMingLiU"/>
              </a:rPr>
              <a:t>关</a:t>
            </a:r>
            <a:r>
              <a:rPr dirty="0" sz="1550" spc="10">
                <a:latin typeface="PMingLiU"/>
                <a:cs typeface="PMingLiU"/>
              </a:rPr>
              <a:t>联</a:t>
            </a:r>
            <a:r>
              <a:rPr dirty="0" sz="1550" spc="30">
                <a:latin typeface="PMingLiU"/>
                <a:cs typeface="PMingLiU"/>
              </a:rPr>
              <a:t>。如下</a:t>
            </a:r>
            <a:r>
              <a:rPr dirty="0" sz="1550" spc="10">
                <a:latin typeface="PMingLiU"/>
                <a:cs typeface="PMingLiU"/>
              </a:rPr>
              <a:t>图</a:t>
            </a:r>
            <a:r>
              <a:rPr dirty="0" sz="1550" spc="30">
                <a:latin typeface="PMingLiU"/>
                <a:cs typeface="PMingLiU"/>
              </a:rPr>
              <a:t>所</a:t>
            </a:r>
            <a:r>
              <a:rPr dirty="0" sz="1550" spc="10">
                <a:latin typeface="PMingLiU"/>
                <a:cs typeface="PMingLiU"/>
              </a:rPr>
              <a:t>示</a:t>
            </a:r>
            <a:r>
              <a:rPr dirty="0" sz="1550" spc="30">
                <a:latin typeface="PMingLiU"/>
                <a:cs typeface="PMingLiU"/>
              </a:rPr>
              <a:t>：</a:t>
            </a:r>
            <a:endParaRPr sz="1550">
              <a:latin typeface="PMingLiU"/>
              <a:cs typeface="PMingLiU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8012" y="3502152"/>
            <a:ext cx="8086343" cy="1900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02677" y="5473734"/>
            <a:ext cx="8047990" cy="747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1600"/>
              </a:lnSpc>
              <a:spcBef>
                <a:spcPts val="105"/>
              </a:spcBef>
            </a:pPr>
            <a:r>
              <a:rPr dirty="0" sz="1550" spc="30">
                <a:latin typeface="PMingLiU"/>
                <a:cs typeface="PMingLiU"/>
              </a:rPr>
              <a:t>可以看出，当</a:t>
            </a:r>
            <a:r>
              <a:rPr dirty="0" sz="1550" spc="10">
                <a:latin typeface="PMingLiU"/>
                <a:cs typeface="PMingLiU"/>
              </a:rPr>
              <a:t>图</a:t>
            </a:r>
            <a:r>
              <a:rPr dirty="0" sz="1550" spc="30">
                <a:latin typeface="PMingLiU"/>
                <a:cs typeface="PMingLiU"/>
              </a:rPr>
              <a:t>像尺</a:t>
            </a:r>
            <a:r>
              <a:rPr dirty="0" sz="1550" spc="10">
                <a:latin typeface="PMingLiU"/>
                <a:cs typeface="PMingLiU"/>
              </a:rPr>
              <a:t>寸</a:t>
            </a:r>
            <a:r>
              <a:rPr dirty="0" sz="1550" spc="30">
                <a:latin typeface="PMingLiU"/>
                <a:cs typeface="PMingLiU"/>
              </a:rPr>
              <a:t>增大时</a:t>
            </a:r>
            <a:r>
              <a:rPr dirty="0" sz="1550" spc="10">
                <a:latin typeface="PMingLiU"/>
                <a:cs typeface="PMingLiU"/>
              </a:rPr>
              <a:t>，</a:t>
            </a:r>
            <a:r>
              <a:rPr dirty="0" sz="1550" spc="30">
                <a:latin typeface="PMingLiU"/>
                <a:cs typeface="PMingLiU"/>
              </a:rPr>
              <a:t>其</a:t>
            </a:r>
            <a:r>
              <a:rPr dirty="0" sz="1550" spc="10">
                <a:latin typeface="PMingLiU"/>
                <a:cs typeface="PMingLiU"/>
              </a:rPr>
              <a:t>内</a:t>
            </a:r>
            <a:r>
              <a:rPr dirty="0" sz="1550" spc="30">
                <a:latin typeface="PMingLiU"/>
                <a:cs typeface="PMingLiU"/>
              </a:rPr>
              <a:t>部</a:t>
            </a:r>
            <a:r>
              <a:rPr dirty="0" sz="1550" spc="10">
                <a:latin typeface="PMingLiU"/>
                <a:cs typeface="PMingLiU"/>
              </a:rPr>
              <a:t>的</a:t>
            </a:r>
            <a:r>
              <a:rPr dirty="0" sz="1550" spc="30">
                <a:latin typeface="PMingLiU"/>
                <a:cs typeface="PMingLiU"/>
              </a:rPr>
              <a:t>加法、</a:t>
            </a:r>
            <a:r>
              <a:rPr dirty="0" sz="1550" spc="10">
                <a:latin typeface="PMingLiU"/>
                <a:cs typeface="PMingLiU"/>
              </a:rPr>
              <a:t>乘</a:t>
            </a:r>
            <a:r>
              <a:rPr dirty="0" sz="1550" spc="30">
                <a:latin typeface="PMingLiU"/>
                <a:cs typeface="PMingLiU"/>
              </a:rPr>
              <a:t>法</a:t>
            </a:r>
            <a:r>
              <a:rPr dirty="0" sz="1550" spc="10">
                <a:latin typeface="PMingLiU"/>
                <a:cs typeface="PMingLiU"/>
              </a:rPr>
              <a:t>和</a:t>
            </a:r>
            <a:r>
              <a:rPr dirty="0" sz="1550" spc="30">
                <a:latin typeface="PMingLiU"/>
                <a:cs typeface="PMingLiU"/>
              </a:rPr>
              <a:t>除</a:t>
            </a:r>
            <a:r>
              <a:rPr dirty="0" sz="1550" spc="10">
                <a:latin typeface="PMingLiU"/>
                <a:cs typeface="PMingLiU"/>
              </a:rPr>
              <a:t>法</a:t>
            </a:r>
            <a:r>
              <a:rPr dirty="0" sz="1550" spc="30">
                <a:latin typeface="PMingLiU"/>
                <a:cs typeface="PMingLiU"/>
              </a:rPr>
              <a:t>操作的</a:t>
            </a:r>
            <a:r>
              <a:rPr dirty="0" sz="1550" spc="10">
                <a:latin typeface="PMingLiU"/>
                <a:cs typeface="PMingLiU"/>
              </a:rPr>
              <a:t>次</a:t>
            </a:r>
            <a:r>
              <a:rPr dirty="0" sz="1550" spc="30">
                <a:latin typeface="PMingLiU"/>
                <a:cs typeface="PMingLiU"/>
              </a:rPr>
              <a:t>数</a:t>
            </a:r>
            <a:r>
              <a:rPr dirty="0" sz="1550" spc="10">
                <a:latin typeface="PMingLiU"/>
                <a:cs typeface="PMingLiU"/>
              </a:rPr>
              <a:t>会</a:t>
            </a:r>
            <a:r>
              <a:rPr dirty="0" sz="1550" spc="30">
                <a:latin typeface="PMingLiU"/>
                <a:cs typeface="PMingLiU"/>
              </a:rPr>
              <a:t>增</a:t>
            </a:r>
            <a:r>
              <a:rPr dirty="0" sz="1550" spc="10">
                <a:latin typeface="PMingLiU"/>
                <a:cs typeface="PMingLiU"/>
              </a:rPr>
              <a:t>加</a:t>
            </a:r>
            <a:r>
              <a:rPr dirty="0" sz="1550" spc="30">
                <a:latin typeface="PMingLiU"/>
                <a:cs typeface="PMingLiU"/>
              </a:rPr>
              <a:t>得很快</a:t>
            </a:r>
            <a:r>
              <a:rPr dirty="0" sz="1550" spc="10">
                <a:latin typeface="PMingLiU"/>
                <a:cs typeface="PMingLiU"/>
              </a:rPr>
              <a:t>，</a:t>
            </a:r>
            <a:r>
              <a:rPr dirty="0" sz="1550" spc="30">
                <a:latin typeface="PMingLiU"/>
                <a:cs typeface="PMingLiU"/>
              </a:rPr>
              <a:t>每一 个filter的大</a:t>
            </a:r>
            <a:r>
              <a:rPr dirty="0" sz="1550" spc="10">
                <a:latin typeface="PMingLiU"/>
                <a:cs typeface="PMingLiU"/>
              </a:rPr>
              <a:t>小</a:t>
            </a:r>
            <a:r>
              <a:rPr dirty="0" sz="1550" spc="30">
                <a:latin typeface="PMingLiU"/>
                <a:cs typeface="PMingLiU"/>
              </a:rPr>
              <a:t>和</a:t>
            </a:r>
            <a:r>
              <a:rPr dirty="0" sz="1550" spc="25">
                <a:latin typeface="PMingLiU"/>
                <a:cs typeface="PMingLiU"/>
              </a:rPr>
              <a:t>filter</a:t>
            </a:r>
            <a:r>
              <a:rPr dirty="0" sz="1550" spc="10">
                <a:latin typeface="PMingLiU"/>
                <a:cs typeface="PMingLiU"/>
              </a:rPr>
              <a:t>的</a:t>
            </a:r>
            <a:r>
              <a:rPr dirty="0" sz="1550" spc="30">
                <a:latin typeface="PMingLiU"/>
                <a:cs typeface="PMingLiU"/>
              </a:rPr>
              <a:t>数目呈</a:t>
            </a:r>
            <a:r>
              <a:rPr dirty="0" sz="1550" spc="10">
                <a:latin typeface="PMingLiU"/>
                <a:cs typeface="PMingLiU"/>
              </a:rPr>
              <a:t>线</a:t>
            </a:r>
            <a:r>
              <a:rPr dirty="0" sz="1550" spc="30">
                <a:latin typeface="PMingLiU"/>
                <a:cs typeface="PMingLiU"/>
              </a:rPr>
              <a:t>性</a:t>
            </a:r>
            <a:r>
              <a:rPr dirty="0" sz="1550" spc="10">
                <a:latin typeface="PMingLiU"/>
                <a:cs typeface="PMingLiU"/>
              </a:rPr>
              <a:t>增</a:t>
            </a:r>
            <a:r>
              <a:rPr dirty="0" sz="1550" spc="30">
                <a:latin typeface="PMingLiU"/>
                <a:cs typeface="PMingLiU"/>
              </a:rPr>
              <a:t>长</a:t>
            </a:r>
            <a:r>
              <a:rPr dirty="0" sz="1550" spc="10">
                <a:latin typeface="PMingLiU"/>
                <a:cs typeface="PMingLiU"/>
              </a:rPr>
              <a:t>。</a:t>
            </a:r>
            <a:r>
              <a:rPr dirty="0" sz="1550" spc="30">
                <a:latin typeface="PMingLiU"/>
                <a:cs typeface="PMingLiU"/>
              </a:rPr>
              <a:t>由于有</a:t>
            </a:r>
            <a:r>
              <a:rPr dirty="0" sz="1550" spc="10">
                <a:latin typeface="PMingLiU"/>
                <a:cs typeface="PMingLiU"/>
              </a:rPr>
              <a:t>这</a:t>
            </a:r>
            <a:r>
              <a:rPr dirty="0" sz="1550" spc="30">
                <a:latin typeface="PMingLiU"/>
                <a:cs typeface="PMingLiU"/>
              </a:rPr>
              <a:t>么</a:t>
            </a:r>
            <a:r>
              <a:rPr dirty="0" sz="1550" spc="10">
                <a:latin typeface="PMingLiU"/>
                <a:cs typeface="PMingLiU"/>
              </a:rPr>
              <a:t>多</a:t>
            </a:r>
            <a:r>
              <a:rPr dirty="0" sz="1550" spc="30">
                <a:latin typeface="PMingLiU"/>
                <a:cs typeface="PMingLiU"/>
              </a:rPr>
              <a:t>因</a:t>
            </a:r>
            <a:r>
              <a:rPr dirty="0" sz="1550" spc="10">
                <a:latin typeface="PMingLiU"/>
                <a:cs typeface="PMingLiU"/>
              </a:rPr>
              <a:t>素</a:t>
            </a:r>
            <a:r>
              <a:rPr dirty="0" sz="1550" spc="30">
                <a:latin typeface="PMingLiU"/>
                <a:cs typeface="PMingLiU"/>
              </a:rPr>
              <a:t>的</a:t>
            </a:r>
            <a:r>
              <a:rPr dirty="0" sz="1550" spc="10">
                <a:latin typeface="PMingLiU"/>
                <a:cs typeface="PMingLiU"/>
              </a:rPr>
              <a:t>影</a:t>
            </a:r>
            <a:r>
              <a:rPr dirty="0" sz="1550" spc="30">
                <a:latin typeface="PMingLiU"/>
                <a:cs typeface="PMingLiU"/>
              </a:rPr>
              <a:t>响，很</a:t>
            </a:r>
            <a:r>
              <a:rPr dirty="0" sz="1550" spc="10">
                <a:latin typeface="PMingLiU"/>
                <a:cs typeface="PMingLiU"/>
              </a:rPr>
              <a:t>容</a:t>
            </a:r>
            <a:r>
              <a:rPr dirty="0" sz="1550" spc="30">
                <a:latin typeface="PMingLiU"/>
                <a:cs typeface="PMingLiU"/>
              </a:rPr>
              <a:t>易</a:t>
            </a:r>
            <a:r>
              <a:rPr dirty="0" sz="1550" spc="10">
                <a:latin typeface="PMingLiU"/>
                <a:cs typeface="PMingLiU"/>
              </a:rPr>
              <a:t>使</a:t>
            </a:r>
            <a:r>
              <a:rPr dirty="0" sz="1550" spc="30">
                <a:latin typeface="PMingLiU"/>
                <a:cs typeface="PMingLiU"/>
              </a:rPr>
              <a:t>得</a:t>
            </a:r>
            <a:r>
              <a:rPr dirty="0" sz="1550" spc="10">
                <a:latin typeface="PMingLiU"/>
                <a:cs typeface="PMingLiU"/>
              </a:rPr>
              <a:t>计</a:t>
            </a:r>
            <a:r>
              <a:rPr dirty="0" sz="1550" spc="30">
                <a:latin typeface="PMingLiU"/>
                <a:cs typeface="PMingLiU"/>
              </a:rPr>
              <a:t>算量变得 相当庞大</a:t>
            </a:r>
            <a:endParaRPr sz="155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2020-07-23T06:46:53Z</dcterms:created>
  <dcterms:modified xsi:type="dcterms:W3CDTF">2020-07-23T06:46:53Z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Xpdf - https://xpdf.net</vt:lpwstr>
  </property>
</Properties>
</file>