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38927" y="2229069"/>
            <a:ext cx="7015545" cy="15487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38627"/>
            <a:ext cx="10692765" cy="1884045"/>
          </a:xfrm>
          <a:custGeom>
            <a:avLst/>
            <a:gdLst/>
            <a:ahLst/>
            <a:cxnLst/>
            <a:rect l="l" t="t" r="r" b="b"/>
            <a:pathLst>
              <a:path w="10692765" h="1884045">
                <a:moveTo>
                  <a:pt x="0" y="0"/>
                </a:moveTo>
                <a:lnTo>
                  <a:pt x="10692384" y="0"/>
                </a:lnTo>
                <a:lnTo>
                  <a:pt x="10692384" y="1883664"/>
                </a:lnTo>
                <a:lnTo>
                  <a:pt x="0" y="1883664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6498" y="2904314"/>
            <a:ext cx="2440402" cy="146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1257" y="1996579"/>
            <a:ext cx="7490885" cy="2171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Relationship Id="rId4" Type="http://schemas.openxmlformats.org/officeDocument/2006/relationships/image" Target="../media/image18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5995"/>
              </a:lnSpc>
              <a:spcBef>
                <a:spcPts val="105"/>
              </a:spcBef>
            </a:pPr>
            <a:r>
              <a:rPr dirty="0" spc="-95"/>
              <a:t>AIoT</a:t>
            </a:r>
            <a:r>
              <a:rPr dirty="0" spc="5"/>
              <a:t>人工智能项目实战</a:t>
            </a:r>
          </a:p>
          <a:p>
            <a:pPr algn="ctr">
              <a:lnSpc>
                <a:spcPts val="5995"/>
              </a:lnSpc>
            </a:pPr>
            <a:r>
              <a:rPr dirty="0" spc="-100"/>
              <a:t>-</a:t>
            </a:r>
            <a:r>
              <a:rPr dirty="0" sz="4200" spc="-100"/>
              <a:t>TensorFlow</a:t>
            </a:r>
            <a:r>
              <a:rPr dirty="0" sz="4200" spc="10"/>
              <a:t>可视化</a:t>
            </a:r>
            <a:r>
              <a:rPr dirty="0" sz="4200" spc="844"/>
              <a:t>&amp;</a:t>
            </a:r>
            <a:r>
              <a:rPr dirty="0" sz="4200" spc="10"/>
              <a:t>深度学习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6854417" y="4362522"/>
            <a:ext cx="1569085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800"/>
              </a:lnSpc>
              <a:spcBef>
                <a:spcPts val="100"/>
              </a:spcBef>
            </a:pPr>
            <a:r>
              <a:rPr dirty="0" sz="2100">
                <a:latin typeface="宋体"/>
                <a:cs typeface="宋体"/>
              </a:rPr>
              <a:t>辛慧 </a:t>
            </a:r>
            <a:r>
              <a:rPr dirty="0" sz="2100" spc="55">
                <a:latin typeface="宋体"/>
                <a:cs typeface="宋体"/>
              </a:rPr>
              <a:t>1</a:t>
            </a:r>
            <a:r>
              <a:rPr dirty="0" sz="2100" spc="35">
                <a:latin typeface="宋体"/>
                <a:cs typeface="宋体"/>
              </a:rPr>
              <a:t>5</a:t>
            </a:r>
            <a:r>
              <a:rPr dirty="0" sz="2100" spc="55">
                <a:latin typeface="宋体"/>
                <a:cs typeface="宋体"/>
              </a:rPr>
              <a:t>3</a:t>
            </a:r>
            <a:r>
              <a:rPr dirty="0" sz="2100" spc="35">
                <a:latin typeface="宋体"/>
                <a:cs typeface="宋体"/>
              </a:rPr>
              <a:t>0</a:t>
            </a:r>
            <a:r>
              <a:rPr dirty="0" sz="2100" spc="55">
                <a:latin typeface="宋体"/>
                <a:cs typeface="宋体"/>
              </a:rPr>
              <a:t>9</a:t>
            </a:r>
            <a:r>
              <a:rPr dirty="0" sz="2100" spc="35">
                <a:latin typeface="宋体"/>
                <a:cs typeface="宋体"/>
              </a:rPr>
              <a:t>2</a:t>
            </a:r>
            <a:r>
              <a:rPr dirty="0" sz="2100" spc="55">
                <a:latin typeface="宋体"/>
                <a:cs typeface="宋体"/>
              </a:rPr>
              <a:t>20</a:t>
            </a:r>
            <a:r>
              <a:rPr dirty="0" sz="2100" spc="35">
                <a:latin typeface="宋体"/>
                <a:cs typeface="宋体"/>
              </a:rPr>
              <a:t>8</a:t>
            </a:r>
            <a:r>
              <a:rPr dirty="0" sz="2100" spc="55">
                <a:latin typeface="宋体"/>
                <a:cs typeface="宋体"/>
              </a:rPr>
              <a:t>6</a:t>
            </a:r>
            <a:r>
              <a:rPr dirty="0" sz="2100" spc="50">
                <a:latin typeface="宋体"/>
                <a:cs typeface="宋体"/>
              </a:rPr>
              <a:t>8</a:t>
            </a:r>
            <a:endParaRPr sz="21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7231380" cy="120967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、什么是神经网络？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550" spc="30">
                <a:latin typeface="宋体"/>
                <a:cs typeface="宋体"/>
              </a:rPr>
              <a:t>每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神</a:t>
            </a:r>
            <a:r>
              <a:rPr dirty="0" sz="1550" spc="10">
                <a:latin typeface="宋体"/>
                <a:cs typeface="宋体"/>
              </a:rPr>
              <a:t>经</a:t>
            </a:r>
            <a:r>
              <a:rPr dirty="0" sz="1550" spc="30">
                <a:latin typeface="宋体"/>
                <a:cs typeface="宋体"/>
              </a:rPr>
              <a:t>网络</a:t>
            </a:r>
            <a:r>
              <a:rPr dirty="0" sz="1550" spc="10">
                <a:latin typeface="宋体"/>
                <a:cs typeface="宋体"/>
              </a:rPr>
              <a:t>单</a:t>
            </a:r>
            <a:r>
              <a:rPr dirty="0" sz="1550" spc="30">
                <a:latin typeface="宋体"/>
                <a:cs typeface="宋体"/>
              </a:rPr>
              <a:t>元</a:t>
            </a:r>
            <a:r>
              <a:rPr dirty="0" sz="1550" spc="10">
                <a:latin typeface="宋体"/>
                <a:cs typeface="宋体"/>
              </a:rPr>
              <a:t>抽</a:t>
            </a:r>
            <a:r>
              <a:rPr dirty="0" sz="1550" spc="30">
                <a:latin typeface="宋体"/>
                <a:cs typeface="宋体"/>
              </a:rPr>
              <a:t>象</a:t>
            </a:r>
            <a:r>
              <a:rPr dirty="0" sz="1550" spc="10">
                <a:latin typeface="宋体"/>
                <a:cs typeface="宋体"/>
              </a:rPr>
              <a:t>出</a:t>
            </a:r>
            <a:r>
              <a:rPr dirty="0" sz="1550" spc="30">
                <a:latin typeface="宋体"/>
                <a:cs typeface="宋体"/>
              </a:rPr>
              <a:t>来的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学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</a:t>
            </a:r>
            <a:r>
              <a:rPr dirty="0" sz="1550" spc="10">
                <a:latin typeface="宋体"/>
                <a:cs typeface="宋体"/>
              </a:rPr>
              <a:t>如</a:t>
            </a:r>
            <a:r>
              <a:rPr dirty="0" sz="1550" spc="30">
                <a:latin typeface="宋体"/>
                <a:cs typeface="宋体"/>
              </a:rPr>
              <a:t>下，</a:t>
            </a:r>
            <a:r>
              <a:rPr dirty="0" sz="1550" spc="10">
                <a:latin typeface="宋体"/>
                <a:cs typeface="宋体"/>
              </a:rPr>
              <a:t>也</a:t>
            </a:r>
            <a:r>
              <a:rPr dirty="0" sz="1550" spc="30">
                <a:latin typeface="宋体"/>
                <a:cs typeface="宋体"/>
              </a:rPr>
              <a:t>叫</a:t>
            </a:r>
            <a:r>
              <a:rPr dirty="0" sz="1550" spc="10">
                <a:latin typeface="宋体"/>
                <a:cs typeface="宋体"/>
              </a:rPr>
              <a:t>感</a:t>
            </a:r>
            <a:r>
              <a:rPr dirty="0" sz="1550" spc="30">
                <a:latin typeface="宋体"/>
                <a:cs typeface="宋体"/>
              </a:rPr>
              <a:t>知</a:t>
            </a:r>
            <a:r>
              <a:rPr dirty="0" sz="1550" spc="10">
                <a:latin typeface="宋体"/>
                <a:cs typeface="宋体"/>
              </a:rPr>
              <a:t>器</a:t>
            </a:r>
            <a:r>
              <a:rPr dirty="0" sz="1550" spc="30">
                <a:latin typeface="宋体"/>
                <a:cs typeface="宋体"/>
              </a:rPr>
              <a:t>，它</a:t>
            </a:r>
            <a:r>
              <a:rPr dirty="0" sz="1550" spc="10">
                <a:latin typeface="宋体"/>
                <a:cs typeface="宋体"/>
              </a:rPr>
              <a:t>接</a:t>
            </a:r>
            <a:r>
              <a:rPr dirty="0" sz="1550" spc="30">
                <a:latin typeface="宋体"/>
                <a:cs typeface="宋体"/>
              </a:rPr>
              <a:t>收</a:t>
            </a:r>
            <a:r>
              <a:rPr dirty="0" sz="1550" spc="10">
                <a:latin typeface="宋体"/>
                <a:cs typeface="宋体"/>
              </a:rPr>
              <a:t>多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输</a:t>
            </a:r>
            <a:r>
              <a:rPr dirty="0" sz="1550" spc="30">
                <a:latin typeface="宋体"/>
                <a:cs typeface="宋体"/>
              </a:rPr>
              <a:t>入</a:t>
            </a:r>
            <a:r>
              <a:rPr dirty="0" sz="1550" spc="5">
                <a:latin typeface="宋体"/>
                <a:cs typeface="宋体"/>
              </a:rPr>
              <a:t>（x1，</a:t>
            </a:r>
            <a:endParaRPr sz="1550">
              <a:latin typeface="宋体"/>
              <a:cs typeface="宋体"/>
            </a:endParaRPr>
          </a:p>
          <a:p>
            <a:pPr marL="12700" marR="272415">
              <a:lnSpc>
                <a:spcPts val="1900"/>
              </a:lnSpc>
              <a:spcBef>
                <a:spcPts val="55"/>
              </a:spcBef>
            </a:pPr>
            <a:r>
              <a:rPr dirty="0" sz="1550" spc="-125">
                <a:latin typeface="宋体"/>
                <a:cs typeface="宋体"/>
              </a:rPr>
              <a:t>x2，x3...），</a:t>
            </a:r>
            <a:r>
              <a:rPr dirty="0" sz="1550" spc="30">
                <a:latin typeface="宋体"/>
                <a:cs typeface="宋体"/>
              </a:rPr>
              <a:t>产</a:t>
            </a:r>
            <a:r>
              <a:rPr dirty="0" sz="1550" spc="10">
                <a:latin typeface="宋体"/>
                <a:cs typeface="宋体"/>
              </a:rPr>
              <a:t>生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输出，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就</a:t>
            </a:r>
            <a:r>
              <a:rPr dirty="0" sz="1550" spc="10">
                <a:latin typeface="宋体"/>
                <a:cs typeface="宋体"/>
              </a:rPr>
              <a:t>好</a:t>
            </a:r>
            <a:r>
              <a:rPr dirty="0" sz="1550" spc="30">
                <a:latin typeface="宋体"/>
                <a:cs typeface="宋体"/>
              </a:rPr>
              <a:t>比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神经末</a:t>
            </a:r>
            <a:r>
              <a:rPr dirty="0" sz="1550" spc="10">
                <a:latin typeface="宋体"/>
                <a:cs typeface="宋体"/>
              </a:rPr>
              <a:t>梢</a:t>
            </a:r>
            <a:r>
              <a:rPr dirty="0" sz="1550" spc="30">
                <a:latin typeface="宋体"/>
                <a:cs typeface="宋体"/>
              </a:rPr>
              <a:t>感</a:t>
            </a:r>
            <a:r>
              <a:rPr dirty="0" sz="1550" spc="10">
                <a:latin typeface="宋体"/>
                <a:cs typeface="宋体"/>
              </a:rPr>
              <a:t>受</a:t>
            </a:r>
            <a:r>
              <a:rPr dirty="0" sz="1550" spc="30">
                <a:latin typeface="宋体"/>
                <a:cs typeface="宋体"/>
              </a:rPr>
              <a:t>各</a:t>
            </a:r>
            <a:r>
              <a:rPr dirty="0" sz="1550" spc="10">
                <a:latin typeface="宋体"/>
                <a:cs typeface="宋体"/>
              </a:rPr>
              <a:t>种</a:t>
            </a:r>
            <a:r>
              <a:rPr dirty="0" sz="1550" spc="30">
                <a:latin typeface="宋体"/>
                <a:cs typeface="宋体"/>
              </a:rPr>
              <a:t>外部环</a:t>
            </a:r>
            <a:r>
              <a:rPr dirty="0" sz="1550" spc="10">
                <a:latin typeface="宋体"/>
                <a:cs typeface="宋体"/>
              </a:rPr>
              <a:t>境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变</a:t>
            </a:r>
            <a:r>
              <a:rPr dirty="0" sz="1550" spc="30">
                <a:latin typeface="宋体"/>
                <a:cs typeface="宋体"/>
              </a:rPr>
              <a:t>化</a:t>
            </a:r>
            <a:r>
              <a:rPr dirty="0" sz="1550" spc="10">
                <a:latin typeface="宋体"/>
                <a:cs typeface="宋体"/>
              </a:rPr>
              <a:t>（</a:t>
            </a:r>
            <a:r>
              <a:rPr dirty="0" sz="1550" spc="30">
                <a:latin typeface="宋体"/>
                <a:cs typeface="宋体"/>
              </a:rPr>
              <a:t>外 部刺激），然</a:t>
            </a:r>
            <a:r>
              <a:rPr dirty="0" sz="1550" spc="10">
                <a:latin typeface="宋体"/>
                <a:cs typeface="宋体"/>
              </a:rPr>
              <a:t>后</a:t>
            </a:r>
            <a:r>
              <a:rPr dirty="0" sz="1550" spc="30">
                <a:latin typeface="宋体"/>
                <a:cs typeface="宋体"/>
              </a:rPr>
              <a:t>产生</a:t>
            </a:r>
            <a:r>
              <a:rPr dirty="0" sz="1550" spc="10">
                <a:latin typeface="宋体"/>
                <a:cs typeface="宋体"/>
              </a:rPr>
              <a:t>电</a:t>
            </a:r>
            <a:r>
              <a:rPr dirty="0" sz="1550" spc="30">
                <a:latin typeface="宋体"/>
                <a:cs typeface="宋体"/>
              </a:rPr>
              <a:t>信号，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便</a:t>
            </a:r>
            <a:r>
              <a:rPr dirty="0" sz="1550" spc="10">
                <a:latin typeface="宋体"/>
                <a:cs typeface="宋体"/>
              </a:rPr>
              <a:t>于</a:t>
            </a:r>
            <a:r>
              <a:rPr dirty="0" sz="1550" spc="30">
                <a:latin typeface="宋体"/>
                <a:cs typeface="宋体"/>
              </a:rPr>
              <a:t>转</a:t>
            </a:r>
            <a:r>
              <a:rPr dirty="0" sz="1550" spc="10">
                <a:latin typeface="宋体"/>
                <a:cs typeface="宋体"/>
              </a:rPr>
              <a:t>导</a:t>
            </a:r>
            <a:r>
              <a:rPr dirty="0" sz="1550" spc="30">
                <a:latin typeface="宋体"/>
                <a:cs typeface="宋体"/>
              </a:rPr>
              <a:t>到神经</a:t>
            </a:r>
            <a:r>
              <a:rPr dirty="0" sz="1550" spc="10">
                <a:latin typeface="宋体"/>
                <a:cs typeface="宋体"/>
              </a:rPr>
              <a:t>细</a:t>
            </a:r>
            <a:r>
              <a:rPr dirty="0" sz="1550" spc="30">
                <a:latin typeface="宋体"/>
                <a:cs typeface="宋体"/>
              </a:rPr>
              <a:t>胞</a:t>
            </a:r>
            <a:r>
              <a:rPr dirty="0" sz="1550" spc="10">
                <a:latin typeface="宋体"/>
                <a:cs typeface="宋体"/>
              </a:rPr>
              <a:t>（</a:t>
            </a:r>
            <a:r>
              <a:rPr dirty="0" sz="1550" spc="30">
                <a:latin typeface="宋体"/>
                <a:cs typeface="宋体"/>
              </a:rPr>
              <a:t>又</a:t>
            </a:r>
            <a:r>
              <a:rPr dirty="0" sz="1550" spc="10">
                <a:latin typeface="宋体"/>
                <a:cs typeface="宋体"/>
              </a:rPr>
              <a:t>叫</a:t>
            </a:r>
            <a:r>
              <a:rPr dirty="0" sz="1550" spc="30">
                <a:latin typeface="宋体"/>
                <a:cs typeface="宋体"/>
              </a:rPr>
              <a:t>神经元</a:t>
            </a:r>
            <a:r>
              <a:rPr dirty="0" sz="1550" spc="10">
                <a:latin typeface="宋体"/>
                <a:cs typeface="宋体"/>
              </a:rPr>
              <a:t>）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67616" y="3511107"/>
            <a:ext cx="3626799" cy="16699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7044690" cy="120967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、什么是神经网络？</a:t>
            </a:r>
            <a:endParaRPr sz="1550">
              <a:latin typeface="宋体"/>
              <a:cs typeface="宋体"/>
            </a:endParaRPr>
          </a:p>
          <a:p>
            <a:pPr algn="just" marL="12700" marR="5080">
              <a:lnSpc>
                <a:spcPct val="101600"/>
              </a:lnSpc>
              <a:spcBef>
                <a:spcPts val="880"/>
              </a:spcBef>
            </a:pPr>
            <a:r>
              <a:rPr dirty="0" sz="1550" spc="30">
                <a:latin typeface="宋体"/>
                <a:cs typeface="宋体"/>
              </a:rPr>
              <a:t>单个的感知器</a:t>
            </a:r>
            <a:r>
              <a:rPr dirty="0" sz="1550" spc="10">
                <a:latin typeface="宋体"/>
                <a:cs typeface="宋体"/>
              </a:rPr>
              <a:t>就</a:t>
            </a:r>
            <a:r>
              <a:rPr dirty="0" sz="1550" spc="30">
                <a:latin typeface="宋体"/>
                <a:cs typeface="宋体"/>
              </a:rPr>
              <a:t>构成</a:t>
            </a:r>
            <a:r>
              <a:rPr dirty="0" sz="1550" spc="10">
                <a:latin typeface="宋体"/>
                <a:cs typeface="宋体"/>
              </a:rPr>
              <a:t>了</a:t>
            </a:r>
            <a:r>
              <a:rPr dirty="0" sz="1550" spc="30">
                <a:latin typeface="宋体"/>
                <a:cs typeface="宋体"/>
              </a:rPr>
              <a:t>一个简</a:t>
            </a:r>
            <a:r>
              <a:rPr dirty="0" sz="1550" spc="10">
                <a:latin typeface="宋体"/>
                <a:cs typeface="宋体"/>
              </a:rPr>
              <a:t>单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但在现</a:t>
            </a:r>
            <a:r>
              <a:rPr dirty="0" sz="1550" spc="10">
                <a:latin typeface="宋体"/>
                <a:cs typeface="宋体"/>
              </a:rPr>
              <a:t>实</a:t>
            </a:r>
            <a:r>
              <a:rPr dirty="0" sz="1550" spc="30">
                <a:latin typeface="宋体"/>
                <a:cs typeface="宋体"/>
              </a:rPr>
              <a:t>世</a:t>
            </a:r>
            <a:r>
              <a:rPr dirty="0" sz="1550" spc="10">
                <a:latin typeface="宋体"/>
                <a:cs typeface="宋体"/>
              </a:rPr>
              <a:t>界</a:t>
            </a:r>
            <a:r>
              <a:rPr dirty="0" sz="1550" spc="30">
                <a:latin typeface="宋体"/>
                <a:cs typeface="宋体"/>
              </a:rPr>
              <a:t>中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实际的</a:t>
            </a:r>
            <a:r>
              <a:rPr dirty="0" sz="1550" spc="10">
                <a:latin typeface="宋体"/>
                <a:cs typeface="宋体"/>
              </a:rPr>
              <a:t>决</a:t>
            </a:r>
            <a:r>
              <a:rPr dirty="0" sz="1550" spc="30">
                <a:latin typeface="宋体"/>
                <a:cs typeface="宋体"/>
              </a:rPr>
              <a:t>策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</a:t>
            </a:r>
            <a:r>
              <a:rPr dirty="0" sz="1550" spc="10">
                <a:latin typeface="宋体"/>
                <a:cs typeface="宋体"/>
              </a:rPr>
              <a:t>则</a:t>
            </a:r>
            <a:r>
              <a:rPr dirty="0" sz="1550" spc="30">
                <a:latin typeface="宋体"/>
                <a:cs typeface="宋体"/>
              </a:rPr>
              <a:t>要 复杂得多，往</a:t>
            </a:r>
            <a:r>
              <a:rPr dirty="0" sz="1550" spc="10">
                <a:latin typeface="宋体"/>
                <a:cs typeface="宋体"/>
              </a:rPr>
              <a:t>往</a:t>
            </a:r>
            <a:r>
              <a:rPr dirty="0" sz="1550" spc="30">
                <a:latin typeface="宋体"/>
                <a:cs typeface="宋体"/>
              </a:rPr>
              <a:t>是由</a:t>
            </a:r>
            <a:r>
              <a:rPr dirty="0" sz="1550" spc="10">
                <a:latin typeface="宋体"/>
                <a:cs typeface="宋体"/>
              </a:rPr>
              <a:t>多</a:t>
            </a:r>
            <a:r>
              <a:rPr dirty="0" sz="1550" spc="30">
                <a:latin typeface="宋体"/>
                <a:cs typeface="宋体"/>
              </a:rPr>
              <a:t>个感知</a:t>
            </a:r>
            <a:r>
              <a:rPr dirty="0" sz="1550" spc="10">
                <a:latin typeface="宋体"/>
                <a:cs typeface="宋体"/>
              </a:rPr>
              <a:t>器</a:t>
            </a:r>
            <a:r>
              <a:rPr dirty="0" sz="1550" spc="30">
                <a:latin typeface="宋体"/>
                <a:cs typeface="宋体"/>
              </a:rPr>
              <a:t>组</a:t>
            </a:r>
            <a:r>
              <a:rPr dirty="0" sz="1550" spc="10">
                <a:latin typeface="宋体"/>
                <a:cs typeface="宋体"/>
              </a:rPr>
              <a:t>成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多</a:t>
            </a:r>
            <a:r>
              <a:rPr dirty="0" sz="1550" spc="30">
                <a:latin typeface="宋体"/>
                <a:cs typeface="宋体"/>
              </a:rPr>
              <a:t>层网络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如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图</a:t>
            </a:r>
            <a:r>
              <a:rPr dirty="0" sz="1550" spc="10">
                <a:latin typeface="宋体"/>
                <a:cs typeface="宋体"/>
              </a:rPr>
              <a:t>所</a:t>
            </a:r>
            <a:r>
              <a:rPr dirty="0" sz="1550" spc="30">
                <a:latin typeface="宋体"/>
                <a:cs typeface="宋体"/>
              </a:rPr>
              <a:t>示，这</a:t>
            </a:r>
            <a:r>
              <a:rPr dirty="0" sz="1550" spc="10">
                <a:latin typeface="宋体"/>
                <a:cs typeface="宋体"/>
              </a:rPr>
              <a:t>也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10">
                <a:latin typeface="宋体"/>
                <a:cs typeface="宋体"/>
              </a:rPr>
              <a:t>经</a:t>
            </a:r>
            <a:r>
              <a:rPr dirty="0" sz="1550" spc="30">
                <a:latin typeface="宋体"/>
                <a:cs typeface="宋体"/>
              </a:rPr>
              <a:t>典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神 经网络模型，</a:t>
            </a:r>
            <a:r>
              <a:rPr dirty="0" sz="1550" spc="10">
                <a:latin typeface="宋体"/>
                <a:cs typeface="宋体"/>
              </a:rPr>
              <a:t>由</a:t>
            </a:r>
            <a:r>
              <a:rPr dirty="0" sz="1550" spc="30">
                <a:latin typeface="宋体"/>
                <a:cs typeface="宋体"/>
              </a:rPr>
              <a:t>输入</a:t>
            </a:r>
            <a:r>
              <a:rPr dirty="0" sz="1550" spc="10">
                <a:latin typeface="宋体"/>
                <a:cs typeface="宋体"/>
              </a:rPr>
              <a:t>层</a:t>
            </a:r>
            <a:r>
              <a:rPr dirty="0" sz="1550" spc="30">
                <a:latin typeface="宋体"/>
                <a:cs typeface="宋体"/>
              </a:rPr>
              <a:t>、隐含</a:t>
            </a:r>
            <a:r>
              <a:rPr dirty="0" sz="1550" spc="10">
                <a:latin typeface="宋体"/>
                <a:cs typeface="宋体"/>
              </a:rPr>
              <a:t>层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输</a:t>
            </a:r>
            <a:r>
              <a:rPr dirty="0" sz="1550" spc="30">
                <a:latin typeface="宋体"/>
                <a:cs typeface="宋体"/>
              </a:rPr>
              <a:t>出</a:t>
            </a:r>
            <a:r>
              <a:rPr dirty="0" sz="1550" spc="10">
                <a:latin typeface="宋体"/>
                <a:cs typeface="宋体"/>
              </a:rPr>
              <a:t>层</a:t>
            </a:r>
            <a:r>
              <a:rPr dirty="0" sz="1550" spc="30">
                <a:latin typeface="宋体"/>
                <a:cs typeface="宋体"/>
              </a:rPr>
              <a:t>构成。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2427" y="3256788"/>
            <a:ext cx="4369191" cy="2549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7044690" cy="120967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、什么是神经网络？</a:t>
            </a:r>
            <a:endParaRPr sz="1550">
              <a:latin typeface="宋体"/>
              <a:cs typeface="宋体"/>
            </a:endParaRPr>
          </a:p>
          <a:p>
            <a:pPr algn="just" marL="12700" marR="5080">
              <a:lnSpc>
                <a:spcPct val="101600"/>
              </a:lnSpc>
              <a:spcBef>
                <a:spcPts val="880"/>
              </a:spcBef>
            </a:pPr>
            <a:r>
              <a:rPr dirty="0" sz="1550" spc="30">
                <a:latin typeface="宋体"/>
                <a:cs typeface="宋体"/>
              </a:rPr>
              <a:t>单个的感知器</a:t>
            </a:r>
            <a:r>
              <a:rPr dirty="0" sz="1550" spc="10">
                <a:latin typeface="宋体"/>
                <a:cs typeface="宋体"/>
              </a:rPr>
              <a:t>就</a:t>
            </a:r>
            <a:r>
              <a:rPr dirty="0" sz="1550" spc="30">
                <a:latin typeface="宋体"/>
                <a:cs typeface="宋体"/>
              </a:rPr>
              <a:t>构成</a:t>
            </a:r>
            <a:r>
              <a:rPr dirty="0" sz="1550" spc="10">
                <a:latin typeface="宋体"/>
                <a:cs typeface="宋体"/>
              </a:rPr>
              <a:t>了</a:t>
            </a:r>
            <a:r>
              <a:rPr dirty="0" sz="1550" spc="30">
                <a:latin typeface="宋体"/>
                <a:cs typeface="宋体"/>
              </a:rPr>
              <a:t>一个简</a:t>
            </a:r>
            <a:r>
              <a:rPr dirty="0" sz="1550" spc="10">
                <a:latin typeface="宋体"/>
                <a:cs typeface="宋体"/>
              </a:rPr>
              <a:t>单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但在现</a:t>
            </a:r>
            <a:r>
              <a:rPr dirty="0" sz="1550" spc="10">
                <a:latin typeface="宋体"/>
                <a:cs typeface="宋体"/>
              </a:rPr>
              <a:t>实</a:t>
            </a:r>
            <a:r>
              <a:rPr dirty="0" sz="1550" spc="30">
                <a:latin typeface="宋体"/>
                <a:cs typeface="宋体"/>
              </a:rPr>
              <a:t>世</a:t>
            </a:r>
            <a:r>
              <a:rPr dirty="0" sz="1550" spc="10">
                <a:latin typeface="宋体"/>
                <a:cs typeface="宋体"/>
              </a:rPr>
              <a:t>界</a:t>
            </a:r>
            <a:r>
              <a:rPr dirty="0" sz="1550" spc="30">
                <a:latin typeface="宋体"/>
                <a:cs typeface="宋体"/>
              </a:rPr>
              <a:t>中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实际的</a:t>
            </a:r>
            <a:r>
              <a:rPr dirty="0" sz="1550" spc="10">
                <a:latin typeface="宋体"/>
                <a:cs typeface="宋体"/>
              </a:rPr>
              <a:t>决</a:t>
            </a:r>
            <a:r>
              <a:rPr dirty="0" sz="1550" spc="30">
                <a:latin typeface="宋体"/>
                <a:cs typeface="宋体"/>
              </a:rPr>
              <a:t>策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</a:t>
            </a:r>
            <a:r>
              <a:rPr dirty="0" sz="1550" spc="10">
                <a:latin typeface="宋体"/>
                <a:cs typeface="宋体"/>
              </a:rPr>
              <a:t>则</a:t>
            </a:r>
            <a:r>
              <a:rPr dirty="0" sz="1550" spc="30">
                <a:latin typeface="宋体"/>
                <a:cs typeface="宋体"/>
              </a:rPr>
              <a:t>要 复杂得多，往</a:t>
            </a:r>
            <a:r>
              <a:rPr dirty="0" sz="1550" spc="10">
                <a:latin typeface="宋体"/>
                <a:cs typeface="宋体"/>
              </a:rPr>
              <a:t>往</a:t>
            </a:r>
            <a:r>
              <a:rPr dirty="0" sz="1550" spc="30">
                <a:latin typeface="宋体"/>
                <a:cs typeface="宋体"/>
              </a:rPr>
              <a:t>是由</a:t>
            </a:r>
            <a:r>
              <a:rPr dirty="0" sz="1550" spc="10">
                <a:latin typeface="宋体"/>
                <a:cs typeface="宋体"/>
              </a:rPr>
              <a:t>多</a:t>
            </a:r>
            <a:r>
              <a:rPr dirty="0" sz="1550" spc="30">
                <a:latin typeface="宋体"/>
                <a:cs typeface="宋体"/>
              </a:rPr>
              <a:t>个感知</a:t>
            </a:r>
            <a:r>
              <a:rPr dirty="0" sz="1550" spc="10">
                <a:latin typeface="宋体"/>
                <a:cs typeface="宋体"/>
              </a:rPr>
              <a:t>器</a:t>
            </a:r>
            <a:r>
              <a:rPr dirty="0" sz="1550" spc="30">
                <a:latin typeface="宋体"/>
                <a:cs typeface="宋体"/>
              </a:rPr>
              <a:t>组</a:t>
            </a:r>
            <a:r>
              <a:rPr dirty="0" sz="1550" spc="10">
                <a:latin typeface="宋体"/>
                <a:cs typeface="宋体"/>
              </a:rPr>
              <a:t>成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多</a:t>
            </a:r>
            <a:r>
              <a:rPr dirty="0" sz="1550" spc="30">
                <a:latin typeface="宋体"/>
                <a:cs typeface="宋体"/>
              </a:rPr>
              <a:t>层网络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如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图</a:t>
            </a:r>
            <a:r>
              <a:rPr dirty="0" sz="1550" spc="10">
                <a:latin typeface="宋体"/>
                <a:cs typeface="宋体"/>
              </a:rPr>
              <a:t>所</a:t>
            </a:r>
            <a:r>
              <a:rPr dirty="0" sz="1550" spc="30">
                <a:latin typeface="宋体"/>
                <a:cs typeface="宋体"/>
              </a:rPr>
              <a:t>示，这</a:t>
            </a:r>
            <a:r>
              <a:rPr dirty="0" sz="1550" spc="10">
                <a:latin typeface="宋体"/>
                <a:cs typeface="宋体"/>
              </a:rPr>
              <a:t>也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10">
                <a:latin typeface="宋体"/>
                <a:cs typeface="宋体"/>
              </a:rPr>
              <a:t>经</a:t>
            </a:r>
            <a:r>
              <a:rPr dirty="0" sz="1550" spc="30">
                <a:latin typeface="宋体"/>
                <a:cs typeface="宋体"/>
              </a:rPr>
              <a:t>典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神 经网络模型，</a:t>
            </a:r>
            <a:r>
              <a:rPr dirty="0" sz="1550" spc="10">
                <a:latin typeface="宋体"/>
                <a:cs typeface="宋体"/>
              </a:rPr>
              <a:t>由</a:t>
            </a:r>
            <a:r>
              <a:rPr dirty="0" sz="1550" spc="30">
                <a:latin typeface="宋体"/>
                <a:cs typeface="宋体"/>
              </a:rPr>
              <a:t>输入</a:t>
            </a:r>
            <a:r>
              <a:rPr dirty="0" sz="1550" spc="10">
                <a:latin typeface="宋体"/>
                <a:cs typeface="宋体"/>
              </a:rPr>
              <a:t>层</a:t>
            </a:r>
            <a:r>
              <a:rPr dirty="0" sz="1550" spc="30">
                <a:latin typeface="宋体"/>
                <a:cs typeface="宋体"/>
              </a:rPr>
              <a:t>、隐含</a:t>
            </a:r>
            <a:r>
              <a:rPr dirty="0" sz="1550" spc="10">
                <a:latin typeface="宋体"/>
                <a:cs typeface="宋体"/>
              </a:rPr>
              <a:t>层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输</a:t>
            </a:r>
            <a:r>
              <a:rPr dirty="0" sz="1550" spc="30">
                <a:latin typeface="宋体"/>
                <a:cs typeface="宋体"/>
              </a:rPr>
              <a:t>出</a:t>
            </a:r>
            <a:r>
              <a:rPr dirty="0" sz="1550" spc="10">
                <a:latin typeface="宋体"/>
                <a:cs typeface="宋体"/>
              </a:rPr>
              <a:t>层</a:t>
            </a:r>
            <a:r>
              <a:rPr dirty="0" sz="1550" spc="30">
                <a:latin typeface="宋体"/>
                <a:cs typeface="宋体"/>
              </a:rPr>
              <a:t>构成。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2427" y="3256788"/>
            <a:ext cx="4369191" cy="2549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563145" y="5836386"/>
            <a:ext cx="7044690" cy="5067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人工神经网络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以映</a:t>
            </a:r>
            <a:r>
              <a:rPr dirty="0" sz="1550" spc="10">
                <a:latin typeface="宋体"/>
                <a:cs typeface="宋体"/>
              </a:rPr>
              <a:t>射</a:t>
            </a:r>
            <a:r>
              <a:rPr dirty="0" sz="1550" spc="30">
                <a:latin typeface="宋体"/>
                <a:cs typeface="宋体"/>
              </a:rPr>
              <a:t>任意复</a:t>
            </a:r>
            <a:r>
              <a:rPr dirty="0" sz="1550" spc="10">
                <a:latin typeface="宋体"/>
                <a:cs typeface="宋体"/>
              </a:rPr>
              <a:t>杂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非</a:t>
            </a:r>
            <a:r>
              <a:rPr dirty="0" sz="1550" spc="30">
                <a:latin typeface="宋体"/>
                <a:cs typeface="宋体"/>
              </a:rPr>
              <a:t>线</a:t>
            </a:r>
            <a:r>
              <a:rPr dirty="0" sz="1550" spc="10">
                <a:latin typeface="宋体"/>
                <a:cs typeface="宋体"/>
              </a:rPr>
              <a:t>性</a:t>
            </a:r>
            <a:r>
              <a:rPr dirty="0" sz="1550" spc="30">
                <a:latin typeface="宋体"/>
                <a:cs typeface="宋体"/>
              </a:rPr>
              <a:t>关系，</a:t>
            </a:r>
            <a:r>
              <a:rPr dirty="0" sz="1550" spc="10">
                <a:latin typeface="宋体"/>
                <a:cs typeface="宋体"/>
              </a:rPr>
              <a:t>具</a:t>
            </a:r>
            <a:r>
              <a:rPr dirty="0" sz="1550" spc="30">
                <a:latin typeface="宋体"/>
                <a:cs typeface="宋体"/>
              </a:rPr>
              <a:t>有</a:t>
            </a:r>
            <a:r>
              <a:rPr dirty="0" sz="1550" spc="10">
                <a:latin typeface="宋体"/>
                <a:cs typeface="宋体"/>
              </a:rPr>
              <a:t>很</a:t>
            </a:r>
            <a:r>
              <a:rPr dirty="0" sz="1550" spc="30">
                <a:latin typeface="宋体"/>
                <a:cs typeface="宋体"/>
              </a:rPr>
              <a:t>强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鲁棒性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记</a:t>
            </a:r>
            <a:r>
              <a:rPr dirty="0" sz="1550" spc="10">
                <a:latin typeface="宋体"/>
                <a:cs typeface="宋体"/>
              </a:rPr>
              <a:t>忆</a:t>
            </a:r>
            <a:r>
              <a:rPr dirty="0" sz="1550" spc="30">
                <a:latin typeface="宋体"/>
                <a:cs typeface="宋体"/>
              </a:rPr>
              <a:t>能</a:t>
            </a:r>
            <a:r>
              <a:rPr dirty="0" sz="1550" spc="10">
                <a:latin typeface="宋体"/>
                <a:cs typeface="宋体"/>
              </a:rPr>
              <a:t>力</a:t>
            </a:r>
            <a:r>
              <a:rPr dirty="0" sz="1550" spc="30">
                <a:latin typeface="宋体"/>
                <a:cs typeface="宋体"/>
              </a:rPr>
              <a:t>、 自学习等能力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在分</a:t>
            </a:r>
            <a:r>
              <a:rPr dirty="0" sz="1550" spc="10">
                <a:latin typeface="宋体"/>
                <a:cs typeface="宋体"/>
              </a:rPr>
              <a:t>类</a:t>
            </a:r>
            <a:r>
              <a:rPr dirty="0" sz="1550" spc="30">
                <a:latin typeface="宋体"/>
                <a:cs typeface="宋体"/>
              </a:rPr>
              <a:t>、预测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模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等方面</a:t>
            </a:r>
            <a:r>
              <a:rPr dirty="0" sz="1550" spc="10">
                <a:latin typeface="宋体"/>
                <a:cs typeface="宋体"/>
              </a:rPr>
              <a:t>有</a:t>
            </a:r>
            <a:r>
              <a:rPr dirty="0" sz="1550" spc="30">
                <a:latin typeface="宋体"/>
                <a:cs typeface="宋体"/>
              </a:rPr>
              <a:t>着</a:t>
            </a:r>
            <a:r>
              <a:rPr dirty="0" sz="1550" spc="10">
                <a:latin typeface="宋体"/>
                <a:cs typeface="宋体"/>
              </a:rPr>
              <a:t>广</a:t>
            </a:r>
            <a:r>
              <a:rPr dirty="0" sz="1550" spc="30">
                <a:latin typeface="宋体"/>
                <a:cs typeface="宋体"/>
              </a:rPr>
              <a:t>泛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应用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7056755" cy="2171700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2</a:t>
            </a:r>
            <a:r>
              <a:rPr dirty="0" sz="1550" spc="30">
                <a:latin typeface="宋体"/>
                <a:cs typeface="宋体"/>
              </a:rPr>
              <a:t>、什么是卷积神经网络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ct val="101699"/>
              </a:lnSpc>
              <a:spcBef>
                <a:spcPts val="880"/>
              </a:spcBef>
            </a:pPr>
            <a:r>
              <a:rPr dirty="0" sz="1550" spc="30">
                <a:latin typeface="宋体"/>
                <a:cs typeface="宋体"/>
              </a:rPr>
              <a:t>卷积神经网络</a:t>
            </a:r>
            <a:r>
              <a:rPr dirty="0" sz="1550" spc="-50">
                <a:latin typeface="宋体"/>
                <a:cs typeface="宋体"/>
              </a:rPr>
              <a:t>（Convolutional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-25">
                <a:latin typeface="宋体"/>
                <a:cs typeface="宋体"/>
              </a:rPr>
              <a:t>Neural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45">
                <a:latin typeface="宋体"/>
                <a:cs typeface="宋体"/>
              </a:rPr>
              <a:t>Network）</a:t>
            </a:r>
            <a:r>
              <a:rPr dirty="0" sz="1550" spc="30">
                <a:latin typeface="宋体"/>
                <a:cs typeface="宋体"/>
              </a:rPr>
              <a:t>简称</a:t>
            </a:r>
            <a:r>
              <a:rPr dirty="0" sz="1550" spc="275">
                <a:latin typeface="宋体"/>
                <a:cs typeface="宋体"/>
              </a:rPr>
              <a:t>CNN，CNN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10">
                <a:latin typeface="宋体"/>
                <a:cs typeface="宋体"/>
              </a:rPr>
              <a:t>所</a:t>
            </a:r>
            <a:r>
              <a:rPr dirty="0" sz="1550" spc="30">
                <a:latin typeface="宋体"/>
                <a:cs typeface="宋体"/>
              </a:rPr>
              <a:t>有深度学 习课程、书籍</a:t>
            </a:r>
            <a:r>
              <a:rPr dirty="0" sz="1550" spc="10">
                <a:latin typeface="宋体"/>
                <a:cs typeface="宋体"/>
              </a:rPr>
              <a:t>必</a:t>
            </a:r>
            <a:r>
              <a:rPr dirty="0" sz="1550" spc="30">
                <a:latin typeface="宋体"/>
                <a:cs typeface="宋体"/>
              </a:rPr>
              <a:t>教的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</a:t>
            </a:r>
            <a:r>
              <a:rPr dirty="0" sz="1550" spc="240">
                <a:latin typeface="宋体"/>
                <a:cs typeface="宋体"/>
              </a:rPr>
              <a:t>，CNN</a:t>
            </a: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10">
                <a:latin typeface="宋体"/>
                <a:cs typeface="宋体"/>
              </a:rPr>
              <a:t>影</a:t>
            </a:r>
            <a:r>
              <a:rPr dirty="0" sz="1550" spc="30">
                <a:latin typeface="宋体"/>
                <a:cs typeface="宋体"/>
              </a:rPr>
              <a:t>像</a:t>
            </a:r>
            <a:r>
              <a:rPr dirty="0" sz="1550" spc="10">
                <a:latin typeface="宋体"/>
                <a:cs typeface="宋体"/>
              </a:rPr>
              <a:t>识</a:t>
            </a:r>
            <a:r>
              <a:rPr dirty="0" sz="1550" spc="30">
                <a:latin typeface="宋体"/>
                <a:cs typeface="宋体"/>
              </a:rPr>
              <a:t>别</a:t>
            </a:r>
            <a:r>
              <a:rPr dirty="0" sz="1550" spc="10">
                <a:latin typeface="宋体"/>
                <a:cs typeface="宋体"/>
              </a:rPr>
              <a:t>方</a:t>
            </a:r>
            <a:r>
              <a:rPr dirty="0" sz="1550" spc="30">
                <a:latin typeface="宋体"/>
                <a:cs typeface="宋体"/>
              </a:rPr>
              <a:t>面的为</a:t>
            </a:r>
            <a:r>
              <a:rPr dirty="0" sz="1550" spc="10">
                <a:latin typeface="宋体"/>
                <a:cs typeface="宋体"/>
              </a:rPr>
              <a:t>例</a:t>
            </a:r>
            <a:r>
              <a:rPr dirty="0" sz="1550" spc="30">
                <a:latin typeface="宋体"/>
                <a:cs typeface="宋体"/>
              </a:rPr>
              <a:t>特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强</a:t>
            </a:r>
            <a:r>
              <a:rPr dirty="0" sz="1550" spc="10">
                <a:latin typeface="宋体"/>
                <a:cs typeface="宋体"/>
              </a:rPr>
              <a:t>大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许</a:t>
            </a:r>
            <a:r>
              <a:rPr dirty="0" sz="1550" spc="30">
                <a:latin typeface="宋体"/>
                <a:cs typeface="宋体"/>
              </a:rPr>
              <a:t>多</a:t>
            </a:r>
            <a:r>
              <a:rPr dirty="0" sz="1550" spc="10">
                <a:latin typeface="宋体"/>
                <a:cs typeface="宋体"/>
              </a:rPr>
              <a:t>影像识</a:t>
            </a:r>
            <a:r>
              <a:rPr dirty="0" sz="1550" spc="30">
                <a:latin typeface="宋体"/>
                <a:cs typeface="宋体"/>
              </a:rPr>
              <a:t>别 的模型也都是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20">
                <a:latin typeface="宋体"/>
                <a:cs typeface="宋体"/>
              </a:rPr>
              <a:t>CNN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架</a:t>
            </a:r>
            <a:r>
              <a:rPr dirty="0" sz="1550" spc="10">
                <a:latin typeface="宋体"/>
                <a:cs typeface="宋体"/>
              </a:rPr>
              <a:t>构</a:t>
            </a:r>
            <a:r>
              <a:rPr dirty="0" sz="1550" spc="30">
                <a:latin typeface="宋体"/>
                <a:cs typeface="宋体"/>
              </a:rPr>
              <a:t>为基础</a:t>
            </a:r>
            <a:r>
              <a:rPr dirty="0" sz="1550" spc="10">
                <a:latin typeface="宋体"/>
                <a:cs typeface="宋体"/>
              </a:rPr>
              <a:t>去</a:t>
            </a:r>
            <a:r>
              <a:rPr dirty="0" sz="1550" spc="30">
                <a:latin typeface="宋体"/>
                <a:cs typeface="宋体"/>
              </a:rPr>
              <a:t>做</a:t>
            </a:r>
            <a:r>
              <a:rPr dirty="0" sz="1550" spc="10">
                <a:latin typeface="宋体"/>
                <a:cs typeface="宋体"/>
              </a:rPr>
              <a:t>延</a:t>
            </a:r>
            <a:r>
              <a:rPr dirty="0" sz="1550" spc="30">
                <a:latin typeface="宋体"/>
                <a:cs typeface="宋体"/>
              </a:rPr>
              <a:t>伸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另外值</a:t>
            </a:r>
            <a:r>
              <a:rPr dirty="0" sz="1550" spc="10">
                <a:latin typeface="宋体"/>
                <a:cs typeface="宋体"/>
              </a:rPr>
              <a:t>得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提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15">
                <a:latin typeface="宋体"/>
                <a:cs typeface="宋体"/>
              </a:rPr>
              <a:t>CNN</a:t>
            </a:r>
            <a:r>
              <a:rPr dirty="0" sz="1550" spc="30">
                <a:latin typeface="宋体"/>
                <a:cs typeface="宋体"/>
              </a:rPr>
              <a:t>模</a:t>
            </a:r>
            <a:r>
              <a:rPr dirty="0" sz="1550" spc="10">
                <a:latin typeface="宋体"/>
                <a:cs typeface="宋体"/>
              </a:rPr>
              <a:t>型</a:t>
            </a:r>
            <a:r>
              <a:rPr dirty="0" sz="1550" spc="30">
                <a:latin typeface="宋体"/>
                <a:cs typeface="宋体"/>
              </a:rPr>
              <a:t>也是 少数参考人的</a:t>
            </a:r>
            <a:r>
              <a:rPr dirty="0" sz="1550" spc="10">
                <a:latin typeface="宋体"/>
                <a:cs typeface="宋体"/>
              </a:rPr>
              <a:t>大</a:t>
            </a:r>
            <a:r>
              <a:rPr dirty="0" sz="1550" spc="30">
                <a:latin typeface="宋体"/>
                <a:cs typeface="宋体"/>
              </a:rPr>
              <a:t>脑视</a:t>
            </a:r>
            <a:r>
              <a:rPr dirty="0" sz="1550" spc="10">
                <a:latin typeface="宋体"/>
                <a:cs typeface="宋体"/>
              </a:rPr>
              <a:t>觉</a:t>
            </a:r>
            <a:r>
              <a:rPr dirty="0" sz="1550" spc="30">
                <a:latin typeface="宋体"/>
                <a:cs typeface="宋体"/>
              </a:rPr>
              <a:t>组织来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立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深</a:t>
            </a:r>
            <a:r>
              <a:rPr dirty="0" sz="1550" spc="10">
                <a:latin typeface="宋体"/>
                <a:cs typeface="宋体"/>
              </a:rPr>
              <a:t>度</a:t>
            </a:r>
            <a:r>
              <a:rPr dirty="0" sz="1550" spc="30">
                <a:latin typeface="宋体"/>
                <a:cs typeface="宋体"/>
              </a:rPr>
              <a:t>学习模</a:t>
            </a:r>
            <a:r>
              <a:rPr dirty="0" sz="1550" spc="10">
                <a:latin typeface="宋体"/>
                <a:cs typeface="宋体"/>
              </a:rPr>
              <a:t>型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学</a:t>
            </a:r>
            <a:r>
              <a:rPr dirty="0" sz="1550" spc="30">
                <a:latin typeface="宋体"/>
                <a:cs typeface="宋体"/>
              </a:rPr>
              <a:t>会</a:t>
            </a:r>
            <a:r>
              <a:rPr dirty="0" sz="1550" spc="315">
                <a:latin typeface="宋体"/>
                <a:cs typeface="宋体"/>
              </a:rPr>
              <a:t>CNN</a:t>
            </a:r>
            <a:r>
              <a:rPr dirty="0" sz="1550" spc="10">
                <a:latin typeface="宋体"/>
                <a:cs typeface="宋体"/>
              </a:rPr>
              <a:t>之</a:t>
            </a:r>
            <a:r>
              <a:rPr dirty="0" sz="1550" spc="30">
                <a:latin typeface="宋体"/>
                <a:cs typeface="宋体"/>
              </a:rPr>
              <a:t>后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对</a:t>
            </a:r>
            <a:r>
              <a:rPr dirty="0" sz="1550" spc="10">
                <a:latin typeface="宋体"/>
                <a:cs typeface="宋体"/>
              </a:rPr>
              <a:t>于学习</a:t>
            </a:r>
            <a:r>
              <a:rPr dirty="0" sz="1550" spc="30">
                <a:latin typeface="宋体"/>
                <a:cs typeface="宋体"/>
              </a:rPr>
              <a:t>其 他深度学习的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型也</a:t>
            </a:r>
            <a:r>
              <a:rPr dirty="0" sz="1550" spc="10">
                <a:latin typeface="宋体"/>
                <a:cs typeface="宋体"/>
              </a:rPr>
              <a:t>很</a:t>
            </a:r>
            <a:r>
              <a:rPr dirty="0" sz="1550" spc="30">
                <a:latin typeface="宋体"/>
                <a:cs typeface="宋体"/>
              </a:rPr>
              <a:t>有帮助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通</a:t>
            </a:r>
            <a:r>
              <a:rPr dirty="0" sz="1550" spc="10">
                <a:latin typeface="宋体"/>
                <a:cs typeface="宋体"/>
              </a:rPr>
              <a:t>过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例子来</a:t>
            </a:r>
            <a:r>
              <a:rPr dirty="0" sz="1550" spc="10">
                <a:latin typeface="宋体"/>
                <a:cs typeface="宋体"/>
              </a:rPr>
              <a:t>讲</a:t>
            </a:r>
            <a:r>
              <a:rPr dirty="0" sz="1550" spc="30">
                <a:latin typeface="宋体"/>
                <a:cs typeface="宋体"/>
              </a:rPr>
              <a:t>解</a:t>
            </a:r>
            <a:r>
              <a:rPr dirty="0" sz="1550" spc="310">
                <a:latin typeface="宋体"/>
                <a:cs typeface="宋体"/>
              </a:rPr>
              <a:t>CNN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原</a:t>
            </a:r>
            <a:r>
              <a:rPr dirty="0" sz="1550" spc="10">
                <a:latin typeface="宋体"/>
                <a:cs typeface="宋体"/>
              </a:rPr>
              <a:t>理</a:t>
            </a:r>
            <a:r>
              <a:rPr dirty="0" sz="1550" spc="30">
                <a:latin typeface="宋体"/>
                <a:cs typeface="宋体"/>
              </a:rPr>
              <a:t>以</a:t>
            </a:r>
            <a:r>
              <a:rPr dirty="0" sz="1550" spc="10">
                <a:latin typeface="宋体"/>
                <a:cs typeface="宋体"/>
              </a:rPr>
              <a:t>及</a:t>
            </a:r>
            <a:r>
              <a:rPr dirty="0" sz="1550" spc="30">
                <a:latin typeface="宋体"/>
                <a:cs typeface="宋体"/>
              </a:rPr>
              <a:t>使用</a:t>
            </a:r>
            <a:r>
              <a:rPr dirty="0" sz="1550" spc="310">
                <a:latin typeface="宋体"/>
                <a:cs typeface="宋体"/>
              </a:rPr>
              <a:t>CNN  </a:t>
            </a:r>
            <a:r>
              <a:rPr dirty="0" sz="1550" spc="30">
                <a:latin typeface="宋体"/>
                <a:cs typeface="宋体"/>
              </a:rPr>
              <a:t>来达成</a:t>
            </a:r>
            <a:r>
              <a:rPr dirty="0" sz="1550" spc="45">
                <a:latin typeface="宋体"/>
                <a:cs typeface="宋体"/>
              </a:rPr>
              <a:t>99%</a:t>
            </a:r>
            <a:r>
              <a:rPr dirty="0" sz="1550" spc="30">
                <a:latin typeface="宋体"/>
                <a:cs typeface="宋体"/>
              </a:rPr>
              <a:t>正</a:t>
            </a:r>
            <a:r>
              <a:rPr dirty="0" sz="1550" spc="10">
                <a:latin typeface="宋体"/>
                <a:cs typeface="宋体"/>
              </a:rPr>
              <a:t>确</a:t>
            </a:r>
            <a:r>
              <a:rPr dirty="0" sz="1550" spc="30">
                <a:latin typeface="宋体"/>
                <a:cs typeface="宋体"/>
              </a:rPr>
              <a:t>度的手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字</a:t>
            </a:r>
            <a:r>
              <a:rPr dirty="0" sz="1550" spc="10">
                <a:latin typeface="宋体"/>
                <a:cs typeface="宋体"/>
              </a:rPr>
              <a:t>体</a:t>
            </a:r>
            <a:r>
              <a:rPr dirty="0" sz="1550" spc="30">
                <a:latin typeface="宋体"/>
                <a:cs typeface="宋体"/>
              </a:rPr>
              <a:t>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。 </a:t>
            </a:r>
            <a:r>
              <a:rPr dirty="0" sz="1550" spc="320">
                <a:latin typeface="宋体"/>
                <a:cs typeface="宋体"/>
              </a:rPr>
              <a:t>CNN</a:t>
            </a:r>
            <a:r>
              <a:rPr dirty="0" sz="1550" spc="30">
                <a:latin typeface="宋体"/>
                <a:cs typeface="宋体"/>
              </a:rPr>
              <a:t>的概念图如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32557" y="4404818"/>
            <a:ext cx="6846973" cy="16893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2107221"/>
            <a:ext cx="214820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90">
                <a:latin typeface="宋体"/>
                <a:cs typeface="宋体"/>
              </a:rPr>
              <a:t>2</a:t>
            </a:r>
            <a:r>
              <a:rPr dirty="0" sz="1550" spc="30">
                <a:latin typeface="宋体"/>
                <a:cs typeface="宋体"/>
              </a:rPr>
              <a:t>、什么是卷积神经网络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02747" y="2603075"/>
            <a:ext cx="3750964" cy="27758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434584" y="2735476"/>
            <a:ext cx="3992167" cy="26701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538687" y="5418825"/>
            <a:ext cx="7420609" cy="747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105"/>
              </a:spcBef>
            </a:pPr>
            <a:r>
              <a:rPr dirty="0" sz="1550" spc="30">
                <a:latin typeface="宋体"/>
                <a:cs typeface="宋体"/>
              </a:rPr>
              <a:t>从上面三张图</a:t>
            </a:r>
            <a:r>
              <a:rPr dirty="0" sz="1550" spc="10">
                <a:latin typeface="宋体"/>
                <a:cs typeface="宋体"/>
              </a:rPr>
              <a:t>片</a:t>
            </a:r>
            <a:r>
              <a:rPr dirty="0" sz="1550" spc="30">
                <a:latin typeface="宋体"/>
                <a:cs typeface="宋体"/>
              </a:rPr>
              <a:t>我们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以看出</a:t>
            </a:r>
            <a:r>
              <a:rPr dirty="0" sz="1550" spc="235">
                <a:latin typeface="宋体"/>
                <a:cs typeface="宋体"/>
              </a:rPr>
              <a:t>，CNN</a:t>
            </a:r>
            <a:r>
              <a:rPr dirty="0" sz="1550" spc="30">
                <a:latin typeface="宋体"/>
                <a:cs typeface="宋体"/>
              </a:rPr>
              <a:t>架</a:t>
            </a:r>
            <a:r>
              <a:rPr dirty="0" sz="1550" spc="10">
                <a:latin typeface="宋体"/>
                <a:cs typeface="宋体"/>
              </a:rPr>
              <a:t>构</a:t>
            </a:r>
            <a:r>
              <a:rPr dirty="0" sz="1550" spc="30">
                <a:latin typeface="宋体"/>
                <a:cs typeface="宋体"/>
              </a:rPr>
              <a:t>简</a:t>
            </a:r>
            <a:r>
              <a:rPr dirty="0" sz="1550" spc="10">
                <a:latin typeface="宋体"/>
                <a:cs typeface="宋体"/>
              </a:rPr>
              <a:t>单</a:t>
            </a:r>
            <a:r>
              <a:rPr dirty="0" sz="1550" spc="30">
                <a:latin typeface="宋体"/>
                <a:cs typeface="宋体"/>
              </a:rPr>
              <a:t>来说就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：</a:t>
            </a:r>
            <a:r>
              <a:rPr dirty="0" sz="1550" spc="10">
                <a:latin typeface="宋体"/>
                <a:cs typeface="宋体"/>
              </a:rPr>
              <a:t>图</a:t>
            </a:r>
            <a:r>
              <a:rPr dirty="0" sz="1550" spc="30">
                <a:latin typeface="宋体"/>
                <a:cs typeface="宋体"/>
              </a:rPr>
              <a:t>片</a:t>
            </a:r>
            <a:r>
              <a:rPr dirty="0" sz="1550" spc="10">
                <a:latin typeface="宋体"/>
                <a:cs typeface="宋体"/>
              </a:rPr>
              <a:t>经</a:t>
            </a:r>
            <a:r>
              <a:rPr dirty="0" sz="1550" spc="30">
                <a:latin typeface="宋体"/>
                <a:cs typeface="宋体"/>
              </a:rPr>
              <a:t>过</a:t>
            </a:r>
            <a:r>
              <a:rPr dirty="0" sz="1550" spc="10">
                <a:latin typeface="宋体"/>
                <a:cs typeface="宋体"/>
              </a:rPr>
              <a:t>各</a:t>
            </a:r>
            <a:r>
              <a:rPr dirty="0" sz="1550" spc="30">
                <a:latin typeface="宋体"/>
                <a:cs typeface="宋体"/>
              </a:rPr>
              <a:t>两次的 </a:t>
            </a:r>
            <a:r>
              <a:rPr dirty="0" sz="1550" spc="-60">
                <a:latin typeface="宋体"/>
                <a:cs typeface="宋体"/>
              </a:rPr>
              <a:t>Convolution,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-85">
                <a:latin typeface="宋体"/>
                <a:cs typeface="宋体"/>
              </a:rPr>
              <a:t>Pooling,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-160">
                <a:latin typeface="宋体"/>
                <a:cs typeface="宋体"/>
              </a:rPr>
              <a:t>Fully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45">
                <a:latin typeface="宋体"/>
                <a:cs typeface="宋体"/>
              </a:rPr>
              <a:t>Connected</a:t>
            </a:r>
            <a:r>
              <a:rPr dirty="0" sz="1550" spc="10">
                <a:latin typeface="宋体"/>
                <a:cs typeface="宋体"/>
              </a:rPr>
              <a:t>就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310">
                <a:latin typeface="宋体"/>
                <a:cs typeface="宋体"/>
              </a:rPr>
              <a:t>CNN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架</a:t>
            </a:r>
            <a:r>
              <a:rPr dirty="0" sz="1550" spc="10">
                <a:latin typeface="宋体"/>
                <a:cs typeface="宋体"/>
              </a:rPr>
              <a:t>构</a:t>
            </a:r>
            <a:r>
              <a:rPr dirty="0" sz="1550" spc="30">
                <a:latin typeface="宋体"/>
                <a:cs typeface="宋体"/>
              </a:rPr>
              <a:t>了，因</a:t>
            </a:r>
            <a:r>
              <a:rPr dirty="0" sz="1550" spc="10">
                <a:latin typeface="宋体"/>
                <a:cs typeface="宋体"/>
              </a:rPr>
              <a:t>此</a:t>
            </a:r>
            <a:r>
              <a:rPr dirty="0" sz="1550" spc="30">
                <a:latin typeface="宋体"/>
                <a:cs typeface="宋体"/>
              </a:rPr>
              <a:t>只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搞</a:t>
            </a:r>
            <a:r>
              <a:rPr dirty="0" sz="1550" spc="10">
                <a:latin typeface="宋体"/>
                <a:cs typeface="宋体"/>
              </a:rPr>
              <a:t>懂</a:t>
            </a:r>
            <a:r>
              <a:rPr dirty="0" sz="1550" spc="-60">
                <a:latin typeface="宋体"/>
                <a:cs typeface="宋体"/>
              </a:rPr>
              <a:t>Convolution,  </a:t>
            </a:r>
            <a:r>
              <a:rPr dirty="0" sz="1550" spc="-85">
                <a:latin typeface="宋体"/>
                <a:cs typeface="宋体"/>
              </a:rPr>
              <a:t>Pooling,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-160">
                <a:latin typeface="宋体"/>
                <a:cs typeface="宋体"/>
              </a:rPr>
              <a:t>Fully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45">
                <a:latin typeface="宋体"/>
                <a:cs typeface="宋体"/>
              </a:rPr>
              <a:t>Connected</a:t>
            </a:r>
            <a:r>
              <a:rPr dirty="0" sz="1550" spc="30">
                <a:latin typeface="宋体"/>
                <a:cs typeface="宋体"/>
              </a:rPr>
              <a:t>三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部分的</a:t>
            </a:r>
            <a:r>
              <a:rPr dirty="0" sz="1550" spc="10">
                <a:latin typeface="宋体"/>
                <a:cs typeface="宋体"/>
              </a:rPr>
              <a:t>内</a:t>
            </a:r>
            <a:r>
              <a:rPr dirty="0" sz="1550" spc="30">
                <a:latin typeface="宋体"/>
                <a:cs typeface="宋体"/>
              </a:rPr>
              <a:t>容</a:t>
            </a:r>
            <a:r>
              <a:rPr dirty="0" sz="1550" spc="10">
                <a:latin typeface="宋体"/>
                <a:cs typeface="宋体"/>
              </a:rPr>
              <a:t>就</a:t>
            </a:r>
            <a:r>
              <a:rPr dirty="0" sz="1550" spc="30">
                <a:latin typeface="宋体"/>
                <a:cs typeface="宋体"/>
              </a:rPr>
              <a:t>可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完全掌</a:t>
            </a:r>
            <a:r>
              <a:rPr dirty="0" sz="1550" spc="10">
                <a:latin typeface="宋体"/>
                <a:cs typeface="宋体"/>
              </a:rPr>
              <a:t>握</a:t>
            </a:r>
            <a:r>
              <a:rPr dirty="0" sz="1550" spc="30">
                <a:latin typeface="宋体"/>
                <a:cs typeface="宋体"/>
              </a:rPr>
              <a:t>了</a:t>
            </a:r>
            <a:r>
              <a:rPr dirty="0" sz="1550" spc="240">
                <a:latin typeface="宋体"/>
                <a:cs typeface="宋体"/>
              </a:rPr>
              <a:t>CNN！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6993890" cy="969010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3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355">
                <a:latin typeface="宋体"/>
                <a:cs typeface="宋体"/>
              </a:rPr>
              <a:t>CNN</a:t>
            </a:r>
            <a:r>
              <a:rPr dirty="0" sz="1550" spc="30">
                <a:latin typeface="宋体"/>
                <a:cs typeface="宋体"/>
              </a:rPr>
              <a:t>在图像识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案</a:t>
            </a:r>
            <a:r>
              <a:rPr dirty="0" sz="1550" spc="30">
                <a:latin typeface="宋体"/>
                <a:cs typeface="宋体"/>
              </a:rPr>
              <a:t>例：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ct val="101299"/>
              </a:lnSpc>
              <a:spcBef>
                <a:spcPts val="885"/>
              </a:spcBef>
            </a:pPr>
            <a:r>
              <a:rPr dirty="0" sz="1550" spc="30">
                <a:latin typeface="宋体"/>
                <a:cs typeface="宋体"/>
              </a:rPr>
              <a:t>假设给定一张</a:t>
            </a:r>
            <a:r>
              <a:rPr dirty="0" sz="1550" spc="10">
                <a:latin typeface="宋体"/>
                <a:cs typeface="宋体"/>
              </a:rPr>
              <a:t>图</a:t>
            </a:r>
            <a:r>
              <a:rPr dirty="0" sz="1550" spc="30">
                <a:latin typeface="宋体"/>
                <a:cs typeface="宋体"/>
              </a:rPr>
              <a:t>（可</a:t>
            </a:r>
            <a:r>
              <a:rPr dirty="0" sz="1550" spc="10">
                <a:latin typeface="宋体"/>
                <a:cs typeface="宋体"/>
              </a:rPr>
              <a:t>能</a:t>
            </a:r>
            <a:r>
              <a:rPr dirty="0" sz="1550" spc="30">
                <a:latin typeface="宋体"/>
                <a:cs typeface="宋体"/>
              </a:rPr>
              <a:t>是字母</a:t>
            </a:r>
            <a:r>
              <a:rPr dirty="0" sz="1550" spc="125">
                <a:latin typeface="宋体"/>
                <a:cs typeface="宋体"/>
              </a:rPr>
              <a:t>X</a:t>
            </a:r>
            <a:r>
              <a:rPr dirty="0" sz="1550" spc="30">
                <a:latin typeface="宋体"/>
                <a:cs typeface="宋体"/>
              </a:rPr>
              <a:t>或</a:t>
            </a:r>
            <a:r>
              <a:rPr dirty="0" sz="1550" spc="10">
                <a:latin typeface="宋体"/>
                <a:cs typeface="宋体"/>
              </a:rPr>
              <a:t>者</a:t>
            </a:r>
            <a:r>
              <a:rPr dirty="0" sz="1550" spc="30">
                <a:latin typeface="宋体"/>
                <a:cs typeface="宋体"/>
              </a:rPr>
              <a:t>字</a:t>
            </a:r>
            <a:r>
              <a:rPr dirty="0" sz="1550" spc="10">
                <a:latin typeface="宋体"/>
                <a:cs typeface="宋体"/>
              </a:rPr>
              <a:t>母</a:t>
            </a:r>
            <a:r>
              <a:rPr dirty="0" sz="1550" spc="155">
                <a:latin typeface="宋体"/>
                <a:cs typeface="宋体"/>
              </a:rPr>
              <a:t>O），</a:t>
            </a:r>
            <a:r>
              <a:rPr dirty="0" sz="1550" spc="10">
                <a:latin typeface="宋体"/>
                <a:cs typeface="宋体"/>
              </a:rPr>
              <a:t>通</a:t>
            </a:r>
            <a:r>
              <a:rPr dirty="0" sz="1550" spc="30">
                <a:latin typeface="宋体"/>
                <a:cs typeface="宋体"/>
              </a:rPr>
              <a:t>过</a:t>
            </a:r>
            <a:r>
              <a:rPr dirty="0" sz="1550" spc="315">
                <a:latin typeface="宋体"/>
                <a:cs typeface="宋体"/>
              </a:rPr>
              <a:t>CNN</a:t>
            </a:r>
            <a:r>
              <a:rPr dirty="0" sz="1550" spc="10">
                <a:latin typeface="宋体"/>
                <a:cs typeface="宋体"/>
              </a:rPr>
              <a:t>即</a:t>
            </a:r>
            <a:r>
              <a:rPr dirty="0" sz="1550" spc="30">
                <a:latin typeface="宋体"/>
                <a:cs typeface="宋体"/>
              </a:rPr>
              <a:t>可识别</a:t>
            </a:r>
            <a:r>
              <a:rPr dirty="0" sz="1550" spc="10">
                <a:latin typeface="宋体"/>
                <a:cs typeface="宋体"/>
              </a:rPr>
              <a:t>出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125">
                <a:latin typeface="宋体"/>
                <a:cs typeface="宋体"/>
              </a:rPr>
              <a:t>X</a:t>
            </a:r>
            <a:r>
              <a:rPr dirty="0" sz="1550" spc="30">
                <a:latin typeface="宋体"/>
                <a:cs typeface="宋体"/>
              </a:rPr>
              <a:t>还是</a:t>
            </a:r>
            <a:r>
              <a:rPr dirty="0" sz="1550" spc="220">
                <a:latin typeface="宋体"/>
                <a:cs typeface="宋体"/>
              </a:rPr>
              <a:t>O，  </a:t>
            </a:r>
            <a:r>
              <a:rPr dirty="0" sz="1550" spc="30">
                <a:latin typeface="宋体"/>
                <a:cs typeface="宋体"/>
              </a:rPr>
              <a:t>如下图所示，</a:t>
            </a:r>
            <a:r>
              <a:rPr dirty="0" sz="1550" spc="10">
                <a:latin typeface="宋体"/>
                <a:cs typeface="宋体"/>
              </a:rPr>
              <a:t>那</a:t>
            </a:r>
            <a:r>
              <a:rPr dirty="0" sz="1550" spc="30">
                <a:latin typeface="宋体"/>
                <a:cs typeface="宋体"/>
              </a:rPr>
              <a:t>怎么</a:t>
            </a:r>
            <a:r>
              <a:rPr dirty="0" sz="1550" spc="10">
                <a:latin typeface="宋体"/>
                <a:cs typeface="宋体"/>
              </a:rPr>
              <a:t>做</a:t>
            </a:r>
            <a:r>
              <a:rPr dirty="0" sz="1550" spc="30">
                <a:latin typeface="宋体"/>
                <a:cs typeface="宋体"/>
              </a:rPr>
              <a:t>到的呢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46603" y="3003803"/>
            <a:ext cx="5067300" cy="2968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6911975" cy="1450340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3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355">
                <a:latin typeface="宋体"/>
                <a:cs typeface="宋体"/>
              </a:rPr>
              <a:t>CNN</a:t>
            </a:r>
            <a:r>
              <a:rPr dirty="0" sz="1550" spc="30">
                <a:latin typeface="宋体"/>
                <a:cs typeface="宋体"/>
              </a:rPr>
              <a:t>在图像识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案</a:t>
            </a:r>
            <a:r>
              <a:rPr dirty="0" sz="1550" spc="30">
                <a:latin typeface="宋体"/>
                <a:cs typeface="宋体"/>
              </a:rPr>
              <a:t>例：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550" spc="30">
                <a:latin typeface="宋体"/>
                <a:cs typeface="宋体"/>
              </a:rPr>
              <a:t>提取特征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如果字母</a:t>
            </a:r>
            <a:r>
              <a:rPr dirty="0" sz="1550" spc="140">
                <a:latin typeface="宋体"/>
                <a:cs typeface="宋体"/>
              </a:rPr>
              <a:t>X</a:t>
            </a:r>
            <a:r>
              <a:rPr dirty="0" sz="1550" spc="30">
                <a:latin typeface="宋体"/>
                <a:cs typeface="宋体"/>
              </a:rPr>
              <a:t>、字</a:t>
            </a:r>
            <a:r>
              <a:rPr dirty="0" sz="1550" spc="10">
                <a:latin typeface="宋体"/>
                <a:cs typeface="宋体"/>
              </a:rPr>
              <a:t>母</a:t>
            </a:r>
            <a:r>
              <a:rPr dirty="0" sz="1550" spc="420">
                <a:latin typeface="宋体"/>
                <a:cs typeface="宋体"/>
              </a:rPr>
              <a:t>O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固</a:t>
            </a:r>
            <a:r>
              <a:rPr dirty="0" sz="1550" spc="10">
                <a:latin typeface="宋体"/>
                <a:cs typeface="宋体"/>
              </a:rPr>
              <a:t>定</a:t>
            </a:r>
            <a:r>
              <a:rPr dirty="0" sz="1550" spc="30">
                <a:latin typeface="宋体"/>
                <a:cs typeface="宋体"/>
              </a:rPr>
              <a:t>不</a:t>
            </a:r>
            <a:r>
              <a:rPr dirty="0" sz="1550" spc="10">
                <a:latin typeface="宋体"/>
                <a:cs typeface="宋体"/>
              </a:rPr>
              <a:t>变</a:t>
            </a:r>
            <a:r>
              <a:rPr dirty="0" sz="1550" spc="30">
                <a:latin typeface="宋体"/>
                <a:cs typeface="宋体"/>
              </a:rPr>
              <a:t>的，那</a:t>
            </a:r>
            <a:r>
              <a:rPr dirty="0" sz="1550" spc="10">
                <a:latin typeface="宋体"/>
                <a:cs typeface="宋体"/>
              </a:rPr>
              <a:t>么</a:t>
            </a:r>
            <a:r>
              <a:rPr dirty="0" sz="1550" spc="30">
                <a:latin typeface="宋体"/>
                <a:cs typeface="宋体"/>
              </a:rPr>
              <a:t>最</a:t>
            </a:r>
            <a:r>
              <a:rPr dirty="0" sz="1550" spc="10">
                <a:latin typeface="宋体"/>
                <a:cs typeface="宋体"/>
              </a:rPr>
              <a:t>简</a:t>
            </a:r>
            <a:r>
              <a:rPr dirty="0" sz="1550" spc="30">
                <a:latin typeface="宋体"/>
                <a:cs typeface="宋体"/>
              </a:rPr>
              <a:t>单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方式就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图</a:t>
            </a:r>
            <a:r>
              <a:rPr dirty="0" sz="1550" spc="10">
                <a:latin typeface="宋体"/>
                <a:cs typeface="宋体"/>
              </a:rPr>
              <a:t>像</a:t>
            </a:r>
            <a:r>
              <a:rPr dirty="0" sz="1550" spc="30">
                <a:latin typeface="宋体"/>
                <a:cs typeface="宋体"/>
              </a:rPr>
              <a:t>之</a:t>
            </a:r>
            <a:r>
              <a:rPr dirty="0" sz="1550" spc="10">
                <a:latin typeface="宋体"/>
                <a:cs typeface="宋体"/>
              </a:rPr>
              <a:t>间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像</a:t>
            </a:r>
            <a:r>
              <a:rPr dirty="0" sz="1550" spc="30">
                <a:latin typeface="宋体"/>
                <a:cs typeface="宋体"/>
              </a:rPr>
              <a:t>素一一 比对就行，但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现实</a:t>
            </a:r>
            <a:r>
              <a:rPr dirty="0" sz="1550" spc="10">
                <a:latin typeface="宋体"/>
                <a:cs typeface="宋体"/>
              </a:rPr>
              <a:t>生</a:t>
            </a:r>
            <a:r>
              <a:rPr dirty="0" sz="1550" spc="30">
                <a:latin typeface="宋体"/>
                <a:cs typeface="宋体"/>
              </a:rPr>
              <a:t>活中，</a:t>
            </a:r>
            <a:r>
              <a:rPr dirty="0" sz="1550" spc="10">
                <a:latin typeface="宋体"/>
                <a:cs typeface="宋体"/>
              </a:rPr>
              <a:t>字</a:t>
            </a:r>
            <a:r>
              <a:rPr dirty="0" sz="1550" spc="30">
                <a:latin typeface="宋体"/>
                <a:cs typeface="宋体"/>
              </a:rPr>
              <a:t>体</a:t>
            </a:r>
            <a:r>
              <a:rPr dirty="0" sz="1550" spc="10">
                <a:latin typeface="宋体"/>
                <a:cs typeface="宋体"/>
              </a:rPr>
              <a:t>都</a:t>
            </a:r>
            <a:r>
              <a:rPr dirty="0" sz="1550" spc="30">
                <a:latin typeface="宋体"/>
                <a:cs typeface="宋体"/>
              </a:rPr>
              <a:t>有</a:t>
            </a:r>
            <a:r>
              <a:rPr dirty="0" sz="1550" spc="10">
                <a:latin typeface="宋体"/>
                <a:cs typeface="宋体"/>
              </a:rPr>
              <a:t>着</a:t>
            </a:r>
            <a:r>
              <a:rPr dirty="0" sz="1550" spc="30">
                <a:latin typeface="宋体"/>
                <a:cs typeface="宋体"/>
              </a:rPr>
              <a:t>各个形</a:t>
            </a:r>
            <a:r>
              <a:rPr dirty="0" sz="1550" spc="10">
                <a:latin typeface="宋体"/>
                <a:cs typeface="宋体"/>
              </a:rPr>
              <a:t>态</a:t>
            </a:r>
            <a:r>
              <a:rPr dirty="0" sz="1550" spc="30">
                <a:latin typeface="宋体"/>
                <a:cs typeface="宋体"/>
              </a:rPr>
              <a:t>上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变</a:t>
            </a:r>
            <a:r>
              <a:rPr dirty="0" sz="1550" spc="10">
                <a:latin typeface="宋体"/>
                <a:cs typeface="宋体"/>
              </a:rPr>
              <a:t>化</a:t>
            </a:r>
            <a:r>
              <a:rPr dirty="0" sz="1550" spc="30">
                <a:latin typeface="宋体"/>
                <a:cs typeface="宋体"/>
              </a:rPr>
              <a:t>（例如</a:t>
            </a:r>
            <a:r>
              <a:rPr dirty="0" sz="1550" spc="10">
                <a:latin typeface="宋体"/>
                <a:cs typeface="宋体"/>
              </a:rPr>
              <a:t>手</a:t>
            </a:r>
            <a:r>
              <a:rPr dirty="0" sz="1550" spc="30">
                <a:latin typeface="宋体"/>
                <a:cs typeface="宋体"/>
              </a:rPr>
              <a:t>写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字识 别），例如平</a:t>
            </a:r>
            <a:r>
              <a:rPr dirty="0" sz="1550" spc="10">
                <a:latin typeface="宋体"/>
                <a:cs typeface="宋体"/>
              </a:rPr>
              <a:t>移</a:t>
            </a:r>
            <a:r>
              <a:rPr dirty="0" sz="1550" spc="30">
                <a:latin typeface="宋体"/>
                <a:cs typeface="宋体"/>
              </a:rPr>
              <a:t>、缩</a:t>
            </a:r>
            <a:r>
              <a:rPr dirty="0" sz="1550" spc="10">
                <a:latin typeface="宋体"/>
                <a:cs typeface="宋体"/>
              </a:rPr>
              <a:t>放</a:t>
            </a:r>
            <a:r>
              <a:rPr dirty="0" sz="1550" spc="30">
                <a:latin typeface="宋体"/>
                <a:cs typeface="宋体"/>
              </a:rPr>
              <a:t>、旋转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微</a:t>
            </a:r>
            <a:r>
              <a:rPr dirty="0" sz="1550" spc="10">
                <a:latin typeface="宋体"/>
                <a:cs typeface="宋体"/>
              </a:rPr>
              <a:t>变</a:t>
            </a:r>
            <a:r>
              <a:rPr dirty="0" sz="1550" spc="30">
                <a:latin typeface="宋体"/>
                <a:cs typeface="宋体"/>
              </a:rPr>
              <a:t>形</a:t>
            </a:r>
            <a:r>
              <a:rPr dirty="0" sz="1550" spc="10">
                <a:latin typeface="宋体"/>
                <a:cs typeface="宋体"/>
              </a:rPr>
              <a:t>等</a:t>
            </a:r>
            <a:r>
              <a:rPr dirty="0" sz="1550" spc="30">
                <a:latin typeface="宋体"/>
                <a:cs typeface="宋体"/>
              </a:rPr>
              <a:t>等，如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图</a:t>
            </a:r>
            <a:r>
              <a:rPr dirty="0" sz="1550" spc="10">
                <a:latin typeface="宋体"/>
                <a:cs typeface="宋体"/>
              </a:rPr>
              <a:t>所</a:t>
            </a:r>
            <a:r>
              <a:rPr dirty="0" sz="1550" spc="30">
                <a:latin typeface="宋体"/>
                <a:cs typeface="宋体"/>
              </a:rPr>
              <a:t>示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27960" y="3528059"/>
            <a:ext cx="4625340" cy="21092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1257" y="5735802"/>
            <a:ext cx="7127240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我们的目标是</a:t>
            </a:r>
            <a:r>
              <a:rPr dirty="0" sz="1550" spc="10">
                <a:latin typeface="宋体"/>
                <a:cs typeface="宋体"/>
              </a:rPr>
              <a:t>对</a:t>
            </a:r>
            <a:r>
              <a:rPr dirty="0" sz="1550" spc="30">
                <a:latin typeface="宋体"/>
                <a:cs typeface="宋体"/>
              </a:rPr>
              <a:t>于各</a:t>
            </a:r>
            <a:r>
              <a:rPr dirty="0" sz="1550" spc="10">
                <a:latin typeface="宋体"/>
                <a:cs typeface="宋体"/>
              </a:rPr>
              <a:t>种</a:t>
            </a:r>
            <a:r>
              <a:rPr dirty="0" sz="1550" spc="30">
                <a:latin typeface="宋体"/>
                <a:cs typeface="宋体"/>
              </a:rPr>
              <a:t>形态变</a:t>
            </a:r>
            <a:r>
              <a:rPr dirty="0" sz="1550" spc="10">
                <a:latin typeface="宋体"/>
                <a:cs typeface="宋体"/>
              </a:rPr>
              <a:t>化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25">
                <a:latin typeface="宋体"/>
                <a:cs typeface="宋体"/>
              </a:rPr>
              <a:t>X</a:t>
            </a:r>
            <a:r>
              <a:rPr dirty="0" sz="1550" spc="30">
                <a:latin typeface="宋体"/>
                <a:cs typeface="宋体"/>
              </a:rPr>
              <a:t>和</a:t>
            </a:r>
            <a:r>
              <a:rPr dirty="0" sz="1550" spc="220">
                <a:latin typeface="宋体"/>
                <a:cs typeface="宋体"/>
              </a:rPr>
              <a:t>O，</a:t>
            </a:r>
            <a:r>
              <a:rPr dirty="0" sz="1550" spc="10">
                <a:latin typeface="宋体"/>
                <a:cs typeface="宋体"/>
              </a:rPr>
              <a:t>都</a:t>
            </a:r>
            <a:r>
              <a:rPr dirty="0" sz="1550" spc="30">
                <a:latin typeface="宋体"/>
                <a:cs typeface="宋体"/>
              </a:rPr>
              <a:t>能</a:t>
            </a:r>
            <a:r>
              <a:rPr dirty="0" sz="1550" spc="10">
                <a:latin typeface="宋体"/>
                <a:cs typeface="宋体"/>
              </a:rPr>
              <a:t>通</a:t>
            </a:r>
            <a:r>
              <a:rPr dirty="0" sz="1550" spc="30">
                <a:latin typeface="宋体"/>
                <a:cs typeface="宋体"/>
              </a:rPr>
              <a:t>过</a:t>
            </a:r>
            <a:r>
              <a:rPr dirty="0" sz="1550" spc="315">
                <a:latin typeface="宋体"/>
                <a:cs typeface="宋体"/>
              </a:rPr>
              <a:t>CNN</a:t>
            </a:r>
            <a:r>
              <a:rPr dirty="0" sz="1550" spc="10">
                <a:latin typeface="宋体"/>
                <a:cs typeface="宋体"/>
              </a:rPr>
              <a:t>准</a:t>
            </a:r>
            <a:r>
              <a:rPr dirty="0" sz="1550" spc="30">
                <a:latin typeface="宋体"/>
                <a:cs typeface="宋体"/>
              </a:rPr>
              <a:t>确地识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出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就涉 及到应该如何</a:t>
            </a:r>
            <a:r>
              <a:rPr dirty="0" sz="1550" spc="10">
                <a:latin typeface="宋体"/>
                <a:cs typeface="宋体"/>
              </a:rPr>
              <a:t>有</a:t>
            </a:r>
            <a:r>
              <a:rPr dirty="0" sz="1550" spc="30">
                <a:latin typeface="宋体"/>
                <a:cs typeface="宋体"/>
              </a:rPr>
              <a:t>效地</a:t>
            </a:r>
            <a:r>
              <a:rPr dirty="0" sz="1550" spc="10">
                <a:latin typeface="宋体"/>
                <a:cs typeface="宋体"/>
              </a:rPr>
              <a:t>提</a:t>
            </a:r>
            <a:r>
              <a:rPr dirty="0" sz="1550" spc="30">
                <a:latin typeface="宋体"/>
                <a:cs typeface="宋体"/>
              </a:rPr>
              <a:t>取特征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作</a:t>
            </a:r>
            <a:r>
              <a:rPr dirty="0" sz="1550" spc="10">
                <a:latin typeface="宋体"/>
                <a:cs typeface="宋体"/>
              </a:rPr>
              <a:t>为</a:t>
            </a:r>
            <a:r>
              <a:rPr dirty="0" sz="1550" spc="30">
                <a:latin typeface="宋体"/>
                <a:cs typeface="宋体"/>
              </a:rPr>
              <a:t>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的关键</a:t>
            </a:r>
            <a:r>
              <a:rPr dirty="0" sz="1550" spc="10">
                <a:latin typeface="宋体"/>
                <a:cs typeface="宋体"/>
              </a:rPr>
              <a:t>因</a:t>
            </a:r>
            <a:r>
              <a:rPr dirty="0" sz="1550" spc="30">
                <a:latin typeface="宋体"/>
                <a:cs typeface="宋体"/>
              </a:rPr>
              <a:t>子。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7237730" cy="1450340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3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355">
                <a:latin typeface="宋体"/>
                <a:cs typeface="宋体"/>
              </a:rPr>
              <a:t>CNN</a:t>
            </a:r>
            <a:r>
              <a:rPr dirty="0" sz="1550" spc="30">
                <a:latin typeface="宋体"/>
                <a:cs typeface="宋体"/>
              </a:rPr>
              <a:t>在图像识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案</a:t>
            </a:r>
            <a:r>
              <a:rPr dirty="0" sz="1550" spc="30">
                <a:latin typeface="宋体"/>
                <a:cs typeface="宋体"/>
              </a:rPr>
              <a:t>例：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ct val="101699"/>
              </a:lnSpc>
              <a:spcBef>
                <a:spcPts val="880"/>
              </a:spcBef>
            </a:pPr>
            <a:r>
              <a:rPr dirty="0" sz="1550" spc="30">
                <a:latin typeface="宋体"/>
                <a:cs typeface="宋体"/>
              </a:rPr>
              <a:t>回想前面讲到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-985">
                <a:latin typeface="宋体"/>
                <a:cs typeface="宋体"/>
              </a:rPr>
              <a:t>“</a:t>
            </a:r>
            <a:r>
              <a:rPr dirty="0" sz="1550" spc="30">
                <a:latin typeface="宋体"/>
                <a:cs typeface="宋体"/>
              </a:rPr>
              <a:t>局</a:t>
            </a:r>
            <a:r>
              <a:rPr dirty="0" sz="1550" spc="10">
                <a:latin typeface="宋体"/>
                <a:cs typeface="宋体"/>
              </a:rPr>
              <a:t>部</a:t>
            </a:r>
            <a:r>
              <a:rPr dirty="0" sz="1550" spc="30">
                <a:latin typeface="宋体"/>
                <a:cs typeface="宋体"/>
              </a:rPr>
              <a:t>感</a:t>
            </a:r>
            <a:r>
              <a:rPr dirty="0" sz="1550" spc="10">
                <a:latin typeface="宋体"/>
                <a:cs typeface="宋体"/>
              </a:rPr>
              <a:t>受</a:t>
            </a:r>
            <a:r>
              <a:rPr dirty="0" sz="1550" spc="30">
                <a:latin typeface="宋体"/>
                <a:cs typeface="宋体"/>
              </a:rPr>
              <a:t>野</a:t>
            </a:r>
            <a:r>
              <a:rPr dirty="0" sz="1550" spc="-1000">
                <a:latin typeface="宋体"/>
                <a:cs typeface="宋体"/>
              </a:rPr>
              <a:t>”</a:t>
            </a:r>
            <a:r>
              <a:rPr dirty="0" sz="1550" spc="30">
                <a:latin typeface="宋体"/>
                <a:cs typeface="宋体"/>
              </a:rPr>
              <a:t>模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，对于</a:t>
            </a:r>
            <a:r>
              <a:rPr dirty="0" sz="1550" spc="305">
                <a:latin typeface="宋体"/>
                <a:cs typeface="宋体"/>
              </a:rPr>
              <a:t>CNN</a:t>
            </a:r>
            <a:r>
              <a:rPr dirty="0" sz="1550" spc="30">
                <a:latin typeface="宋体"/>
                <a:cs typeface="宋体"/>
              </a:rPr>
              <a:t>来说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它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小</a:t>
            </a:r>
            <a:r>
              <a:rPr dirty="0" sz="1550" spc="30">
                <a:latin typeface="宋体"/>
                <a:cs typeface="宋体"/>
              </a:rPr>
              <a:t>块一小</a:t>
            </a:r>
            <a:r>
              <a:rPr dirty="0" sz="1550" spc="10">
                <a:latin typeface="宋体"/>
                <a:cs typeface="宋体"/>
              </a:rPr>
              <a:t>块</a:t>
            </a:r>
            <a:r>
              <a:rPr dirty="0" sz="1550" spc="30">
                <a:latin typeface="宋体"/>
                <a:cs typeface="宋体"/>
              </a:rPr>
              <a:t>地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进行 比</a:t>
            </a:r>
            <a:r>
              <a:rPr dirty="0" sz="1550" spc="10">
                <a:latin typeface="宋体"/>
                <a:cs typeface="宋体"/>
              </a:rPr>
              <a:t>对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两幅</a:t>
            </a:r>
            <a:r>
              <a:rPr dirty="0" sz="1550" spc="10">
                <a:latin typeface="宋体"/>
                <a:cs typeface="宋体"/>
              </a:rPr>
              <a:t>图</a:t>
            </a:r>
            <a:r>
              <a:rPr dirty="0" sz="1550" spc="30">
                <a:latin typeface="宋体"/>
                <a:cs typeface="宋体"/>
              </a:rPr>
              <a:t>像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大</a:t>
            </a:r>
            <a:r>
              <a:rPr dirty="0" sz="1550" spc="10">
                <a:latin typeface="宋体"/>
                <a:cs typeface="宋体"/>
              </a:rPr>
              <a:t>致</a:t>
            </a:r>
            <a:r>
              <a:rPr dirty="0" sz="1550" spc="30">
                <a:latin typeface="宋体"/>
                <a:cs typeface="宋体"/>
              </a:rPr>
              <a:t>相同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位</a:t>
            </a:r>
            <a:r>
              <a:rPr dirty="0" sz="1550" spc="10">
                <a:latin typeface="宋体"/>
                <a:cs typeface="宋体"/>
              </a:rPr>
              <a:t>置</a:t>
            </a:r>
            <a:r>
              <a:rPr dirty="0" sz="1550" spc="30">
                <a:latin typeface="宋体"/>
                <a:cs typeface="宋体"/>
              </a:rPr>
              <a:t>找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一些</a:t>
            </a:r>
            <a:r>
              <a:rPr dirty="0" sz="1550" spc="10">
                <a:latin typeface="宋体"/>
                <a:cs typeface="宋体"/>
              </a:rPr>
              <a:t>粗</a:t>
            </a:r>
            <a:r>
              <a:rPr dirty="0" sz="1550" spc="30">
                <a:latin typeface="宋体"/>
                <a:cs typeface="宋体"/>
              </a:rPr>
              <a:t>糙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特</a:t>
            </a:r>
            <a:r>
              <a:rPr dirty="0" sz="1550" spc="10">
                <a:latin typeface="宋体"/>
                <a:cs typeface="宋体"/>
              </a:rPr>
              <a:t>征</a:t>
            </a:r>
            <a:r>
              <a:rPr dirty="0" sz="1550" spc="30">
                <a:latin typeface="宋体"/>
                <a:cs typeface="宋体"/>
              </a:rPr>
              <a:t>（小</a:t>
            </a:r>
            <a:r>
              <a:rPr dirty="0" sz="1550" spc="10">
                <a:latin typeface="宋体"/>
                <a:cs typeface="宋体"/>
              </a:rPr>
              <a:t>块</a:t>
            </a:r>
            <a:r>
              <a:rPr dirty="0" sz="1550" spc="30">
                <a:latin typeface="宋体"/>
                <a:cs typeface="宋体"/>
              </a:rPr>
              <a:t>图</a:t>
            </a:r>
            <a:r>
              <a:rPr dirty="0" sz="1550" spc="10">
                <a:latin typeface="宋体"/>
                <a:cs typeface="宋体"/>
              </a:rPr>
              <a:t>像</a:t>
            </a:r>
            <a:r>
              <a:rPr dirty="0" sz="1550" spc="30">
                <a:latin typeface="宋体"/>
                <a:cs typeface="宋体"/>
              </a:rPr>
              <a:t>）</a:t>
            </a:r>
            <a:r>
              <a:rPr dirty="0" sz="1550" spc="10">
                <a:latin typeface="宋体"/>
                <a:cs typeface="宋体"/>
              </a:rPr>
              <a:t>进</a:t>
            </a:r>
            <a:r>
              <a:rPr dirty="0" sz="1550" spc="30">
                <a:latin typeface="宋体"/>
                <a:cs typeface="宋体"/>
              </a:rPr>
              <a:t>行匹</a:t>
            </a:r>
            <a:r>
              <a:rPr dirty="0" sz="1550" spc="10">
                <a:latin typeface="宋体"/>
                <a:cs typeface="宋体"/>
              </a:rPr>
              <a:t>配</a:t>
            </a:r>
            <a:r>
              <a:rPr dirty="0" sz="1550" spc="30">
                <a:latin typeface="宋体"/>
                <a:cs typeface="宋体"/>
              </a:rPr>
              <a:t>，  相比起传统的</a:t>
            </a:r>
            <a:r>
              <a:rPr dirty="0" sz="1550" spc="10">
                <a:latin typeface="宋体"/>
                <a:cs typeface="宋体"/>
              </a:rPr>
              <a:t>整</a:t>
            </a:r>
            <a:r>
              <a:rPr dirty="0" sz="1550" spc="30">
                <a:latin typeface="宋体"/>
                <a:cs typeface="宋体"/>
              </a:rPr>
              <a:t>幅图</a:t>
            </a:r>
            <a:r>
              <a:rPr dirty="0" sz="1550" spc="10">
                <a:latin typeface="宋体"/>
                <a:cs typeface="宋体"/>
              </a:rPr>
              <a:t>逐</a:t>
            </a:r>
            <a:r>
              <a:rPr dirty="0" sz="1550" spc="30">
                <a:latin typeface="宋体"/>
                <a:cs typeface="宋体"/>
              </a:rPr>
              <a:t>一比对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方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245">
                <a:latin typeface="宋体"/>
                <a:cs typeface="宋体"/>
              </a:rPr>
              <a:t>，CNN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这种小</a:t>
            </a:r>
            <a:r>
              <a:rPr dirty="0" sz="1550" spc="10">
                <a:latin typeface="宋体"/>
                <a:cs typeface="宋体"/>
              </a:rPr>
              <a:t>块</a:t>
            </a:r>
            <a:r>
              <a:rPr dirty="0" sz="1550" spc="30">
                <a:latin typeface="宋体"/>
                <a:cs typeface="宋体"/>
              </a:rPr>
              <a:t>匹</a:t>
            </a:r>
            <a:r>
              <a:rPr dirty="0" sz="1550" spc="10">
                <a:latin typeface="宋体"/>
                <a:cs typeface="宋体"/>
              </a:rPr>
              <a:t>配</a:t>
            </a:r>
            <a:r>
              <a:rPr dirty="0" sz="1550" spc="30">
                <a:latin typeface="宋体"/>
                <a:cs typeface="宋体"/>
              </a:rPr>
              <a:t>方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能</a:t>
            </a:r>
            <a:r>
              <a:rPr dirty="0" sz="1550" spc="10">
                <a:latin typeface="宋体"/>
                <a:cs typeface="宋体"/>
              </a:rPr>
              <a:t>够</a:t>
            </a:r>
            <a:r>
              <a:rPr dirty="0" sz="1550" spc="30">
                <a:latin typeface="宋体"/>
                <a:cs typeface="宋体"/>
              </a:rPr>
              <a:t>更</a:t>
            </a:r>
            <a:r>
              <a:rPr dirty="0" sz="1550" spc="10">
                <a:latin typeface="宋体"/>
                <a:cs typeface="宋体"/>
              </a:rPr>
              <a:t>好的比</a:t>
            </a:r>
            <a:r>
              <a:rPr dirty="0" sz="1550" spc="30">
                <a:latin typeface="宋体"/>
                <a:cs typeface="宋体"/>
              </a:rPr>
              <a:t>较 两幅图像之间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相似</a:t>
            </a:r>
            <a:r>
              <a:rPr dirty="0" sz="1550" spc="10">
                <a:latin typeface="宋体"/>
                <a:cs typeface="宋体"/>
              </a:rPr>
              <a:t>性</a:t>
            </a:r>
            <a:r>
              <a:rPr dirty="0" sz="1550" spc="30">
                <a:latin typeface="宋体"/>
                <a:cs typeface="宋体"/>
              </a:rPr>
              <a:t>。如下</a:t>
            </a:r>
            <a:r>
              <a:rPr dirty="0" sz="1550" spc="10">
                <a:latin typeface="宋体"/>
                <a:cs typeface="宋体"/>
              </a:rPr>
              <a:t>图</a:t>
            </a:r>
            <a:r>
              <a:rPr dirty="0" sz="1550" spc="30">
                <a:latin typeface="宋体"/>
                <a:cs typeface="宋体"/>
              </a:rPr>
              <a:t>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44724" y="3499104"/>
            <a:ext cx="4625340" cy="2118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6358255" cy="969010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3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355">
                <a:latin typeface="宋体"/>
                <a:cs typeface="宋体"/>
              </a:rPr>
              <a:t>CNN</a:t>
            </a:r>
            <a:r>
              <a:rPr dirty="0" sz="1550" spc="30">
                <a:latin typeface="宋体"/>
                <a:cs typeface="宋体"/>
              </a:rPr>
              <a:t>在图像识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案</a:t>
            </a:r>
            <a:r>
              <a:rPr dirty="0" sz="1550" spc="30">
                <a:latin typeface="宋体"/>
                <a:cs typeface="宋体"/>
              </a:rPr>
              <a:t>例：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ct val="101299"/>
              </a:lnSpc>
              <a:spcBef>
                <a:spcPts val="885"/>
              </a:spcBef>
            </a:pPr>
            <a:r>
              <a:rPr dirty="0" sz="1550" spc="30">
                <a:latin typeface="宋体"/>
                <a:cs typeface="宋体"/>
              </a:rPr>
              <a:t>以字母</a:t>
            </a:r>
            <a:r>
              <a:rPr dirty="0" sz="1550" spc="140">
                <a:latin typeface="宋体"/>
                <a:cs typeface="宋体"/>
              </a:rPr>
              <a:t>X</a:t>
            </a:r>
            <a:r>
              <a:rPr dirty="0" sz="1550" spc="30">
                <a:latin typeface="宋体"/>
                <a:cs typeface="宋体"/>
              </a:rPr>
              <a:t>为例，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</a:t>
            </a:r>
            <a:r>
              <a:rPr dirty="0" sz="1550" spc="10">
                <a:latin typeface="宋体"/>
                <a:cs typeface="宋体"/>
              </a:rPr>
              <a:t>提</a:t>
            </a:r>
            <a:r>
              <a:rPr dirty="0" sz="1550" spc="30">
                <a:latin typeface="宋体"/>
                <a:cs typeface="宋体"/>
              </a:rPr>
              <a:t>取</a:t>
            </a:r>
            <a:r>
              <a:rPr dirty="0" sz="1550" spc="10">
                <a:latin typeface="宋体"/>
                <a:cs typeface="宋体"/>
              </a:rPr>
              <a:t>出</a:t>
            </a:r>
            <a:r>
              <a:rPr dirty="0" sz="1550" spc="30">
                <a:latin typeface="宋体"/>
                <a:cs typeface="宋体"/>
              </a:rPr>
              <a:t>三个重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特</a:t>
            </a:r>
            <a:r>
              <a:rPr dirty="0" sz="1550" spc="10">
                <a:latin typeface="宋体"/>
                <a:cs typeface="宋体"/>
              </a:rPr>
              <a:t>征</a:t>
            </a:r>
            <a:r>
              <a:rPr dirty="0" sz="1550" spc="30">
                <a:latin typeface="宋体"/>
                <a:cs typeface="宋体"/>
              </a:rPr>
              <a:t>（</a:t>
            </a:r>
            <a:r>
              <a:rPr dirty="0" sz="1550" spc="10">
                <a:latin typeface="宋体"/>
                <a:cs typeface="宋体"/>
              </a:rPr>
              <a:t>两</a:t>
            </a:r>
            <a:r>
              <a:rPr dirty="0" sz="1550" spc="30">
                <a:latin typeface="宋体"/>
                <a:cs typeface="宋体"/>
              </a:rPr>
              <a:t>个交叉</a:t>
            </a:r>
            <a:r>
              <a:rPr dirty="0" sz="1550" spc="10">
                <a:latin typeface="宋体"/>
                <a:cs typeface="宋体"/>
              </a:rPr>
              <a:t>线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对</a:t>
            </a:r>
            <a:r>
              <a:rPr dirty="0" sz="1550" spc="30">
                <a:latin typeface="宋体"/>
                <a:cs typeface="宋体"/>
              </a:rPr>
              <a:t>角</a:t>
            </a:r>
            <a:r>
              <a:rPr dirty="0" sz="1550" spc="10">
                <a:latin typeface="宋体"/>
                <a:cs typeface="宋体"/>
              </a:rPr>
              <a:t>线</a:t>
            </a:r>
            <a:r>
              <a:rPr dirty="0" sz="1550" spc="30">
                <a:latin typeface="宋体"/>
                <a:cs typeface="宋体"/>
              </a:rPr>
              <a:t>），  如下图所示：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35736" y="3256788"/>
            <a:ext cx="2350007" cy="2209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51859" y="3256788"/>
            <a:ext cx="2708147" cy="22250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251447" y="3247644"/>
            <a:ext cx="2644139" cy="2218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7155180" cy="72961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3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355">
                <a:latin typeface="宋体"/>
                <a:cs typeface="宋体"/>
              </a:rPr>
              <a:t>CNN</a:t>
            </a:r>
            <a:r>
              <a:rPr dirty="0" sz="1550" spc="30">
                <a:latin typeface="宋体"/>
                <a:cs typeface="宋体"/>
              </a:rPr>
              <a:t>在图像识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案</a:t>
            </a:r>
            <a:r>
              <a:rPr dirty="0" sz="1550" spc="30">
                <a:latin typeface="宋体"/>
                <a:cs typeface="宋体"/>
              </a:rPr>
              <a:t>例：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550" spc="30">
                <a:latin typeface="宋体"/>
                <a:cs typeface="宋体"/>
              </a:rPr>
              <a:t>假</a:t>
            </a:r>
            <a:r>
              <a:rPr dirty="0" sz="1550" spc="10">
                <a:latin typeface="宋体"/>
                <a:cs typeface="宋体"/>
              </a:rPr>
              <a:t>如</a:t>
            </a:r>
            <a:r>
              <a:rPr dirty="0" sz="1550" spc="30">
                <a:latin typeface="宋体"/>
                <a:cs typeface="宋体"/>
              </a:rPr>
              <a:t>以</a:t>
            </a:r>
            <a:r>
              <a:rPr dirty="0" sz="1550" spc="10">
                <a:latin typeface="宋体"/>
                <a:cs typeface="宋体"/>
              </a:rPr>
              <a:t>像</a:t>
            </a:r>
            <a:r>
              <a:rPr dirty="0" sz="1550" spc="30">
                <a:latin typeface="宋体"/>
                <a:cs typeface="宋体"/>
              </a:rPr>
              <a:t>素值</a:t>
            </a:r>
            <a:r>
              <a:rPr dirty="0" sz="1550" spc="-125">
                <a:latin typeface="宋体"/>
                <a:cs typeface="宋体"/>
              </a:rPr>
              <a:t>"1"</a:t>
            </a:r>
            <a:r>
              <a:rPr dirty="0" sz="1550" spc="30">
                <a:latin typeface="宋体"/>
                <a:cs typeface="宋体"/>
              </a:rPr>
              <a:t>代</a:t>
            </a:r>
            <a:r>
              <a:rPr dirty="0" sz="1550" spc="10">
                <a:latin typeface="宋体"/>
                <a:cs typeface="宋体"/>
              </a:rPr>
              <a:t>表</a:t>
            </a:r>
            <a:r>
              <a:rPr dirty="0" sz="1550" spc="30">
                <a:latin typeface="宋体"/>
                <a:cs typeface="宋体"/>
              </a:rPr>
              <a:t>白</a:t>
            </a:r>
            <a:r>
              <a:rPr dirty="0" sz="1550" spc="10">
                <a:latin typeface="宋体"/>
                <a:cs typeface="宋体"/>
              </a:rPr>
              <a:t>色</a:t>
            </a:r>
            <a:r>
              <a:rPr dirty="0" sz="1550" spc="30">
                <a:latin typeface="宋体"/>
                <a:cs typeface="宋体"/>
              </a:rPr>
              <a:t>，像</a:t>
            </a:r>
            <a:r>
              <a:rPr dirty="0" sz="1550" spc="10">
                <a:latin typeface="宋体"/>
                <a:cs typeface="宋体"/>
              </a:rPr>
              <a:t>素</a:t>
            </a:r>
            <a:r>
              <a:rPr dirty="0" sz="1550" spc="30">
                <a:latin typeface="宋体"/>
                <a:cs typeface="宋体"/>
              </a:rPr>
              <a:t>值</a:t>
            </a:r>
            <a:r>
              <a:rPr dirty="0" sz="1550" spc="-90">
                <a:latin typeface="宋体"/>
                <a:cs typeface="宋体"/>
              </a:rPr>
              <a:t>"-1"</a:t>
            </a:r>
            <a:r>
              <a:rPr dirty="0" sz="1550" spc="30">
                <a:latin typeface="宋体"/>
                <a:cs typeface="宋体"/>
              </a:rPr>
              <a:t>代</a:t>
            </a:r>
            <a:r>
              <a:rPr dirty="0" sz="1550" spc="10">
                <a:latin typeface="宋体"/>
                <a:cs typeface="宋体"/>
              </a:rPr>
              <a:t>表</a:t>
            </a:r>
            <a:r>
              <a:rPr dirty="0" sz="1550" spc="30">
                <a:latin typeface="宋体"/>
                <a:cs typeface="宋体"/>
              </a:rPr>
              <a:t>黑色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则</a:t>
            </a:r>
            <a:r>
              <a:rPr dirty="0" sz="1550" spc="10">
                <a:latin typeface="宋体"/>
                <a:cs typeface="宋体"/>
              </a:rPr>
              <a:t>字</a:t>
            </a:r>
            <a:r>
              <a:rPr dirty="0" sz="1550" spc="30">
                <a:latin typeface="宋体"/>
                <a:cs typeface="宋体"/>
              </a:rPr>
              <a:t>母</a:t>
            </a:r>
            <a:r>
              <a:rPr dirty="0" sz="1550" spc="140">
                <a:latin typeface="宋体"/>
                <a:cs typeface="宋体"/>
              </a:rPr>
              <a:t>X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三</a:t>
            </a:r>
            <a:r>
              <a:rPr dirty="0" sz="1550" spc="10">
                <a:latin typeface="宋体"/>
                <a:cs typeface="宋体"/>
              </a:rPr>
              <a:t>个重</a:t>
            </a:r>
            <a:r>
              <a:rPr dirty="0" sz="1550" spc="30">
                <a:latin typeface="宋体"/>
                <a:cs typeface="宋体"/>
              </a:rPr>
              <a:t>要特征</a:t>
            </a:r>
            <a:r>
              <a:rPr dirty="0" sz="1550" spc="10">
                <a:latin typeface="宋体"/>
                <a:cs typeface="宋体"/>
              </a:rPr>
              <a:t>如</a:t>
            </a:r>
            <a:r>
              <a:rPr dirty="0" sz="1550" spc="30">
                <a:latin typeface="宋体"/>
                <a:cs typeface="宋体"/>
              </a:rPr>
              <a:t>下：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07336" y="2799588"/>
            <a:ext cx="5468112" cy="2051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1257" y="5045466"/>
            <a:ext cx="363855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那么这些特征</a:t>
            </a:r>
            <a:r>
              <a:rPr dirty="0" sz="1550" spc="10">
                <a:latin typeface="宋体"/>
                <a:cs typeface="宋体"/>
              </a:rPr>
              <a:t>又</a:t>
            </a:r>
            <a:r>
              <a:rPr dirty="0" sz="1550" spc="30">
                <a:latin typeface="宋体"/>
                <a:cs typeface="宋体"/>
              </a:rPr>
              <a:t>是怎</a:t>
            </a:r>
            <a:r>
              <a:rPr dirty="0" sz="1550" spc="10">
                <a:latin typeface="宋体"/>
                <a:cs typeface="宋体"/>
              </a:rPr>
              <a:t>么</a:t>
            </a:r>
            <a:r>
              <a:rPr dirty="0" sz="1550" spc="30">
                <a:latin typeface="宋体"/>
                <a:cs typeface="宋体"/>
              </a:rPr>
              <a:t>进行匹</a:t>
            </a:r>
            <a:r>
              <a:rPr dirty="0" sz="1550" spc="10">
                <a:latin typeface="宋体"/>
                <a:cs typeface="宋体"/>
              </a:rPr>
              <a:t>配</a:t>
            </a:r>
            <a:r>
              <a:rPr dirty="0" sz="1550" spc="30">
                <a:latin typeface="宋体"/>
                <a:cs typeface="宋体"/>
              </a:rPr>
              <a:t>计</a:t>
            </a:r>
            <a:r>
              <a:rPr dirty="0" sz="1550" spc="10">
                <a:latin typeface="宋体"/>
                <a:cs typeface="宋体"/>
              </a:rPr>
              <a:t>算</a:t>
            </a:r>
            <a:r>
              <a:rPr dirty="0" sz="1550" spc="30">
                <a:latin typeface="宋体"/>
                <a:cs typeface="宋体"/>
              </a:rPr>
              <a:t>呢？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915669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目录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572" y="2526277"/>
            <a:ext cx="5768975" cy="19577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-30">
                <a:latin typeface="Times New Roman"/>
                <a:cs typeface="Times New Roman"/>
              </a:rPr>
              <a:t></a:t>
            </a:r>
            <a:r>
              <a:rPr dirty="0" sz="2800" spc="-30">
                <a:latin typeface="宋体"/>
                <a:cs typeface="宋体"/>
              </a:rPr>
              <a:t>TensorFlow</a:t>
            </a:r>
            <a:r>
              <a:rPr dirty="0" sz="2800" spc="5">
                <a:latin typeface="宋体"/>
                <a:cs typeface="宋体"/>
              </a:rPr>
              <a:t>可视化看板</a:t>
            </a:r>
            <a:r>
              <a:rPr dirty="0" sz="2800" spc="-70">
                <a:latin typeface="宋体"/>
                <a:cs typeface="宋体"/>
              </a:rPr>
              <a:t>TensorBoard</a:t>
            </a:r>
            <a:endParaRPr sz="28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60"/>
              </a:spcBef>
            </a:pPr>
            <a:r>
              <a:rPr dirty="0" sz="2800" spc="55">
                <a:latin typeface="Times New Roman"/>
                <a:cs typeface="Times New Roman"/>
              </a:rPr>
              <a:t></a:t>
            </a:r>
            <a:r>
              <a:rPr dirty="0" sz="2800" spc="5">
                <a:latin typeface="宋体"/>
                <a:cs typeface="宋体"/>
              </a:rPr>
              <a:t>深度学习概述</a:t>
            </a:r>
            <a:endParaRPr sz="28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65"/>
              </a:spcBef>
            </a:pPr>
            <a:r>
              <a:rPr dirty="0" sz="2800" spc="55">
                <a:latin typeface="Times New Roman"/>
                <a:cs typeface="Times New Roman"/>
              </a:rPr>
              <a:t></a:t>
            </a:r>
            <a:r>
              <a:rPr dirty="0" sz="2800" spc="5">
                <a:latin typeface="宋体"/>
                <a:cs typeface="宋体"/>
              </a:rPr>
              <a:t>卷积神经网络</a:t>
            </a:r>
            <a:endParaRPr sz="28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6498" y="2904314"/>
            <a:ext cx="2433320" cy="14687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601980">
              <a:lnSpc>
                <a:spcPct val="100600"/>
              </a:lnSpc>
              <a:spcBef>
                <a:spcPts val="105"/>
              </a:spcBef>
            </a:pPr>
            <a:r>
              <a:rPr dirty="0" spc="40"/>
              <a:t>感谢 </a:t>
            </a:r>
            <a:r>
              <a:rPr dirty="0" spc="40"/>
              <a:t>欢迎提问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40443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95">
                <a:solidFill>
                  <a:srgbClr val="BF0000"/>
                </a:solidFill>
              </a:rPr>
              <a:t>TensorFlow</a:t>
            </a:r>
            <a:r>
              <a:rPr dirty="0" sz="3500" spc="-78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基础知识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3910329" cy="969010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30">
                <a:latin typeface="宋体"/>
                <a:cs typeface="宋体"/>
              </a:rPr>
              <a:t>可视化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50">
                <a:latin typeface="宋体"/>
                <a:cs typeface="宋体"/>
              </a:rPr>
              <a:t>TensorBoard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550" spc="30">
                <a:latin typeface="宋体"/>
                <a:cs typeface="宋体"/>
              </a:rPr>
              <a:t>一、先实现一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简单</a:t>
            </a:r>
            <a:r>
              <a:rPr dirty="0" sz="1550" spc="10">
                <a:latin typeface="宋体"/>
                <a:cs typeface="宋体"/>
              </a:rPr>
              <a:t>例</a:t>
            </a:r>
            <a:r>
              <a:rPr dirty="0" sz="1550" spc="30">
                <a:latin typeface="宋体"/>
                <a:cs typeface="宋体"/>
              </a:rPr>
              <a:t>子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创建一个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脚</a:t>
            </a:r>
            <a:r>
              <a:rPr dirty="0" sz="1550" spc="10">
                <a:latin typeface="宋体"/>
                <a:cs typeface="宋体"/>
              </a:rPr>
              <a:t>本</a:t>
            </a:r>
            <a:r>
              <a:rPr dirty="0" sz="1550" spc="-100">
                <a:latin typeface="宋体"/>
                <a:cs typeface="宋体"/>
              </a:rPr>
              <a:t>hello.py，</a:t>
            </a:r>
            <a:r>
              <a:rPr dirty="0" sz="1550" spc="30">
                <a:latin typeface="宋体"/>
                <a:cs typeface="宋体"/>
              </a:rPr>
              <a:t>写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如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代码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53995" y="3012948"/>
            <a:ext cx="6170675" cy="2817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904482" y="5901902"/>
            <a:ext cx="6555740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执行</a:t>
            </a:r>
            <a:r>
              <a:rPr dirty="0" sz="1550" spc="25">
                <a:latin typeface="宋体"/>
                <a:cs typeface="宋体"/>
              </a:rPr>
              <a:t>python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-114">
                <a:latin typeface="宋体"/>
                <a:cs typeface="宋体"/>
              </a:rPr>
              <a:t>hello.py</a:t>
            </a:r>
            <a:r>
              <a:rPr dirty="0" sz="1550" spc="30">
                <a:latin typeface="宋体"/>
                <a:cs typeface="宋体"/>
              </a:rPr>
              <a:t>后，</a:t>
            </a:r>
            <a:r>
              <a:rPr dirty="0" sz="1550" spc="10">
                <a:latin typeface="宋体"/>
                <a:cs typeface="宋体"/>
              </a:rPr>
              <a:t>找</a:t>
            </a:r>
            <a:r>
              <a:rPr dirty="0" sz="1550" spc="30">
                <a:latin typeface="宋体"/>
                <a:cs typeface="宋体"/>
              </a:rPr>
              <a:t>到</a:t>
            </a:r>
            <a:r>
              <a:rPr dirty="0" sz="1550" spc="10">
                <a:latin typeface="宋体"/>
                <a:cs typeface="宋体"/>
              </a:rPr>
              <a:t>同</a:t>
            </a:r>
            <a:r>
              <a:rPr dirty="0" sz="1550" spc="30">
                <a:latin typeface="宋体"/>
                <a:cs typeface="宋体"/>
              </a:rPr>
              <a:t>级</a:t>
            </a:r>
            <a:r>
              <a:rPr dirty="0" sz="1550" spc="10">
                <a:latin typeface="宋体"/>
                <a:cs typeface="宋体"/>
              </a:rPr>
              <a:t>目</a:t>
            </a:r>
            <a:r>
              <a:rPr dirty="0" sz="1550" spc="30">
                <a:latin typeface="宋体"/>
                <a:cs typeface="宋体"/>
              </a:rPr>
              <a:t>录下找</a:t>
            </a:r>
            <a:r>
              <a:rPr dirty="0" sz="1550" spc="-75">
                <a:latin typeface="宋体"/>
                <a:cs typeface="宋体"/>
              </a:rPr>
              <a:t>logs</a:t>
            </a:r>
            <a:r>
              <a:rPr dirty="0" sz="1550" spc="10">
                <a:latin typeface="宋体"/>
                <a:cs typeface="宋体"/>
              </a:rPr>
              <a:t>目</a:t>
            </a:r>
            <a:r>
              <a:rPr dirty="0" sz="1550" spc="30">
                <a:latin typeface="宋体"/>
                <a:cs typeface="宋体"/>
              </a:rPr>
              <a:t>录</a:t>
            </a:r>
            <a:r>
              <a:rPr dirty="0" sz="1550" spc="-60">
                <a:latin typeface="宋体"/>
                <a:cs typeface="宋体"/>
              </a:rPr>
              <a:t>（/home/aikit/logs）：  </a:t>
            </a:r>
            <a:r>
              <a:rPr dirty="0" sz="1550" spc="30">
                <a:latin typeface="宋体"/>
                <a:cs typeface="宋体"/>
              </a:rPr>
              <a:t>可以看到有一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-120">
                <a:latin typeface="宋体"/>
                <a:cs typeface="宋体"/>
              </a:rPr>
              <a:t>：events.out.tfevents.</a:t>
            </a:r>
            <a:r>
              <a:rPr dirty="0" sz="1550" spc="30">
                <a:latin typeface="宋体"/>
                <a:cs typeface="宋体"/>
              </a:rPr>
              <a:t>前缀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文件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40443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95">
                <a:solidFill>
                  <a:srgbClr val="BF0000"/>
                </a:solidFill>
              </a:rPr>
              <a:t>TensorFlow</a:t>
            </a:r>
            <a:r>
              <a:rPr dirty="0" sz="3500" spc="-78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基础知识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6845300" cy="120967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30">
                <a:latin typeface="宋体"/>
                <a:cs typeface="宋体"/>
              </a:rPr>
              <a:t>可视化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50">
                <a:latin typeface="宋体"/>
                <a:cs typeface="宋体"/>
              </a:rPr>
              <a:t>TensorBoard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550" spc="30">
                <a:latin typeface="宋体"/>
                <a:cs typeface="宋体"/>
              </a:rPr>
              <a:t>二、启动</a:t>
            </a:r>
            <a:r>
              <a:rPr dirty="0" sz="1550" spc="45">
                <a:latin typeface="宋体"/>
                <a:cs typeface="宋体"/>
              </a:rPr>
              <a:t>TensorBoard：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执行命令</a:t>
            </a:r>
            <a:r>
              <a:rPr dirty="0" sz="1550" spc="-20">
                <a:latin typeface="宋体"/>
                <a:cs typeface="宋体"/>
              </a:rPr>
              <a:t>tensorboard</a:t>
            </a:r>
            <a:r>
              <a:rPr dirty="0" sz="1550" spc="-375">
                <a:latin typeface="宋体"/>
                <a:cs typeface="宋体"/>
              </a:rPr>
              <a:t> </a:t>
            </a:r>
            <a:r>
              <a:rPr dirty="0" sz="1550" spc="-85">
                <a:latin typeface="宋体"/>
                <a:cs typeface="宋体"/>
              </a:rPr>
              <a:t>--logdir=./logs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同时将终端中</a:t>
            </a:r>
            <a:r>
              <a:rPr dirty="0" sz="1550" spc="10">
                <a:latin typeface="宋体"/>
                <a:cs typeface="宋体"/>
              </a:rPr>
              <a:t>输</a:t>
            </a:r>
            <a:r>
              <a:rPr dirty="0" sz="1550" spc="30">
                <a:latin typeface="宋体"/>
                <a:cs typeface="宋体"/>
              </a:rPr>
              <a:t>出的</a:t>
            </a:r>
            <a:r>
              <a:rPr dirty="0" sz="1550" spc="10">
                <a:latin typeface="宋体"/>
                <a:cs typeface="宋体"/>
              </a:rPr>
              <a:t>网</a:t>
            </a:r>
            <a:r>
              <a:rPr dirty="0" sz="1550" spc="30">
                <a:latin typeface="宋体"/>
                <a:cs typeface="宋体"/>
              </a:rPr>
              <a:t>址复制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浏</a:t>
            </a:r>
            <a:r>
              <a:rPr dirty="0" sz="1550" spc="10">
                <a:latin typeface="宋体"/>
                <a:cs typeface="宋体"/>
              </a:rPr>
              <a:t>览</a:t>
            </a:r>
            <a:r>
              <a:rPr dirty="0" sz="1550" spc="30">
                <a:latin typeface="宋体"/>
                <a:cs typeface="宋体"/>
              </a:rPr>
              <a:t>器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，便可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看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之</a:t>
            </a:r>
            <a:r>
              <a:rPr dirty="0" sz="1550" spc="10">
                <a:latin typeface="宋体"/>
                <a:cs typeface="宋体"/>
              </a:rPr>
              <a:t>前</a:t>
            </a:r>
            <a:r>
              <a:rPr dirty="0" sz="1550" spc="30">
                <a:latin typeface="宋体"/>
                <a:cs typeface="宋体"/>
              </a:rPr>
              <a:t>定义的</a:t>
            </a:r>
            <a:r>
              <a:rPr dirty="0" sz="1550" spc="10">
                <a:latin typeface="宋体"/>
                <a:cs typeface="宋体"/>
              </a:rPr>
              <a:t>视</a:t>
            </a:r>
            <a:r>
              <a:rPr dirty="0" sz="1550" spc="30">
                <a:latin typeface="宋体"/>
                <a:cs typeface="宋体"/>
              </a:rPr>
              <a:t>图</a:t>
            </a:r>
            <a:r>
              <a:rPr dirty="0" sz="1550" spc="10">
                <a:latin typeface="宋体"/>
                <a:cs typeface="宋体"/>
              </a:rPr>
              <a:t>框</a:t>
            </a:r>
            <a:r>
              <a:rPr dirty="0" sz="1550" spc="30">
                <a:latin typeface="宋体"/>
                <a:cs typeface="宋体"/>
              </a:rPr>
              <a:t>架了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61616" y="3256788"/>
            <a:ext cx="5888735" cy="3072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9557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深度学习概述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7056755" cy="2653030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、什么是深度学习</a:t>
            </a:r>
            <a:endParaRPr sz="1550">
              <a:latin typeface="宋体"/>
              <a:cs typeface="宋体"/>
            </a:endParaRPr>
          </a:p>
          <a:p>
            <a:pPr marL="12700" marR="17145">
              <a:lnSpc>
                <a:spcPct val="101299"/>
              </a:lnSpc>
              <a:spcBef>
                <a:spcPts val="885"/>
              </a:spcBef>
            </a:pPr>
            <a:r>
              <a:rPr dirty="0" sz="1550" spc="30">
                <a:latin typeface="宋体"/>
                <a:cs typeface="宋体"/>
              </a:rPr>
              <a:t>深度学习作为</a:t>
            </a:r>
            <a:r>
              <a:rPr dirty="0" sz="1550" spc="10">
                <a:latin typeface="宋体"/>
                <a:cs typeface="宋体"/>
              </a:rPr>
              <a:t>机</a:t>
            </a:r>
            <a:r>
              <a:rPr dirty="0" sz="1550" spc="30">
                <a:latin typeface="宋体"/>
                <a:cs typeface="宋体"/>
              </a:rPr>
              <a:t>器学</a:t>
            </a:r>
            <a:r>
              <a:rPr dirty="0" sz="1550" spc="10">
                <a:latin typeface="宋体"/>
                <a:cs typeface="宋体"/>
              </a:rPr>
              <a:t>习</a:t>
            </a:r>
            <a:r>
              <a:rPr dirty="0" sz="1550" spc="30">
                <a:latin typeface="宋体"/>
                <a:cs typeface="宋体"/>
              </a:rPr>
              <a:t>算法研</a:t>
            </a:r>
            <a:r>
              <a:rPr dirty="0" sz="1550" spc="10">
                <a:latin typeface="宋体"/>
                <a:cs typeface="宋体"/>
              </a:rPr>
              <a:t>究</a:t>
            </a:r>
            <a:r>
              <a:rPr dirty="0" sz="1550" spc="30">
                <a:latin typeface="宋体"/>
                <a:cs typeface="宋体"/>
              </a:rPr>
              <a:t>中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新的技</a:t>
            </a:r>
            <a:r>
              <a:rPr dirty="0" sz="1550" spc="10">
                <a:latin typeface="宋体"/>
                <a:cs typeface="宋体"/>
              </a:rPr>
              <a:t>术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其</a:t>
            </a:r>
            <a:r>
              <a:rPr dirty="0" sz="1550" spc="30">
                <a:latin typeface="宋体"/>
                <a:cs typeface="宋体"/>
              </a:rPr>
              <a:t>动</a:t>
            </a:r>
            <a:r>
              <a:rPr dirty="0" sz="1550" spc="10">
                <a:latin typeface="宋体"/>
                <a:cs typeface="宋体"/>
              </a:rPr>
              <a:t>机</a:t>
            </a:r>
            <a:r>
              <a:rPr dirty="0" sz="1550" spc="30">
                <a:latin typeface="宋体"/>
                <a:cs typeface="宋体"/>
              </a:rPr>
              <a:t>在于建</a:t>
            </a:r>
            <a:r>
              <a:rPr dirty="0" sz="1550" spc="10">
                <a:latin typeface="宋体"/>
                <a:cs typeface="宋体"/>
              </a:rPr>
              <a:t>立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拟</a:t>
            </a:r>
            <a:r>
              <a:rPr dirty="0" sz="1550" spc="10">
                <a:latin typeface="宋体"/>
                <a:cs typeface="宋体"/>
              </a:rPr>
              <a:t>人</a:t>
            </a:r>
            <a:r>
              <a:rPr dirty="0" sz="1550" spc="30">
                <a:latin typeface="宋体"/>
                <a:cs typeface="宋体"/>
              </a:rPr>
              <a:t>脑 进行分析学习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神经</a:t>
            </a:r>
            <a:r>
              <a:rPr dirty="0" sz="1550" spc="10">
                <a:latin typeface="宋体"/>
                <a:cs typeface="宋体"/>
              </a:rPr>
              <a:t>网</a:t>
            </a:r>
            <a:r>
              <a:rPr dirty="0" sz="1550" spc="30">
                <a:latin typeface="宋体"/>
                <a:cs typeface="宋体"/>
              </a:rPr>
              <a:t>络。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宋体"/>
                <a:cs typeface="宋体"/>
              </a:rPr>
              <a:t>深度学习是相</a:t>
            </a:r>
            <a:r>
              <a:rPr dirty="0" sz="1550" spc="10">
                <a:latin typeface="宋体"/>
                <a:cs typeface="宋体"/>
              </a:rPr>
              <a:t>对</a:t>
            </a:r>
            <a:r>
              <a:rPr dirty="0" sz="1550" spc="30">
                <a:latin typeface="宋体"/>
                <a:cs typeface="宋体"/>
              </a:rPr>
              <a:t>于简</a:t>
            </a:r>
            <a:r>
              <a:rPr dirty="0" sz="1550" spc="10">
                <a:latin typeface="宋体"/>
                <a:cs typeface="宋体"/>
              </a:rPr>
              <a:t>单</a:t>
            </a:r>
            <a:r>
              <a:rPr dirty="0" sz="1550" spc="30">
                <a:latin typeface="宋体"/>
                <a:cs typeface="宋体"/>
              </a:rPr>
              <a:t>学习而</a:t>
            </a:r>
            <a:r>
              <a:rPr dirty="0" sz="1550" spc="10">
                <a:latin typeface="宋体"/>
                <a:cs typeface="宋体"/>
              </a:rPr>
              <a:t>言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目</a:t>
            </a:r>
            <a:r>
              <a:rPr dirty="0" sz="1550" spc="10">
                <a:latin typeface="宋体"/>
                <a:cs typeface="宋体"/>
              </a:rPr>
              <a:t>前</a:t>
            </a:r>
            <a:r>
              <a:rPr dirty="0" sz="1550" spc="30">
                <a:latin typeface="宋体"/>
                <a:cs typeface="宋体"/>
              </a:rPr>
              <a:t>多数分</a:t>
            </a:r>
            <a:r>
              <a:rPr dirty="0" sz="1550" spc="10">
                <a:latin typeface="宋体"/>
                <a:cs typeface="宋体"/>
              </a:rPr>
              <a:t>类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回</a:t>
            </a:r>
            <a:r>
              <a:rPr dirty="0" sz="1550" spc="30">
                <a:latin typeface="宋体"/>
                <a:cs typeface="宋体"/>
              </a:rPr>
              <a:t>归</a:t>
            </a:r>
            <a:r>
              <a:rPr dirty="0" sz="1550" spc="10">
                <a:latin typeface="宋体"/>
                <a:cs typeface="宋体"/>
              </a:rPr>
              <a:t>等</a:t>
            </a:r>
            <a:r>
              <a:rPr dirty="0" sz="1550" spc="30">
                <a:latin typeface="宋体"/>
                <a:cs typeface="宋体"/>
              </a:rPr>
              <a:t>学习算</a:t>
            </a:r>
            <a:r>
              <a:rPr dirty="0" sz="1550" spc="10">
                <a:latin typeface="宋体"/>
                <a:cs typeface="宋体"/>
              </a:rPr>
              <a:t>法</a:t>
            </a:r>
            <a:r>
              <a:rPr dirty="0" sz="1550" spc="30">
                <a:latin typeface="宋体"/>
                <a:cs typeface="宋体"/>
              </a:rPr>
              <a:t>都</a:t>
            </a:r>
            <a:r>
              <a:rPr dirty="0" sz="1550" spc="10">
                <a:latin typeface="宋体"/>
                <a:cs typeface="宋体"/>
              </a:rPr>
              <a:t>属</a:t>
            </a:r>
            <a:r>
              <a:rPr dirty="0" sz="1550" spc="30">
                <a:latin typeface="宋体"/>
                <a:cs typeface="宋体"/>
              </a:rPr>
              <a:t>于</a:t>
            </a:r>
            <a:r>
              <a:rPr dirty="0" sz="1550" spc="10">
                <a:latin typeface="宋体"/>
                <a:cs typeface="宋体"/>
              </a:rPr>
              <a:t>简</a:t>
            </a:r>
            <a:r>
              <a:rPr dirty="0" sz="1550" spc="30">
                <a:latin typeface="宋体"/>
                <a:cs typeface="宋体"/>
              </a:rPr>
              <a:t>单 学习或者浅层</a:t>
            </a:r>
            <a:r>
              <a:rPr dirty="0" sz="1550" spc="10">
                <a:latin typeface="宋体"/>
                <a:cs typeface="宋体"/>
              </a:rPr>
              <a:t>结</a:t>
            </a:r>
            <a:r>
              <a:rPr dirty="0" sz="1550" spc="30">
                <a:latin typeface="宋体"/>
                <a:cs typeface="宋体"/>
              </a:rPr>
              <a:t>构，</a:t>
            </a:r>
            <a:r>
              <a:rPr dirty="0" sz="1550" spc="10">
                <a:latin typeface="宋体"/>
                <a:cs typeface="宋体"/>
              </a:rPr>
              <a:t>浅</a:t>
            </a:r>
            <a:r>
              <a:rPr dirty="0" sz="1550" spc="30">
                <a:latin typeface="宋体"/>
                <a:cs typeface="宋体"/>
              </a:rPr>
              <a:t>层结构</a:t>
            </a:r>
            <a:r>
              <a:rPr dirty="0" sz="1550" spc="10">
                <a:latin typeface="宋体"/>
                <a:cs typeface="宋体"/>
              </a:rPr>
              <a:t>通</a:t>
            </a:r>
            <a:r>
              <a:rPr dirty="0" sz="1550" spc="30">
                <a:latin typeface="宋体"/>
                <a:cs typeface="宋体"/>
              </a:rPr>
              <a:t>常</a:t>
            </a:r>
            <a:r>
              <a:rPr dirty="0" sz="1550" spc="10">
                <a:latin typeface="宋体"/>
                <a:cs typeface="宋体"/>
              </a:rPr>
              <a:t>只</a:t>
            </a:r>
            <a:r>
              <a:rPr dirty="0" sz="1550" spc="30">
                <a:latin typeface="宋体"/>
                <a:cs typeface="宋体"/>
              </a:rPr>
              <a:t>包</a:t>
            </a:r>
            <a:r>
              <a:rPr dirty="0" sz="1550" spc="10">
                <a:latin typeface="宋体"/>
                <a:cs typeface="宋体"/>
              </a:rPr>
              <a:t>含</a:t>
            </a:r>
            <a:r>
              <a:rPr dirty="0" sz="1550" spc="60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层</a:t>
            </a:r>
            <a:r>
              <a:rPr dirty="0" sz="1550" spc="10">
                <a:latin typeface="宋体"/>
                <a:cs typeface="宋体"/>
              </a:rPr>
              <a:t>或</a:t>
            </a:r>
            <a:r>
              <a:rPr dirty="0" sz="1550" spc="60">
                <a:latin typeface="宋体"/>
                <a:cs typeface="宋体"/>
              </a:rPr>
              <a:t>2</a:t>
            </a:r>
            <a:r>
              <a:rPr dirty="0" sz="1550" spc="10">
                <a:latin typeface="宋体"/>
                <a:cs typeface="宋体"/>
              </a:rPr>
              <a:t>层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非</a:t>
            </a:r>
            <a:r>
              <a:rPr dirty="0" sz="1550" spc="30">
                <a:latin typeface="宋体"/>
                <a:cs typeface="宋体"/>
              </a:rPr>
              <a:t>线性特</a:t>
            </a:r>
            <a:r>
              <a:rPr dirty="0" sz="1550" spc="10">
                <a:latin typeface="宋体"/>
                <a:cs typeface="宋体"/>
              </a:rPr>
              <a:t>征</a:t>
            </a:r>
            <a:r>
              <a:rPr dirty="0" sz="1550" spc="30">
                <a:latin typeface="宋体"/>
                <a:cs typeface="宋体"/>
              </a:rPr>
              <a:t>转</a:t>
            </a:r>
            <a:r>
              <a:rPr dirty="0" sz="1550" spc="10">
                <a:latin typeface="宋体"/>
                <a:cs typeface="宋体"/>
              </a:rPr>
              <a:t>换</a:t>
            </a:r>
            <a:r>
              <a:rPr dirty="0" sz="1550" spc="30">
                <a:latin typeface="宋体"/>
                <a:cs typeface="宋体"/>
              </a:rPr>
              <a:t>层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典型的 浅层结构有高</a:t>
            </a:r>
            <a:r>
              <a:rPr dirty="0" sz="1550" spc="10">
                <a:latin typeface="宋体"/>
                <a:cs typeface="宋体"/>
              </a:rPr>
              <a:t>斯</a:t>
            </a:r>
            <a:r>
              <a:rPr dirty="0" sz="1550" spc="30">
                <a:latin typeface="宋体"/>
                <a:cs typeface="宋体"/>
              </a:rPr>
              <a:t>混合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</a:t>
            </a:r>
            <a:r>
              <a:rPr dirty="0" sz="1550" spc="165">
                <a:latin typeface="宋体"/>
                <a:cs typeface="宋体"/>
              </a:rPr>
              <a:t>(GMM)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隐</a:t>
            </a:r>
            <a:r>
              <a:rPr dirty="0" sz="1550" spc="30">
                <a:latin typeface="宋体"/>
                <a:cs typeface="宋体"/>
              </a:rPr>
              <a:t>马尔科</a:t>
            </a:r>
            <a:r>
              <a:rPr dirty="0" sz="1550" spc="10">
                <a:latin typeface="宋体"/>
                <a:cs typeface="宋体"/>
              </a:rPr>
              <a:t>夫</a:t>
            </a:r>
            <a:r>
              <a:rPr dirty="0" sz="1550" spc="30">
                <a:latin typeface="宋体"/>
                <a:cs typeface="宋体"/>
              </a:rPr>
              <a:t>模</a:t>
            </a:r>
            <a:r>
              <a:rPr dirty="0" sz="1550" spc="10">
                <a:latin typeface="宋体"/>
                <a:cs typeface="宋体"/>
              </a:rPr>
              <a:t>型</a:t>
            </a:r>
            <a:r>
              <a:rPr dirty="0" sz="1550" spc="170">
                <a:latin typeface="宋体"/>
                <a:cs typeface="宋体"/>
              </a:rPr>
              <a:t>(HMM)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条</a:t>
            </a:r>
            <a:r>
              <a:rPr dirty="0" sz="1550" spc="30">
                <a:latin typeface="宋体"/>
                <a:cs typeface="宋体"/>
              </a:rPr>
              <a:t>件随机</a:t>
            </a:r>
            <a:r>
              <a:rPr dirty="0" sz="1550" spc="10">
                <a:latin typeface="宋体"/>
                <a:cs typeface="宋体"/>
              </a:rPr>
              <a:t>域</a:t>
            </a:r>
            <a:r>
              <a:rPr dirty="0" sz="1550" spc="-65">
                <a:latin typeface="宋体"/>
                <a:cs typeface="宋体"/>
              </a:rPr>
              <a:t>(CRF)</a:t>
            </a:r>
            <a:r>
              <a:rPr dirty="0" sz="1550" spc="30">
                <a:latin typeface="宋体"/>
                <a:cs typeface="宋体"/>
              </a:rPr>
              <a:t>、 最大熵模型</a:t>
            </a:r>
            <a:r>
              <a:rPr dirty="0" sz="1550" spc="110">
                <a:latin typeface="宋体"/>
                <a:cs typeface="宋体"/>
              </a:rPr>
              <a:t>(MEM)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逻</a:t>
            </a:r>
            <a:r>
              <a:rPr dirty="0" sz="1550" spc="30">
                <a:latin typeface="宋体"/>
                <a:cs typeface="宋体"/>
              </a:rPr>
              <a:t>辑回归</a:t>
            </a:r>
            <a:r>
              <a:rPr dirty="0" sz="1550" spc="-145">
                <a:latin typeface="宋体"/>
                <a:cs typeface="宋体"/>
              </a:rPr>
              <a:t>(LR)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支</a:t>
            </a:r>
            <a:r>
              <a:rPr dirty="0" sz="1550" spc="30">
                <a:latin typeface="宋体"/>
                <a:cs typeface="宋体"/>
              </a:rPr>
              <a:t>持</a:t>
            </a:r>
            <a:r>
              <a:rPr dirty="0" sz="1550" spc="10">
                <a:latin typeface="宋体"/>
                <a:cs typeface="宋体"/>
              </a:rPr>
              <a:t>向</a:t>
            </a:r>
            <a:r>
              <a:rPr dirty="0" sz="1550" spc="30">
                <a:latin typeface="宋体"/>
                <a:cs typeface="宋体"/>
              </a:rPr>
              <a:t>量机(SVM)和多层</a:t>
            </a:r>
            <a:r>
              <a:rPr dirty="0" sz="1550" spc="10">
                <a:latin typeface="宋体"/>
                <a:cs typeface="宋体"/>
              </a:rPr>
              <a:t>感</a:t>
            </a:r>
            <a:r>
              <a:rPr dirty="0" sz="1550" spc="30">
                <a:latin typeface="宋体"/>
                <a:cs typeface="宋体"/>
              </a:rPr>
              <a:t>知</a:t>
            </a:r>
            <a:r>
              <a:rPr dirty="0" sz="1550" spc="10">
                <a:latin typeface="宋体"/>
                <a:cs typeface="宋体"/>
              </a:rPr>
              <a:t>器</a:t>
            </a:r>
            <a:r>
              <a:rPr dirty="0" sz="1550">
                <a:latin typeface="宋体"/>
                <a:cs typeface="宋体"/>
              </a:rPr>
              <a:t>(MLP)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  <a:p>
            <a:pPr algn="just" marL="12700" marR="17145">
              <a:lnSpc>
                <a:spcPts val="1900"/>
              </a:lnSpc>
              <a:spcBef>
                <a:spcPts val="50"/>
              </a:spcBef>
            </a:pPr>
            <a:r>
              <a:rPr dirty="0" sz="1550" spc="30">
                <a:latin typeface="宋体"/>
                <a:cs typeface="宋体"/>
              </a:rPr>
              <a:t>其中，最成功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分类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型是</a:t>
            </a:r>
            <a:r>
              <a:rPr dirty="0" sz="1550" spc="235">
                <a:latin typeface="宋体"/>
                <a:cs typeface="宋体"/>
              </a:rPr>
              <a:t>SVM，SVM</a:t>
            </a:r>
            <a:r>
              <a:rPr dirty="0" sz="1550" spc="10">
                <a:latin typeface="宋体"/>
                <a:cs typeface="宋体"/>
              </a:rPr>
              <a:t>使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浅</a:t>
            </a:r>
            <a:r>
              <a:rPr dirty="0" sz="1550" spc="30">
                <a:latin typeface="宋体"/>
                <a:cs typeface="宋体"/>
              </a:rPr>
              <a:t>层线性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式</a:t>
            </a:r>
            <a:r>
              <a:rPr dirty="0" sz="1550" spc="10">
                <a:latin typeface="宋体"/>
                <a:cs typeface="宋体"/>
              </a:rPr>
              <a:t>分</a:t>
            </a:r>
            <a:r>
              <a:rPr dirty="0" sz="1550" spc="30">
                <a:latin typeface="宋体"/>
                <a:cs typeface="宋体"/>
              </a:rPr>
              <a:t>离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型，当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同 类别的数据向</a:t>
            </a:r>
            <a:r>
              <a:rPr dirty="0" sz="1550" spc="10">
                <a:latin typeface="宋体"/>
                <a:cs typeface="宋体"/>
              </a:rPr>
              <a:t>量</a:t>
            </a:r>
            <a:r>
              <a:rPr dirty="0" sz="1550" spc="30">
                <a:latin typeface="宋体"/>
                <a:cs typeface="宋体"/>
              </a:rPr>
              <a:t>在低</a:t>
            </a:r>
            <a:r>
              <a:rPr dirty="0" sz="1550" spc="10">
                <a:latin typeface="宋体"/>
                <a:cs typeface="宋体"/>
              </a:rPr>
              <a:t>维</a:t>
            </a:r>
            <a:r>
              <a:rPr dirty="0" sz="1550" spc="30">
                <a:latin typeface="宋体"/>
                <a:cs typeface="宋体"/>
              </a:rPr>
              <a:t>空间无</a:t>
            </a:r>
            <a:r>
              <a:rPr dirty="0" sz="1550" spc="10">
                <a:latin typeface="宋体"/>
                <a:cs typeface="宋体"/>
              </a:rPr>
              <a:t>法</a:t>
            </a:r>
            <a:r>
              <a:rPr dirty="0" sz="1550" spc="30">
                <a:latin typeface="宋体"/>
                <a:cs typeface="宋体"/>
              </a:rPr>
              <a:t>划</a:t>
            </a:r>
            <a:r>
              <a:rPr dirty="0" sz="1550" spc="10">
                <a:latin typeface="宋体"/>
                <a:cs typeface="宋体"/>
              </a:rPr>
              <a:t>分</a:t>
            </a:r>
            <a:r>
              <a:rPr dirty="0" sz="1550" spc="30">
                <a:latin typeface="宋体"/>
                <a:cs typeface="宋体"/>
              </a:rPr>
              <a:t>时</a:t>
            </a:r>
            <a:r>
              <a:rPr dirty="0" sz="1550" spc="204">
                <a:latin typeface="宋体"/>
                <a:cs typeface="宋体"/>
              </a:rPr>
              <a:t>，SVM</a:t>
            </a:r>
            <a:r>
              <a:rPr dirty="0" sz="1550" spc="30">
                <a:latin typeface="宋体"/>
                <a:cs typeface="宋体"/>
              </a:rPr>
              <a:t>会</a:t>
            </a:r>
            <a:r>
              <a:rPr dirty="0" sz="1550" spc="10">
                <a:latin typeface="宋体"/>
                <a:cs typeface="宋体"/>
              </a:rPr>
              <a:t>将</a:t>
            </a:r>
            <a:r>
              <a:rPr dirty="0" sz="1550" spc="30">
                <a:latin typeface="宋体"/>
                <a:cs typeface="宋体"/>
              </a:rPr>
              <a:t>它</a:t>
            </a:r>
            <a:r>
              <a:rPr dirty="0" sz="1550" spc="10">
                <a:latin typeface="宋体"/>
                <a:cs typeface="宋体"/>
              </a:rPr>
              <a:t>们</a:t>
            </a:r>
            <a:r>
              <a:rPr dirty="0" sz="1550" spc="30">
                <a:latin typeface="宋体"/>
                <a:cs typeface="宋体"/>
              </a:rPr>
              <a:t>通过核</a:t>
            </a:r>
            <a:r>
              <a:rPr dirty="0" sz="1550" spc="10">
                <a:latin typeface="宋体"/>
                <a:cs typeface="宋体"/>
              </a:rPr>
              <a:t>函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映</a:t>
            </a:r>
            <a:r>
              <a:rPr dirty="0" sz="1550" spc="30">
                <a:latin typeface="宋体"/>
                <a:cs typeface="宋体"/>
              </a:rPr>
              <a:t>射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高维空 间中并寻找分</a:t>
            </a:r>
            <a:r>
              <a:rPr dirty="0" sz="1550" spc="10">
                <a:latin typeface="宋体"/>
                <a:cs typeface="宋体"/>
              </a:rPr>
              <a:t>类</a:t>
            </a:r>
            <a:r>
              <a:rPr dirty="0" sz="1550" spc="30">
                <a:latin typeface="宋体"/>
                <a:cs typeface="宋体"/>
              </a:rPr>
              <a:t>最优</a:t>
            </a:r>
            <a:r>
              <a:rPr dirty="0" sz="1550" spc="10">
                <a:latin typeface="宋体"/>
                <a:cs typeface="宋体"/>
              </a:rPr>
              <a:t>超</a:t>
            </a:r>
            <a:r>
              <a:rPr dirty="0" sz="1550" spc="30">
                <a:latin typeface="宋体"/>
                <a:cs typeface="宋体"/>
              </a:rPr>
              <a:t>平面。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61078" y="4607928"/>
            <a:ext cx="3928262" cy="16381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9557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深度学习概述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7044690" cy="193230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、什么是深度学习</a:t>
            </a:r>
            <a:endParaRPr sz="1550">
              <a:latin typeface="宋体"/>
              <a:cs typeface="宋体"/>
            </a:endParaRPr>
          </a:p>
          <a:p>
            <a:pPr algn="just" marL="12700" marR="5080">
              <a:lnSpc>
                <a:spcPct val="101800"/>
              </a:lnSpc>
              <a:spcBef>
                <a:spcPts val="875"/>
              </a:spcBef>
            </a:pPr>
            <a:r>
              <a:rPr dirty="0" sz="1550" spc="30">
                <a:latin typeface="宋体"/>
                <a:cs typeface="宋体"/>
              </a:rPr>
              <a:t>浅层结构学习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型的</a:t>
            </a:r>
            <a:r>
              <a:rPr dirty="0" sz="1550" spc="10">
                <a:latin typeface="宋体"/>
                <a:cs typeface="宋体"/>
              </a:rPr>
              <a:t>相</a:t>
            </a:r>
            <a:r>
              <a:rPr dirty="0" sz="1550" spc="30">
                <a:latin typeface="宋体"/>
                <a:cs typeface="宋体"/>
              </a:rPr>
              <a:t>同点是</a:t>
            </a:r>
            <a:r>
              <a:rPr dirty="0" sz="1550" spc="10">
                <a:latin typeface="宋体"/>
                <a:cs typeface="宋体"/>
              </a:rPr>
              <a:t>采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层</a:t>
            </a:r>
            <a:r>
              <a:rPr dirty="0" sz="1550" spc="10">
                <a:latin typeface="宋体"/>
                <a:cs typeface="宋体"/>
              </a:rPr>
              <a:t>简</a:t>
            </a:r>
            <a:r>
              <a:rPr dirty="0" sz="1550" spc="30">
                <a:latin typeface="宋体"/>
                <a:cs typeface="宋体"/>
              </a:rPr>
              <a:t>单结构</a:t>
            </a:r>
            <a:r>
              <a:rPr dirty="0" sz="1550" spc="10">
                <a:latin typeface="宋体"/>
                <a:cs typeface="宋体"/>
              </a:rPr>
              <a:t>将</a:t>
            </a:r>
            <a:r>
              <a:rPr dirty="0" sz="1550" spc="30">
                <a:latin typeface="宋体"/>
                <a:cs typeface="宋体"/>
              </a:rPr>
              <a:t>原</a:t>
            </a:r>
            <a:r>
              <a:rPr dirty="0" sz="1550" spc="10">
                <a:latin typeface="宋体"/>
                <a:cs typeface="宋体"/>
              </a:rPr>
              <a:t>始</a:t>
            </a:r>
            <a:r>
              <a:rPr dirty="0" sz="1550" spc="30">
                <a:latin typeface="宋体"/>
                <a:cs typeface="宋体"/>
              </a:rPr>
              <a:t>输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信号或</a:t>
            </a:r>
            <a:r>
              <a:rPr dirty="0" sz="1550" spc="10">
                <a:latin typeface="宋体"/>
                <a:cs typeface="宋体"/>
              </a:rPr>
              <a:t>特</a:t>
            </a:r>
            <a:r>
              <a:rPr dirty="0" sz="1550" spc="30">
                <a:latin typeface="宋体"/>
                <a:cs typeface="宋体"/>
              </a:rPr>
              <a:t>征</a:t>
            </a:r>
            <a:r>
              <a:rPr dirty="0" sz="1550" spc="10">
                <a:latin typeface="宋体"/>
                <a:cs typeface="宋体"/>
              </a:rPr>
              <a:t>转</a:t>
            </a:r>
            <a:r>
              <a:rPr dirty="0" sz="1550" spc="30">
                <a:latin typeface="宋体"/>
                <a:cs typeface="宋体"/>
              </a:rPr>
              <a:t>换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特 定问题的特征</a:t>
            </a:r>
            <a:r>
              <a:rPr dirty="0" sz="1550" spc="10">
                <a:latin typeface="宋体"/>
                <a:cs typeface="宋体"/>
              </a:rPr>
              <a:t>空</a:t>
            </a:r>
            <a:r>
              <a:rPr dirty="0" sz="1550" spc="30">
                <a:latin typeface="宋体"/>
                <a:cs typeface="宋体"/>
              </a:rPr>
              <a:t>间中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浅层模</a:t>
            </a:r>
            <a:r>
              <a:rPr dirty="0" sz="1550" spc="10">
                <a:latin typeface="宋体"/>
                <a:cs typeface="宋体"/>
              </a:rPr>
              <a:t>型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局</a:t>
            </a:r>
            <a:r>
              <a:rPr dirty="0" sz="1550" spc="30">
                <a:latin typeface="宋体"/>
                <a:cs typeface="宋体"/>
              </a:rPr>
              <a:t>限</a:t>
            </a:r>
            <a:r>
              <a:rPr dirty="0" sz="1550" spc="10">
                <a:latin typeface="宋体"/>
                <a:cs typeface="宋体"/>
              </a:rPr>
              <a:t>性</a:t>
            </a:r>
            <a:r>
              <a:rPr dirty="0" sz="1550" spc="30">
                <a:latin typeface="宋体"/>
                <a:cs typeface="宋体"/>
              </a:rPr>
              <a:t>对复杂</a:t>
            </a:r>
            <a:r>
              <a:rPr dirty="0" sz="1550" spc="10">
                <a:latin typeface="宋体"/>
                <a:cs typeface="宋体"/>
              </a:rPr>
              <a:t>函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表</a:t>
            </a:r>
            <a:r>
              <a:rPr dirty="0" sz="1550" spc="10">
                <a:latin typeface="宋体"/>
                <a:cs typeface="宋体"/>
              </a:rPr>
              <a:t>示</a:t>
            </a:r>
            <a:r>
              <a:rPr dirty="0" sz="1550" spc="30">
                <a:latin typeface="宋体"/>
                <a:cs typeface="宋体"/>
              </a:rPr>
              <a:t>能力有</a:t>
            </a:r>
            <a:r>
              <a:rPr dirty="0" sz="1550" spc="10">
                <a:latin typeface="宋体"/>
                <a:cs typeface="宋体"/>
              </a:rPr>
              <a:t>限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针</a:t>
            </a:r>
            <a:r>
              <a:rPr dirty="0" sz="1550" spc="30">
                <a:latin typeface="宋体"/>
                <a:cs typeface="宋体"/>
              </a:rPr>
              <a:t>对</a:t>
            </a:r>
            <a:r>
              <a:rPr dirty="0" sz="1550" spc="10">
                <a:latin typeface="宋体"/>
                <a:cs typeface="宋体"/>
              </a:rPr>
              <a:t>复</a:t>
            </a:r>
            <a:r>
              <a:rPr dirty="0" sz="1550" spc="30">
                <a:latin typeface="宋体"/>
                <a:cs typeface="宋体"/>
              </a:rPr>
              <a:t>杂 分类问题其泛</a:t>
            </a:r>
            <a:r>
              <a:rPr dirty="0" sz="1550" spc="10">
                <a:latin typeface="宋体"/>
                <a:cs typeface="宋体"/>
              </a:rPr>
              <a:t>化</a:t>
            </a:r>
            <a:r>
              <a:rPr dirty="0" sz="1550" spc="30">
                <a:latin typeface="宋体"/>
                <a:cs typeface="宋体"/>
              </a:rPr>
              <a:t>能力</a:t>
            </a:r>
            <a:r>
              <a:rPr dirty="0" sz="1550" spc="10">
                <a:latin typeface="宋体"/>
                <a:cs typeface="宋体"/>
              </a:rPr>
              <a:t>受</a:t>
            </a:r>
            <a:r>
              <a:rPr dirty="0" sz="1550" spc="30">
                <a:latin typeface="宋体"/>
                <a:cs typeface="宋体"/>
              </a:rPr>
              <a:t>到一定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制</a:t>
            </a:r>
            <a:r>
              <a:rPr dirty="0" sz="1550" spc="10">
                <a:latin typeface="宋体"/>
                <a:cs typeface="宋体"/>
              </a:rPr>
              <a:t>约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比</a:t>
            </a:r>
            <a:r>
              <a:rPr dirty="0" sz="1550" spc="30">
                <a:latin typeface="宋体"/>
                <a:cs typeface="宋体"/>
              </a:rPr>
              <a:t>较难解</a:t>
            </a:r>
            <a:r>
              <a:rPr dirty="0" sz="1550" spc="10">
                <a:latin typeface="宋体"/>
                <a:cs typeface="宋体"/>
              </a:rPr>
              <a:t>决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些</a:t>
            </a:r>
            <a:r>
              <a:rPr dirty="0" sz="1550" spc="30">
                <a:latin typeface="宋体"/>
                <a:cs typeface="宋体"/>
              </a:rPr>
              <a:t>更</a:t>
            </a:r>
            <a:r>
              <a:rPr dirty="0" sz="1550" spc="10">
                <a:latin typeface="宋体"/>
                <a:cs typeface="宋体"/>
              </a:rPr>
              <a:t>加</a:t>
            </a:r>
            <a:r>
              <a:rPr dirty="0" sz="1550" spc="30">
                <a:latin typeface="宋体"/>
                <a:cs typeface="宋体"/>
              </a:rPr>
              <a:t>复杂的</a:t>
            </a:r>
            <a:r>
              <a:rPr dirty="0" sz="1550" spc="10">
                <a:latin typeface="宋体"/>
                <a:cs typeface="宋体"/>
              </a:rPr>
              <a:t>自</a:t>
            </a:r>
            <a:r>
              <a:rPr dirty="0" sz="1550" spc="30">
                <a:latin typeface="宋体"/>
                <a:cs typeface="宋体"/>
              </a:rPr>
              <a:t>然</a:t>
            </a:r>
            <a:r>
              <a:rPr dirty="0" sz="1550" spc="10">
                <a:latin typeface="宋体"/>
                <a:cs typeface="宋体"/>
              </a:rPr>
              <a:t>信</a:t>
            </a:r>
            <a:r>
              <a:rPr dirty="0" sz="1550" spc="30">
                <a:latin typeface="宋体"/>
                <a:cs typeface="宋体"/>
              </a:rPr>
              <a:t>号</a:t>
            </a:r>
            <a:r>
              <a:rPr dirty="0" sz="1550" spc="10">
                <a:latin typeface="宋体"/>
                <a:cs typeface="宋体"/>
              </a:rPr>
              <a:t>处</a:t>
            </a:r>
            <a:r>
              <a:rPr dirty="0" sz="1550" spc="30">
                <a:latin typeface="宋体"/>
                <a:cs typeface="宋体"/>
              </a:rPr>
              <a:t>理 问题，例如人</a:t>
            </a:r>
            <a:r>
              <a:rPr dirty="0" sz="1550" spc="10">
                <a:latin typeface="宋体"/>
                <a:cs typeface="宋体"/>
              </a:rPr>
              <a:t>类</a:t>
            </a:r>
            <a:r>
              <a:rPr dirty="0" sz="1550" spc="30">
                <a:latin typeface="宋体"/>
                <a:cs typeface="宋体"/>
              </a:rPr>
              <a:t>语音</a:t>
            </a:r>
            <a:r>
              <a:rPr dirty="0" sz="1550" spc="10">
                <a:latin typeface="宋体"/>
                <a:cs typeface="宋体"/>
              </a:rPr>
              <a:t>和</a:t>
            </a:r>
            <a:r>
              <a:rPr dirty="0" sz="1550" spc="30">
                <a:latin typeface="宋体"/>
                <a:cs typeface="宋体"/>
              </a:rPr>
              <a:t>自然图</a:t>
            </a:r>
            <a:r>
              <a:rPr dirty="0" sz="1550" spc="10">
                <a:latin typeface="宋体"/>
                <a:cs typeface="宋体"/>
              </a:rPr>
              <a:t>像</a:t>
            </a:r>
            <a:r>
              <a:rPr dirty="0" sz="1550" spc="30">
                <a:latin typeface="宋体"/>
                <a:cs typeface="宋体"/>
              </a:rPr>
              <a:t>等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而</a:t>
            </a:r>
            <a:r>
              <a:rPr dirty="0" sz="1550" spc="10">
                <a:latin typeface="宋体"/>
                <a:cs typeface="宋体"/>
              </a:rPr>
              <a:t>深</a:t>
            </a:r>
            <a:r>
              <a:rPr dirty="0" sz="1550" spc="30">
                <a:latin typeface="宋体"/>
                <a:cs typeface="宋体"/>
              </a:rPr>
              <a:t>度学习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通</a:t>
            </a:r>
            <a:r>
              <a:rPr dirty="0" sz="1550" spc="10">
                <a:latin typeface="宋体"/>
                <a:cs typeface="宋体"/>
              </a:rPr>
              <a:t>过</a:t>
            </a:r>
            <a:r>
              <a:rPr dirty="0" sz="1550" spc="30">
                <a:latin typeface="宋体"/>
                <a:cs typeface="宋体"/>
              </a:rPr>
              <a:t>学</a:t>
            </a:r>
            <a:r>
              <a:rPr dirty="0" sz="1550" spc="10">
                <a:latin typeface="宋体"/>
                <a:cs typeface="宋体"/>
              </a:rPr>
              <a:t>习</a:t>
            </a:r>
            <a:r>
              <a:rPr dirty="0" sz="1550" spc="30">
                <a:latin typeface="宋体"/>
                <a:cs typeface="宋体"/>
              </a:rPr>
              <a:t>一种深</a:t>
            </a:r>
            <a:r>
              <a:rPr dirty="0" sz="1550" spc="10">
                <a:latin typeface="宋体"/>
                <a:cs typeface="宋体"/>
              </a:rPr>
              <a:t>层</a:t>
            </a:r>
            <a:r>
              <a:rPr dirty="0" sz="1550" spc="30">
                <a:latin typeface="宋体"/>
                <a:cs typeface="宋体"/>
              </a:rPr>
              <a:t>非</a:t>
            </a:r>
            <a:r>
              <a:rPr dirty="0" sz="1550" spc="10">
                <a:latin typeface="宋体"/>
                <a:cs typeface="宋体"/>
              </a:rPr>
              <a:t>线</a:t>
            </a:r>
            <a:r>
              <a:rPr dirty="0" sz="1550" spc="30">
                <a:latin typeface="宋体"/>
                <a:cs typeface="宋体"/>
              </a:rPr>
              <a:t>性</a:t>
            </a:r>
            <a:r>
              <a:rPr dirty="0" sz="1550" spc="10">
                <a:latin typeface="宋体"/>
                <a:cs typeface="宋体"/>
              </a:rPr>
              <a:t>网</a:t>
            </a:r>
            <a:r>
              <a:rPr dirty="0" sz="1550" spc="30">
                <a:latin typeface="宋体"/>
                <a:cs typeface="宋体"/>
              </a:rPr>
              <a:t>络 结构，从而模</a:t>
            </a:r>
            <a:r>
              <a:rPr dirty="0" sz="1550" spc="10">
                <a:latin typeface="宋体"/>
                <a:cs typeface="宋体"/>
              </a:rPr>
              <a:t>拟</a:t>
            </a:r>
            <a:r>
              <a:rPr dirty="0" sz="1550" spc="30">
                <a:latin typeface="宋体"/>
                <a:cs typeface="宋体"/>
              </a:rPr>
              <a:t>更加</a:t>
            </a:r>
            <a:r>
              <a:rPr dirty="0" sz="1550" spc="10">
                <a:latin typeface="宋体"/>
                <a:cs typeface="宋体"/>
              </a:rPr>
              <a:t>复</a:t>
            </a:r>
            <a:r>
              <a:rPr dirty="0" sz="1550" spc="30">
                <a:latin typeface="宋体"/>
                <a:cs typeface="宋体"/>
              </a:rPr>
              <a:t>杂的函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但</a:t>
            </a:r>
            <a:r>
              <a:rPr dirty="0" sz="1550" spc="30">
                <a:latin typeface="宋体"/>
                <a:cs typeface="宋体"/>
              </a:rPr>
              <a:t>同</a:t>
            </a:r>
            <a:r>
              <a:rPr dirty="0" sz="1550" spc="10">
                <a:latin typeface="宋体"/>
                <a:cs typeface="宋体"/>
              </a:rPr>
              <a:t>时</a:t>
            </a:r>
            <a:r>
              <a:rPr dirty="0" sz="1550" spc="30">
                <a:latin typeface="宋体"/>
                <a:cs typeface="宋体"/>
              </a:rPr>
              <a:t>也使得</a:t>
            </a:r>
            <a:r>
              <a:rPr dirty="0" sz="1550" spc="10">
                <a:latin typeface="宋体"/>
                <a:cs typeface="宋体"/>
              </a:rPr>
              <a:t>待</a:t>
            </a:r>
            <a:r>
              <a:rPr dirty="0" sz="1550" spc="30">
                <a:latin typeface="宋体"/>
                <a:cs typeface="宋体"/>
              </a:rPr>
              <a:t>学</a:t>
            </a:r>
            <a:r>
              <a:rPr dirty="0" sz="1550" spc="10">
                <a:latin typeface="宋体"/>
                <a:cs typeface="宋体"/>
              </a:rPr>
              <a:t>习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参</a:t>
            </a:r>
            <a:r>
              <a:rPr dirty="0" sz="1550" spc="30">
                <a:latin typeface="宋体"/>
                <a:cs typeface="宋体"/>
              </a:rPr>
              <a:t>数激增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所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往</a:t>
            </a:r>
            <a:r>
              <a:rPr dirty="0" sz="1550" spc="10">
                <a:latin typeface="宋体"/>
                <a:cs typeface="宋体"/>
              </a:rPr>
              <a:t>往</a:t>
            </a:r>
            <a:r>
              <a:rPr dirty="0" sz="1550" spc="30">
                <a:latin typeface="宋体"/>
                <a:cs typeface="宋体"/>
              </a:rPr>
              <a:t>需 要的训练数据</a:t>
            </a:r>
            <a:r>
              <a:rPr dirty="0" sz="1550" spc="10">
                <a:latin typeface="宋体"/>
                <a:cs typeface="宋体"/>
              </a:rPr>
              <a:t>集</a:t>
            </a:r>
            <a:r>
              <a:rPr dirty="0" sz="1550" spc="30">
                <a:latin typeface="宋体"/>
                <a:cs typeface="宋体"/>
              </a:rPr>
              <a:t>很大。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26110" y="3781044"/>
            <a:ext cx="4034680" cy="23881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567" y="1339054"/>
            <a:ext cx="2695575" cy="55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  <a:latin typeface="宋体"/>
                <a:cs typeface="宋体"/>
              </a:rPr>
              <a:t>深度学习概述</a:t>
            </a:r>
            <a:endParaRPr sz="3500">
              <a:latin typeface="宋体"/>
              <a:cs typeface="宋体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1257" y="2107221"/>
            <a:ext cx="214820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90">
                <a:latin typeface="宋体"/>
                <a:cs typeface="宋体"/>
              </a:rPr>
              <a:t>2</a:t>
            </a:r>
            <a:r>
              <a:rPr dirty="0" sz="1550" spc="30">
                <a:latin typeface="宋体"/>
                <a:cs typeface="宋体"/>
              </a:rPr>
              <a:t>、深度学习的发展历程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91639" y="2580865"/>
            <a:ext cx="7592567" cy="31631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37595" y="5816638"/>
            <a:ext cx="191643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宋体"/>
                <a:cs typeface="宋体"/>
              </a:rPr>
              <a:t>第一代神经网络</a:t>
            </a:r>
            <a:r>
              <a:rPr dirty="0" sz="1050" spc="55">
                <a:latin typeface="宋体"/>
                <a:cs typeface="宋体"/>
              </a:rPr>
              <a:t>（1958~1969）</a:t>
            </a:r>
            <a:endParaRPr sz="1050">
              <a:latin typeface="宋体"/>
              <a:cs typeface="宋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06199" y="5816638"/>
            <a:ext cx="191643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宋体"/>
                <a:cs typeface="宋体"/>
              </a:rPr>
              <a:t>第二代神经网络</a:t>
            </a:r>
            <a:r>
              <a:rPr dirty="0" sz="1050" spc="55">
                <a:latin typeface="宋体"/>
                <a:cs typeface="宋体"/>
              </a:rPr>
              <a:t>（1986~1998）</a:t>
            </a:r>
            <a:endParaRPr sz="1050">
              <a:latin typeface="宋体"/>
              <a:cs typeface="宋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66996" y="5816638"/>
            <a:ext cx="209105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宋体"/>
                <a:cs typeface="宋体"/>
              </a:rPr>
              <a:t>第三代神经网络</a:t>
            </a:r>
            <a:r>
              <a:rPr dirty="0" sz="1050" spc="45">
                <a:latin typeface="宋体"/>
                <a:cs typeface="宋体"/>
              </a:rPr>
              <a:t>-DL（2006-</a:t>
            </a:r>
            <a:r>
              <a:rPr dirty="0" sz="1050" spc="-10">
                <a:latin typeface="宋体"/>
                <a:cs typeface="宋体"/>
              </a:rPr>
              <a:t>至</a:t>
            </a:r>
            <a:r>
              <a:rPr dirty="0" sz="1050" spc="5">
                <a:latin typeface="宋体"/>
                <a:cs typeface="宋体"/>
              </a:rPr>
              <a:t>今）</a:t>
            </a:r>
            <a:endParaRPr sz="10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9557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深度学习概述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2107221"/>
            <a:ext cx="7484745" cy="23806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90">
                <a:latin typeface="宋体"/>
                <a:cs typeface="宋体"/>
              </a:rPr>
              <a:t>2</a:t>
            </a:r>
            <a:r>
              <a:rPr dirty="0" sz="1550" spc="30">
                <a:latin typeface="宋体"/>
                <a:cs typeface="宋体"/>
              </a:rPr>
              <a:t>、深度学习的发展历程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dirty="0" sz="1550" spc="30">
                <a:latin typeface="宋体"/>
                <a:cs typeface="宋体"/>
              </a:rPr>
              <a:t>从原理上解释</a:t>
            </a:r>
            <a:r>
              <a:rPr dirty="0" sz="1550" spc="10">
                <a:latin typeface="宋体"/>
                <a:cs typeface="宋体"/>
              </a:rPr>
              <a:t>为</a:t>
            </a:r>
            <a:r>
              <a:rPr dirty="0" sz="1550" spc="30">
                <a:latin typeface="宋体"/>
                <a:cs typeface="宋体"/>
              </a:rPr>
              <a:t>什么</a:t>
            </a:r>
            <a:r>
              <a:rPr dirty="0" sz="1550" spc="315">
                <a:latin typeface="宋体"/>
                <a:cs typeface="宋体"/>
              </a:rPr>
              <a:t>CNN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比传统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目</a:t>
            </a:r>
            <a:r>
              <a:rPr dirty="0" sz="1550" spc="10">
                <a:latin typeface="宋体"/>
                <a:cs typeface="宋体"/>
              </a:rPr>
              <a:t>标</a:t>
            </a:r>
            <a:r>
              <a:rPr dirty="0" sz="1550" spc="30">
                <a:latin typeface="宋体"/>
                <a:cs typeface="宋体"/>
              </a:rPr>
              <a:t>检</a:t>
            </a:r>
            <a:r>
              <a:rPr dirty="0" sz="1550" spc="10">
                <a:latin typeface="宋体"/>
                <a:cs typeface="宋体"/>
              </a:rPr>
              <a:t>测</a:t>
            </a:r>
            <a:r>
              <a:rPr dirty="0" sz="1550" spc="30">
                <a:latin typeface="宋体"/>
                <a:cs typeface="宋体"/>
              </a:rPr>
              <a:t>方法好？</a:t>
            </a:r>
            <a:endParaRPr sz="1550">
              <a:latin typeface="宋体"/>
              <a:cs typeface="宋体"/>
            </a:endParaRPr>
          </a:p>
          <a:p>
            <a:pPr algn="just" marL="12700" marR="12700">
              <a:lnSpc>
                <a:spcPct val="101899"/>
              </a:lnSpc>
              <a:spcBef>
                <a:spcPts val="1885"/>
              </a:spcBef>
            </a:pPr>
            <a:r>
              <a:rPr dirty="0" sz="1550" spc="-190">
                <a:latin typeface="宋体"/>
                <a:cs typeface="宋体"/>
              </a:rPr>
              <a:t>(1)</a:t>
            </a:r>
            <a:r>
              <a:rPr dirty="0" sz="1550" spc="30">
                <a:latin typeface="宋体"/>
                <a:cs typeface="宋体"/>
              </a:rPr>
              <a:t>传统方</a:t>
            </a:r>
            <a:r>
              <a:rPr dirty="0" sz="1550" spc="10">
                <a:latin typeface="宋体"/>
                <a:cs typeface="宋体"/>
              </a:rPr>
              <a:t>法</a:t>
            </a:r>
            <a:r>
              <a:rPr dirty="0" sz="1550" spc="30">
                <a:latin typeface="宋体"/>
                <a:cs typeface="宋体"/>
              </a:rPr>
              <a:t>都是通</a:t>
            </a:r>
            <a:r>
              <a:rPr dirty="0" sz="1550" spc="10">
                <a:latin typeface="宋体"/>
                <a:cs typeface="宋体"/>
              </a:rPr>
              <a:t>过</a:t>
            </a:r>
            <a:r>
              <a:rPr dirty="0" sz="1550" spc="30">
                <a:latin typeface="宋体"/>
                <a:cs typeface="宋体"/>
              </a:rPr>
              <a:t>人</a:t>
            </a:r>
            <a:r>
              <a:rPr dirty="0" sz="1550" spc="10">
                <a:latin typeface="宋体"/>
                <a:cs typeface="宋体"/>
              </a:rPr>
              <a:t>工</a:t>
            </a:r>
            <a:r>
              <a:rPr dirty="0" sz="1550" spc="30">
                <a:latin typeface="宋体"/>
                <a:cs typeface="宋体"/>
              </a:rPr>
              <a:t>提</a:t>
            </a:r>
            <a:r>
              <a:rPr dirty="0" sz="1550" spc="10">
                <a:latin typeface="宋体"/>
                <a:cs typeface="宋体"/>
              </a:rPr>
              <a:t>取</a:t>
            </a:r>
            <a:r>
              <a:rPr dirty="0" sz="1550" spc="30">
                <a:latin typeface="宋体"/>
                <a:cs typeface="宋体"/>
              </a:rPr>
              <a:t>特征，</a:t>
            </a:r>
            <a:r>
              <a:rPr dirty="0" sz="1550" spc="10">
                <a:latin typeface="宋体"/>
                <a:cs typeface="宋体"/>
              </a:rPr>
              <a:t>需</a:t>
            </a:r>
            <a:r>
              <a:rPr dirty="0" sz="1550" spc="30">
                <a:latin typeface="宋体"/>
                <a:cs typeface="宋体"/>
              </a:rPr>
              <a:t>要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领</a:t>
            </a:r>
            <a:r>
              <a:rPr dirty="0" sz="1550" spc="10">
                <a:latin typeface="宋体"/>
                <a:cs typeface="宋体"/>
              </a:rPr>
              <a:t>域</a:t>
            </a:r>
            <a:r>
              <a:rPr dirty="0" sz="1550" spc="30">
                <a:latin typeface="宋体"/>
                <a:cs typeface="宋体"/>
              </a:rPr>
              <a:t>专家通</a:t>
            </a:r>
            <a:r>
              <a:rPr dirty="0" sz="1550" spc="10">
                <a:latin typeface="宋体"/>
                <a:cs typeface="宋体"/>
              </a:rPr>
              <a:t>过</a:t>
            </a:r>
            <a:r>
              <a:rPr dirty="0" sz="1550" spc="30">
                <a:latin typeface="宋体"/>
                <a:cs typeface="宋体"/>
              </a:rPr>
              <a:t>多</a:t>
            </a:r>
            <a:r>
              <a:rPr dirty="0" sz="1550" spc="10">
                <a:latin typeface="宋体"/>
                <a:cs typeface="宋体"/>
              </a:rPr>
              <a:t>年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积</a:t>
            </a:r>
            <a:r>
              <a:rPr dirty="0" sz="1550" spc="30">
                <a:latin typeface="宋体"/>
                <a:cs typeface="宋体"/>
              </a:rPr>
              <a:t>累和经</a:t>
            </a:r>
            <a:r>
              <a:rPr dirty="0" sz="1550" spc="10">
                <a:latin typeface="宋体"/>
                <a:cs typeface="宋体"/>
              </a:rPr>
              <a:t>验</a:t>
            </a:r>
            <a:r>
              <a:rPr dirty="0" sz="1550" spc="30">
                <a:latin typeface="宋体"/>
                <a:cs typeface="宋体"/>
              </a:rPr>
              <a:t>才</a:t>
            </a:r>
            <a:r>
              <a:rPr dirty="0" sz="1550" spc="10">
                <a:latin typeface="宋体"/>
                <a:cs typeface="宋体"/>
              </a:rPr>
              <a:t>能</a:t>
            </a:r>
            <a:r>
              <a:rPr dirty="0" sz="1550" spc="30">
                <a:latin typeface="宋体"/>
                <a:cs typeface="宋体"/>
              </a:rPr>
              <a:t>手工 设计出来</a:t>
            </a:r>
            <a:r>
              <a:rPr dirty="0" sz="1550" spc="95">
                <a:latin typeface="宋体"/>
                <a:cs typeface="宋体"/>
              </a:rPr>
              <a:t>，DL</a:t>
            </a:r>
            <a:r>
              <a:rPr dirty="0" sz="1550" spc="30">
                <a:latin typeface="宋体"/>
                <a:cs typeface="宋体"/>
              </a:rPr>
              <a:t>方</a:t>
            </a:r>
            <a:r>
              <a:rPr dirty="0" sz="1550" spc="10">
                <a:latin typeface="宋体"/>
                <a:cs typeface="宋体"/>
              </a:rPr>
              <a:t>法</a:t>
            </a:r>
            <a:r>
              <a:rPr dirty="0" sz="1550" spc="30">
                <a:latin typeface="宋体"/>
                <a:cs typeface="宋体"/>
              </a:rPr>
              <a:t>是通过</a:t>
            </a:r>
            <a:r>
              <a:rPr dirty="0" sz="1550" spc="10">
                <a:latin typeface="宋体"/>
                <a:cs typeface="宋体"/>
              </a:rPr>
              <a:t>大</a:t>
            </a:r>
            <a:r>
              <a:rPr dirty="0" sz="1550" spc="30">
                <a:latin typeface="宋体"/>
                <a:cs typeface="宋体"/>
              </a:rPr>
              <a:t>量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，自动</a:t>
            </a:r>
            <a:r>
              <a:rPr dirty="0" sz="1550" spc="10">
                <a:latin typeface="宋体"/>
                <a:cs typeface="宋体"/>
              </a:rPr>
              <a:t>学</a:t>
            </a:r>
            <a:r>
              <a:rPr dirty="0" sz="1550" spc="30">
                <a:latin typeface="宋体"/>
                <a:cs typeface="宋体"/>
              </a:rPr>
              <a:t>习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能</a:t>
            </a:r>
            <a:r>
              <a:rPr dirty="0" sz="1550" spc="10">
                <a:latin typeface="宋体"/>
                <a:cs typeface="宋体"/>
              </a:rPr>
              <a:t>够</a:t>
            </a:r>
            <a:r>
              <a:rPr dirty="0" sz="1550" spc="30">
                <a:latin typeface="宋体"/>
                <a:cs typeface="宋体"/>
              </a:rPr>
              <a:t>反应数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差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特</a:t>
            </a:r>
            <a:r>
              <a:rPr dirty="0" sz="1550" spc="30">
                <a:latin typeface="宋体"/>
                <a:cs typeface="宋体"/>
              </a:rPr>
              <a:t>征，更</a:t>
            </a:r>
            <a:r>
              <a:rPr dirty="0" sz="1550" spc="10">
                <a:latin typeface="宋体"/>
                <a:cs typeface="宋体"/>
              </a:rPr>
              <a:t>具</a:t>
            </a:r>
            <a:r>
              <a:rPr dirty="0" sz="1550" spc="30">
                <a:latin typeface="宋体"/>
                <a:cs typeface="宋体"/>
              </a:rPr>
              <a:t>有 代表性</a:t>
            </a:r>
            <a:endParaRPr sz="1550">
              <a:latin typeface="宋体"/>
              <a:cs typeface="宋体"/>
            </a:endParaRPr>
          </a:p>
          <a:p>
            <a:pPr algn="just" marL="12700" marR="5080">
              <a:lnSpc>
                <a:spcPct val="101899"/>
              </a:lnSpc>
              <a:spcBef>
                <a:spcPts val="1885"/>
              </a:spcBef>
            </a:pPr>
            <a:r>
              <a:rPr dirty="0" sz="1550" spc="-190">
                <a:latin typeface="宋体"/>
                <a:cs typeface="宋体"/>
              </a:rPr>
              <a:t>(2)</a:t>
            </a:r>
            <a:r>
              <a:rPr dirty="0" sz="1550" spc="30">
                <a:latin typeface="宋体"/>
                <a:cs typeface="宋体"/>
              </a:rPr>
              <a:t>对于视</a:t>
            </a:r>
            <a:r>
              <a:rPr dirty="0" sz="1550" spc="10">
                <a:latin typeface="宋体"/>
                <a:cs typeface="宋体"/>
              </a:rPr>
              <a:t>觉</a:t>
            </a:r>
            <a:r>
              <a:rPr dirty="0" sz="1550" spc="30">
                <a:latin typeface="宋体"/>
                <a:cs typeface="宋体"/>
              </a:rPr>
              <a:t>识别来</a:t>
            </a:r>
            <a:r>
              <a:rPr dirty="0" sz="1550" spc="10">
                <a:latin typeface="宋体"/>
                <a:cs typeface="宋体"/>
              </a:rPr>
              <a:t>说</a:t>
            </a:r>
            <a:r>
              <a:rPr dirty="0" sz="1550" spc="240">
                <a:latin typeface="宋体"/>
                <a:cs typeface="宋体"/>
              </a:rPr>
              <a:t>，CNN</a:t>
            </a:r>
            <a:r>
              <a:rPr dirty="0" sz="1550" spc="10">
                <a:latin typeface="宋体"/>
                <a:cs typeface="宋体"/>
              </a:rPr>
              <a:t>分</a:t>
            </a:r>
            <a:r>
              <a:rPr dirty="0" sz="1550" spc="30">
                <a:latin typeface="宋体"/>
                <a:cs typeface="宋体"/>
              </a:rPr>
              <a:t>层</a:t>
            </a:r>
            <a:r>
              <a:rPr dirty="0" sz="1550" spc="10">
                <a:latin typeface="宋体"/>
                <a:cs typeface="宋体"/>
              </a:rPr>
              <a:t>提</a:t>
            </a:r>
            <a:r>
              <a:rPr dirty="0" sz="1550" spc="30">
                <a:latin typeface="宋体"/>
                <a:cs typeface="宋体"/>
              </a:rPr>
              <a:t>取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特征与</a:t>
            </a:r>
            <a:r>
              <a:rPr dirty="0" sz="1550" spc="10">
                <a:latin typeface="宋体"/>
                <a:cs typeface="宋体"/>
              </a:rPr>
              <a:t>人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视</a:t>
            </a:r>
            <a:r>
              <a:rPr dirty="0" sz="1550" spc="30">
                <a:latin typeface="宋体"/>
                <a:cs typeface="宋体"/>
              </a:rPr>
              <a:t>觉</a:t>
            </a:r>
            <a:r>
              <a:rPr dirty="0" sz="1550" spc="10">
                <a:latin typeface="宋体"/>
                <a:cs typeface="宋体"/>
              </a:rPr>
              <a:t>机</a:t>
            </a:r>
            <a:r>
              <a:rPr dirty="0" sz="1550" spc="30">
                <a:latin typeface="宋体"/>
                <a:cs typeface="宋体"/>
              </a:rPr>
              <a:t>理（神</a:t>
            </a:r>
            <a:r>
              <a:rPr dirty="0" sz="1550" spc="10">
                <a:latin typeface="宋体"/>
                <a:cs typeface="宋体"/>
              </a:rPr>
              <a:t>经</a:t>
            </a:r>
            <a:r>
              <a:rPr dirty="0" sz="1550" spc="30">
                <a:latin typeface="宋体"/>
                <a:cs typeface="宋体"/>
              </a:rPr>
              <a:t>科</a:t>
            </a:r>
            <a:r>
              <a:rPr dirty="0" sz="1550" spc="10">
                <a:latin typeface="宋体"/>
                <a:cs typeface="宋体"/>
              </a:rPr>
              <a:t>学</a:t>
            </a:r>
            <a:r>
              <a:rPr dirty="0" sz="1550" spc="30">
                <a:latin typeface="宋体"/>
                <a:cs typeface="宋体"/>
              </a:rPr>
              <a:t>）</a:t>
            </a:r>
            <a:r>
              <a:rPr dirty="0" sz="1550" spc="10">
                <a:latin typeface="宋体"/>
                <a:cs typeface="宋体"/>
              </a:rPr>
              <a:t>类</a:t>
            </a:r>
            <a:r>
              <a:rPr dirty="0" sz="1550" spc="30">
                <a:latin typeface="宋体"/>
                <a:cs typeface="宋体"/>
              </a:rPr>
              <a:t>似，都是 进行边缘</a:t>
            </a:r>
            <a:r>
              <a:rPr dirty="0" sz="1550" spc="150">
                <a:latin typeface="宋体"/>
                <a:cs typeface="宋体"/>
              </a:rPr>
              <a:t>-&gt;</a:t>
            </a:r>
            <a:r>
              <a:rPr dirty="0" sz="1550" spc="30">
                <a:latin typeface="宋体"/>
                <a:cs typeface="宋体"/>
              </a:rPr>
              <a:t>部</a:t>
            </a:r>
            <a:r>
              <a:rPr dirty="0" sz="1550" spc="10">
                <a:latin typeface="宋体"/>
                <a:cs typeface="宋体"/>
              </a:rPr>
              <a:t>分</a:t>
            </a:r>
            <a:r>
              <a:rPr dirty="0" sz="1550" spc="150">
                <a:latin typeface="宋体"/>
                <a:cs typeface="宋体"/>
              </a:rPr>
              <a:t>-&gt;</a:t>
            </a:r>
            <a:r>
              <a:rPr dirty="0" sz="1550" spc="10">
                <a:latin typeface="宋体"/>
                <a:cs typeface="宋体"/>
              </a:rPr>
              <a:t>全</a:t>
            </a:r>
            <a:r>
              <a:rPr dirty="0" sz="1550" spc="30">
                <a:latin typeface="宋体"/>
                <a:cs typeface="宋体"/>
              </a:rPr>
              <a:t>体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过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8538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卷积神经网络</a:t>
            </a:r>
            <a:r>
              <a:rPr dirty="0" sz="3500" spc="70">
                <a:solidFill>
                  <a:srgbClr val="BF0000"/>
                </a:solidFill>
              </a:rPr>
              <a:t>(CNN)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1996579"/>
            <a:ext cx="7120890" cy="120967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550" spc="90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、什么是神经网络？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ct val="101600"/>
              </a:lnSpc>
              <a:spcBef>
                <a:spcPts val="880"/>
              </a:spcBef>
            </a:pPr>
            <a:r>
              <a:rPr dirty="0" sz="1550" spc="30">
                <a:latin typeface="宋体"/>
                <a:cs typeface="宋体"/>
              </a:rPr>
              <a:t>这</a:t>
            </a:r>
            <a:r>
              <a:rPr dirty="0" sz="1550" spc="10">
                <a:latin typeface="宋体"/>
                <a:cs typeface="宋体"/>
              </a:rPr>
              <a:t>里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神</a:t>
            </a:r>
            <a:r>
              <a:rPr dirty="0" sz="1550" spc="30">
                <a:latin typeface="宋体"/>
                <a:cs typeface="宋体"/>
              </a:rPr>
              <a:t>经网</a:t>
            </a:r>
            <a:r>
              <a:rPr dirty="0" sz="1550" spc="10">
                <a:latin typeface="宋体"/>
                <a:cs typeface="宋体"/>
              </a:rPr>
              <a:t>络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也</a:t>
            </a:r>
            <a:r>
              <a:rPr dirty="0" sz="1550" spc="30">
                <a:latin typeface="宋体"/>
                <a:cs typeface="宋体"/>
              </a:rPr>
              <a:t>指</a:t>
            </a:r>
            <a:r>
              <a:rPr dirty="0" sz="1550" spc="10">
                <a:latin typeface="宋体"/>
                <a:cs typeface="宋体"/>
              </a:rPr>
              <a:t>人</a:t>
            </a:r>
            <a:r>
              <a:rPr dirty="0" sz="1550" spc="30">
                <a:latin typeface="宋体"/>
                <a:cs typeface="宋体"/>
              </a:rPr>
              <a:t>工神</a:t>
            </a:r>
            <a:r>
              <a:rPr dirty="0" sz="1550" spc="10">
                <a:latin typeface="宋体"/>
                <a:cs typeface="宋体"/>
              </a:rPr>
              <a:t>经</a:t>
            </a:r>
            <a:r>
              <a:rPr dirty="0" sz="1550" spc="30">
                <a:latin typeface="宋体"/>
                <a:cs typeface="宋体"/>
              </a:rPr>
              <a:t>网</a:t>
            </a:r>
            <a:r>
              <a:rPr dirty="0" sz="1550" spc="10">
                <a:latin typeface="宋体"/>
                <a:cs typeface="宋体"/>
              </a:rPr>
              <a:t>络</a:t>
            </a:r>
            <a:r>
              <a:rPr dirty="0" sz="1550" spc="-210">
                <a:latin typeface="宋体"/>
                <a:cs typeface="宋体"/>
              </a:rPr>
              <a:t>（Artificial</a:t>
            </a:r>
            <a:r>
              <a:rPr dirty="0" sz="1550" spc="-345">
                <a:latin typeface="宋体"/>
                <a:cs typeface="宋体"/>
              </a:rPr>
              <a:t> </a:t>
            </a:r>
            <a:r>
              <a:rPr dirty="0" sz="1550" spc="-30">
                <a:latin typeface="宋体"/>
                <a:cs typeface="宋体"/>
              </a:rPr>
              <a:t>Neural</a:t>
            </a:r>
            <a:r>
              <a:rPr dirty="0" sz="1550" spc="-325">
                <a:latin typeface="宋体"/>
                <a:cs typeface="宋体"/>
              </a:rPr>
              <a:t> </a:t>
            </a:r>
            <a:r>
              <a:rPr dirty="0" sz="1550" spc="20">
                <a:latin typeface="宋体"/>
                <a:cs typeface="宋体"/>
              </a:rPr>
              <a:t>Networks，</a:t>
            </a:r>
            <a:r>
              <a:rPr dirty="0" sz="1550" spc="30">
                <a:latin typeface="宋体"/>
                <a:cs typeface="宋体"/>
              </a:rPr>
              <a:t>简称</a:t>
            </a:r>
            <a:r>
              <a:rPr dirty="0" sz="1550" spc="150">
                <a:latin typeface="宋体"/>
                <a:cs typeface="宋体"/>
              </a:rPr>
              <a:t>ANNs），  </a:t>
            </a:r>
            <a:r>
              <a:rPr dirty="0" sz="1550" spc="30">
                <a:latin typeface="宋体"/>
                <a:cs typeface="宋体"/>
              </a:rPr>
              <a:t>是一种模仿生</a:t>
            </a:r>
            <a:r>
              <a:rPr dirty="0" sz="1550" spc="10">
                <a:latin typeface="宋体"/>
                <a:cs typeface="宋体"/>
              </a:rPr>
              <a:t>物</a:t>
            </a:r>
            <a:r>
              <a:rPr dirty="0" sz="1550" spc="30">
                <a:latin typeface="宋体"/>
                <a:cs typeface="宋体"/>
              </a:rPr>
              <a:t>神经</a:t>
            </a:r>
            <a:r>
              <a:rPr dirty="0" sz="1550" spc="10">
                <a:latin typeface="宋体"/>
                <a:cs typeface="宋体"/>
              </a:rPr>
              <a:t>网</a:t>
            </a:r>
            <a:r>
              <a:rPr dirty="0" sz="1550" spc="30">
                <a:latin typeface="宋体"/>
                <a:cs typeface="宋体"/>
              </a:rPr>
              <a:t>络行为</a:t>
            </a:r>
            <a:r>
              <a:rPr dirty="0" sz="1550" spc="10">
                <a:latin typeface="宋体"/>
                <a:cs typeface="宋体"/>
              </a:rPr>
              <a:t>特</a:t>
            </a:r>
            <a:r>
              <a:rPr dirty="0" sz="1550" spc="30">
                <a:latin typeface="宋体"/>
                <a:cs typeface="宋体"/>
              </a:rPr>
              <a:t>征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算</a:t>
            </a:r>
            <a:r>
              <a:rPr dirty="0" sz="1550" spc="10">
                <a:latin typeface="宋体"/>
                <a:cs typeface="宋体"/>
              </a:rPr>
              <a:t>法</a:t>
            </a:r>
            <a:r>
              <a:rPr dirty="0" sz="1550" spc="30">
                <a:latin typeface="宋体"/>
                <a:cs typeface="宋体"/>
              </a:rPr>
              <a:t>数学模</a:t>
            </a:r>
            <a:r>
              <a:rPr dirty="0" sz="1550" spc="10">
                <a:latin typeface="宋体"/>
                <a:cs typeface="宋体"/>
              </a:rPr>
              <a:t>型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由</a:t>
            </a:r>
            <a:r>
              <a:rPr dirty="0" sz="1550" spc="30">
                <a:latin typeface="宋体"/>
                <a:cs typeface="宋体"/>
              </a:rPr>
              <a:t>神</a:t>
            </a:r>
            <a:r>
              <a:rPr dirty="0" sz="1550" spc="10">
                <a:latin typeface="宋体"/>
                <a:cs typeface="宋体"/>
              </a:rPr>
              <a:t>经</a:t>
            </a:r>
            <a:r>
              <a:rPr dirty="0" sz="1550" spc="30">
                <a:latin typeface="宋体"/>
                <a:cs typeface="宋体"/>
              </a:rPr>
              <a:t>元、节</a:t>
            </a:r>
            <a:r>
              <a:rPr dirty="0" sz="1550" spc="10">
                <a:latin typeface="宋体"/>
                <a:cs typeface="宋体"/>
              </a:rPr>
              <a:t>点</a:t>
            </a:r>
            <a:r>
              <a:rPr dirty="0" sz="1550" spc="30">
                <a:latin typeface="宋体"/>
                <a:cs typeface="宋体"/>
              </a:rPr>
              <a:t>与</a:t>
            </a:r>
            <a:r>
              <a:rPr dirty="0" sz="1550" spc="10">
                <a:latin typeface="宋体"/>
                <a:cs typeface="宋体"/>
              </a:rPr>
              <a:t>节</a:t>
            </a:r>
            <a:r>
              <a:rPr dirty="0" sz="1550" spc="30">
                <a:latin typeface="宋体"/>
                <a:cs typeface="宋体"/>
              </a:rPr>
              <a:t>点</a:t>
            </a:r>
            <a:r>
              <a:rPr dirty="0" sz="1550" spc="10">
                <a:latin typeface="宋体"/>
                <a:cs typeface="宋体"/>
              </a:rPr>
              <a:t>之</a:t>
            </a:r>
            <a:r>
              <a:rPr dirty="0" sz="1550" spc="30">
                <a:latin typeface="宋体"/>
                <a:cs typeface="宋体"/>
              </a:rPr>
              <a:t>间 的连接（突触</a:t>
            </a:r>
            <a:r>
              <a:rPr dirty="0" sz="1550" spc="10">
                <a:latin typeface="宋体"/>
                <a:cs typeface="宋体"/>
              </a:rPr>
              <a:t>）</a:t>
            </a:r>
            <a:r>
              <a:rPr dirty="0" sz="1550" spc="30">
                <a:latin typeface="宋体"/>
                <a:cs typeface="宋体"/>
              </a:rPr>
              <a:t>所构</a:t>
            </a:r>
            <a:r>
              <a:rPr dirty="0" sz="1550" spc="10">
                <a:latin typeface="宋体"/>
                <a:cs typeface="宋体"/>
              </a:rPr>
              <a:t>成</a:t>
            </a:r>
            <a:r>
              <a:rPr dirty="0" sz="1550" spc="30">
                <a:latin typeface="宋体"/>
                <a:cs typeface="宋体"/>
              </a:rPr>
              <a:t>，如下</a:t>
            </a:r>
            <a:r>
              <a:rPr dirty="0" sz="1550" spc="10">
                <a:latin typeface="宋体"/>
                <a:cs typeface="宋体"/>
              </a:rPr>
              <a:t>图</a:t>
            </a:r>
            <a:r>
              <a:rPr dirty="0" sz="1550" spc="30">
                <a:latin typeface="宋体"/>
                <a:cs typeface="宋体"/>
              </a:rPr>
              <a:t>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07909" y="3285744"/>
            <a:ext cx="5671239" cy="2895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2020-07-23T06:47:08Z</dcterms:created>
  <dcterms:modified xsi:type="dcterms:W3CDTF">2020-07-23T06:47:08Z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Xpdf - https://xpdf.net</vt:lpwstr>
  </property>
</Properties>
</file>