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72206" y="2229069"/>
            <a:ext cx="7548987" cy="15487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2738627"/>
            <a:ext cx="10692765" cy="1884045"/>
          </a:xfrm>
          <a:custGeom>
            <a:avLst/>
            <a:gdLst/>
            <a:ahLst/>
            <a:cxnLst/>
            <a:rect l="l" t="t" r="r" b="b"/>
            <a:pathLst>
              <a:path w="10692765" h="1884045">
                <a:moveTo>
                  <a:pt x="0" y="0"/>
                </a:moveTo>
                <a:lnTo>
                  <a:pt x="10692384" y="0"/>
                </a:lnTo>
                <a:lnTo>
                  <a:pt x="10692384" y="1883664"/>
                </a:lnTo>
                <a:lnTo>
                  <a:pt x="0" y="1883664"/>
                </a:lnTo>
                <a:lnTo>
                  <a:pt x="0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7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6498" y="2904314"/>
            <a:ext cx="2440402" cy="14687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70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02677" y="1924873"/>
            <a:ext cx="8716645" cy="3117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ts val="5995"/>
              </a:lnSpc>
              <a:spcBef>
                <a:spcPts val="105"/>
              </a:spcBef>
            </a:pPr>
            <a:r>
              <a:rPr dirty="0" spc="-140"/>
              <a:t>AIoT</a:t>
            </a:r>
            <a:r>
              <a:rPr dirty="0" spc="5"/>
              <a:t>人工智能项目实战</a:t>
            </a:r>
          </a:p>
          <a:p>
            <a:pPr algn="ctr">
              <a:lnSpc>
                <a:spcPts val="5995"/>
              </a:lnSpc>
            </a:pPr>
            <a:r>
              <a:rPr dirty="0" spc="165"/>
              <a:t>-</a:t>
            </a:r>
            <a:r>
              <a:rPr dirty="0" sz="4200" spc="165"/>
              <a:t>TensorFlow</a:t>
            </a:r>
            <a:r>
              <a:rPr dirty="0" sz="4200" spc="10"/>
              <a:t>基础知识</a:t>
            </a:r>
            <a:r>
              <a:rPr dirty="0" sz="4200" spc="-130"/>
              <a:t>&amp;</a:t>
            </a:r>
            <a:r>
              <a:rPr dirty="0" sz="4200" spc="10"/>
              <a:t>简单实例</a:t>
            </a:r>
            <a:endParaRPr sz="4200"/>
          </a:p>
        </p:txBody>
      </p:sp>
      <p:sp>
        <p:nvSpPr>
          <p:cNvPr id="3" name="object 3"/>
          <p:cNvSpPr txBox="1"/>
          <p:nvPr/>
        </p:nvSpPr>
        <p:spPr>
          <a:xfrm>
            <a:off x="6854417" y="4362522"/>
            <a:ext cx="1569085" cy="824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4800"/>
              </a:lnSpc>
              <a:spcBef>
                <a:spcPts val="100"/>
              </a:spcBef>
            </a:pPr>
            <a:r>
              <a:rPr dirty="0" sz="2100">
                <a:latin typeface="PMingLiU"/>
                <a:cs typeface="PMingLiU"/>
              </a:rPr>
              <a:t>辛慧 </a:t>
            </a:r>
            <a:r>
              <a:rPr dirty="0" sz="2100" spc="120">
                <a:latin typeface="PMingLiU"/>
                <a:cs typeface="PMingLiU"/>
              </a:rPr>
              <a:t>1</a:t>
            </a:r>
            <a:r>
              <a:rPr dirty="0" sz="2100" spc="100">
                <a:latin typeface="PMingLiU"/>
                <a:cs typeface="PMingLiU"/>
              </a:rPr>
              <a:t>5</a:t>
            </a:r>
            <a:r>
              <a:rPr dirty="0" sz="2100" spc="120">
                <a:latin typeface="PMingLiU"/>
                <a:cs typeface="PMingLiU"/>
              </a:rPr>
              <a:t>3</a:t>
            </a:r>
            <a:r>
              <a:rPr dirty="0" sz="2100" spc="100">
                <a:latin typeface="PMingLiU"/>
                <a:cs typeface="PMingLiU"/>
              </a:rPr>
              <a:t>0</a:t>
            </a:r>
            <a:r>
              <a:rPr dirty="0" sz="2100" spc="120">
                <a:latin typeface="PMingLiU"/>
                <a:cs typeface="PMingLiU"/>
              </a:rPr>
              <a:t>9</a:t>
            </a:r>
            <a:r>
              <a:rPr dirty="0" sz="2100" spc="100">
                <a:latin typeface="PMingLiU"/>
                <a:cs typeface="PMingLiU"/>
              </a:rPr>
              <a:t>2</a:t>
            </a:r>
            <a:r>
              <a:rPr dirty="0" sz="2100" spc="120">
                <a:latin typeface="PMingLiU"/>
                <a:cs typeface="PMingLiU"/>
              </a:rPr>
              <a:t>20</a:t>
            </a:r>
            <a:r>
              <a:rPr dirty="0" sz="2100" spc="100">
                <a:latin typeface="PMingLiU"/>
                <a:cs typeface="PMingLiU"/>
              </a:rPr>
              <a:t>8</a:t>
            </a:r>
            <a:r>
              <a:rPr dirty="0" sz="2100" spc="120">
                <a:latin typeface="PMingLiU"/>
                <a:cs typeface="PMingLiU"/>
              </a:rPr>
              <a:t>6</a:t>
            </a:r>
            <a:r>
              <a:rPr dirty="0" sz="2100" spc="114">
                <a:latin typeface="PMingLiU"/>
                <a:cs typeface="PMingLiU"/>
              </a:rPr>
              <a:t>8</a:t>
            </a:r>
            <a:endParaRPr sz="210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430974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80">
                <a:solidFill>
                  <a:srgbClr val="BF0000"/>
                </a:solidFill>
              </a:rPr>
              <a:t>TensorFlow</a:t>
            </a:r>
            <a:r>
              <a:rPr dirty="0" sz="3850" spc="10">
                <a:solidFill>
                  <a:srgbClr val="BF0000"/>
                </a:solidFill>
              </a:rPr>
              <a:t>数</a:t>
            </a:r>
            <a:r>
              <a:rPr dirty="0" sz="3850" spc="-30">
                <a:solidFill>
                  <a:srgbClr val="BF0000"/>
                </a:solidFill>
              </a:rPr>
              <a:t>据</a:t>
            </a:r>
            <a:r>
              <a:rPr dirty="0" sz="3850" spc="10">
                <a:solidFill>
                  <a:srgbClr val="BF0000"/>
                </a:solidFill>
              </a:rPr>
              <a:t>流图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7" y="2012727"/>
            <a:ext cx="8460740" cy="122872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95">
                <a:latin typeface="PMingLiU"/>
                <a:cs typeface="PMingLiU"/>
              </a:rPr>
              <a:t>Variable（</a:t>
            </a:r>
            <a:r>
              <a:rPr dirty="0" sz="1550" spc="30">
                <a:latin typeface="PMingLiU"/>
                <a:cs typeface="PMingLiU"/>
              </a:rPr>
              <a:t>变量）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70">
                <a:latin typeface="PMingLiU"/>
                <a:cs typeface="PMingLiU"/>
              </a:rPr>
              <a:t>Vatiable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85">
                <a:latin typeface="PMingLiU"/>
                <a:cs typeface="PMingLiU"/>
              </a:rPr>
              <a:t>tensorflow</a:t>
            </a:r>
            <a:r>
              <a:rPr dirty="0" sz="1550" spc="30">
                <a:latin typeface="PMingLiU"/>
                <a:cs typeface="PMingLiU"/>
              </a:rPr>
              <a:t>的变</a:t>
            </a:r>
            <a:r>
              <a:rPr dirty="0" sz="1550" spc="10">
                <a:latin typeface="PMingLiU"/>
                <a:cs typeface="PMingLiU"/>
              </a:rPr>
              <a:t>量</a:t>
            </a:r>
            <a:r>
              <a:rPr dirty="0" sz="1550" spc="30">
                <a:latin typeface="PMingLiU"/>
                <a:cs typeface="PMingLiU"/>
              </a:rPr>
              <a:t>节</a:t>
            </a:r>
            <a:r>
              <a:rPr dirty="0" sz="1550" spc="10">
                <a:latin typeface="PMingLiU"/>
                <a:cs typeface="PMingLiU"/>
              </a:rPr>
              <a:t>点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通</a:t>
            </a:r>
            <a:r>
              <a:rPr dirty="0" sz="1550" spc="30">
                <a:latin typeface="PMingLiU"/>
                <a:cs typeface="PMingLiU"/>
              </a:rPr>
              <a:t>过</a:t>
            </a:r>
            <a:r>
              <a:rPr dirty="0" sz="1550" spc="55">
                <a:latin typeface="PMingLiU"/>
                <a:cs typeface="PMingLiU"/>
              </a:rPr>
              <a:t>Variable（</a:t>
            </a:r>
            <a:r>
              <a:rPr dirty="0" sz="1550" spc="30">
                <a:latin typeface="PMingLiU"/>
                <a:cs typeface="PMingLiU"/>
              </a:rPr>
              <a:t>注</a:t>
            </a:r>
            <a:r>
              <a:rPr dirty="0" sz="1550" spc="-35">
                <a:latin typeface="PMingLiU"/>
                <a:cs typeface="PMingLiU"/>
              </a:rPr>
              <a:t>：V</a:t>
            </a:r>
            <a:r>
              <a:rPr dirty="0" sz="1550" spc="30">
                <a:latin typeface="PMingLiU"/>
                <a:cs typeface="PMingLiU"/>
              </a:rPr>
              <a:t>大</a:t>
            </a:r>
            <a:r>
              <a:rPr dirty="0" sz="1550" spc="10">
                <a:latin typeface="PMingLiU"/>
                <a:cs typeface="PMingLiU"/>
              </a:rPr>
              <a:t>写</a:t>
            </a:r>
            <a:r>
              <a:rPr dirty="0" sz="1550" spc="30">
                <a:latin typeface="PMingLiU"/>
                <a:cs typeface="PMingLiU"/>
              </a:rPr>
              <a:t>）方法</a:t>
            </a:r>
            <a:r>
              <a:rPr dirty="0" sz="1550" spc="10">
                <a:latin typeface="PMingLiU"/>
                <a:cs typeface="PMingLiU"/>
              </a:rPr>
              <a:t>创</a:t>
            </a:r>
            <a:r>
              <a:rPr dirty="0" sz="1550" spc="30">
                <a:latin typeface="PMingLiU"/>
                <a:cs typeface="PMingLiU"/>
              </a:rPr>
              <a:t>建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并</a:t>
            </a:r>
            <a:r>
              <a:rPr dirty="0" sz="1550" spc="10">
                <a:latin typeface="PMingLiU"/>
                <a:cs typeface="PMingLiU"/>
              </a:rPr>
              <a:t>且</a:t>
            </a:r>
            <a:r>
              <a:rPr dirty="0" sz="1550" spc="30">
                <a:latin typeface="PMingLiU"/>
                <a:cs typeface="PMingLiU"/>
              </a:rPr>
              <a:t>需要传</a:t>
            </a:r>
            <a:r>
              <a:rPr dirty="0" sz="1550" spc="10">
                <a:latin typeface="PMingLiU"/>
                <a:cs typeface="PMingLiU"/>
              </a:rPr>
              <a:t>递</a:t>
            </a:r>
            <a:r>
              <a:rPr dirty="0" sz="1550" spc="30">
                <a:latin typeface="PMingLiU"/>
                <a:cs typeface="PMingLiU"/>
              </a:rPr>
              <a:t>初</a:t>
            </a:r>
            <a:r>
              <a:rPr dirty="0" sz="1550" spc="10">
                <a:latin typeface="PMingLiU"/>
                <a:cs typeface="PMingLiU"/>
              </a:rPr>
              <a:t>始</a:t>
            </a:r>
            <a:r>
              <a:rPr dirty="0" sz="1550" spc="30">
                <a:latin typeface="PMingLiU"/>
                <a:cs typeface="PMingLiU"/>
              </a:rPr>
              <a:t>值。 在使用前需要</a:t>
            </a:r>
            <a:r>
              <a:rPr dirty="0" sz="1550" spc="10">
                <a:latin typeface="PMingLiU"/>
                <a:cs typeface="PMingLiU"/>
              </a:rPr>
              <a:t>通</a:t>
            </a:r>
            <a:r>
              <a:rPr dirty="0" sz="1550" spc="30">
                <a:latin typeface="PMingLiU"/>
                <a:cs typeface="PMingLiU"/>
              </a:rPr>
              <a:t>过</a:t>
            </a:r>
            <a:r>
              <a:rPr dirty="0" sz="1550" spc="85">
                <a:latin typeface="PMingLiU"/>
                <a:cs typeface="PMingLiU"/>
              </a:rPr>
              <a:t>tensorflow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初</a:t>
            </a:r>
            <a:r>
              <a:rPr dirty="0" sz="1550" spc="10">
                <a:latin typeface="PMingLiU"/>
                <a:cs typeface="PMingLiU"/>
              </a:rPr>
              <a:t>始</a:t>
            </a:r>
            <a:r>
              <a:rPr dirty="0" sz="1550" spc="30">
                <a:latin typeface="PMingLiU"/>
                <a:cs typeface="PMingLiU"/>
              </a:rPr>
              <a:t>化</a:t>
            </a:r>
            <a:r>
              <a:rPr dirty="0" sz="1550" spc="10">
                <a:latin typeface="PMingLiU"/>
                <a:cs typeface="PMingLiU"/>
              </a:rPr>
              <a:t>方</a:t>
            </a:r>
            <a:r>
              <a:rPr dirty="0" sz="1550" spc="30">
                <a:latin typeface="PMingLiU"/>
                <a:cs typeface="PMingLiU"/>
              </a:rPr>
              <a:t>法进行</a:t>
            </a:r>
            <a:r>
              <a:rPr dirty="0" sz="1550" spc="10">
                <a:latin typeface="PMingLiU"/>
                <a:cs typeface="PMingLiU"/>
              </a:rPr>
              <a:t>初</a:t>
            </a:r>
            <a:r>
              <a:rPr dirty="0" sz="1550" spc="30">
                <a:latin typeface="PMingLiU"/>
                <a:cs typeface="PMingLiU"/>
              </a:rPr>
              <a:t>始</a:t>
            </a:r>
            <a:r>
              <a:rPr dirty="0" sz="1550" spc="10">
                <a:latin typeface="PMingLiU"/>
                <a:cs typeface="PMingLiU"/>
              </a:rPr>
              <a:t>化</a:t>
            </a:r>
            <a:r>
              <a:rPr dirty="0" sz="1550" spc="30">
                <a:latin typeface="PMingLiU"/>
                <a:cs typeface="PMingLiU"/>
              </a:rPr>
              <a:t>。</a:t>
            </a:r>
            <a:r>
              <a:rPr dirty="0" sz="1550" spc="10">
                <a:latin typeface="PMingLiU"/>
                <a:cs typeface="PMingLiU"/>
              </a:rPr>
              <a:t>通</a:t>
            </a:r>
            <a:r>
              <a:rPr dirty="0" sz="1550" spc="30">
                <a:latin typeface="PMingLiU"/>
                <a:cs typeface="PMingLiU"/>
              </a:rPr>
              <a:t>过变量</a:t>
            </a:r>
            <a:r>
              <a:rPr dirty="0" sz="1550" spc="-25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(Variable)</a:t>
            </a:r>
            <a:r>
              <a:rPr dirty="0" sz="1550" spc="-2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维护状态。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latin typeface="PMingLiU"/>
                <a:cs typeface="PMingLiU"/>
              </a:rPr>
              <a:t>创建方式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02677" y="5653488"/>
            <a:ext cx="5642610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PMingLiU"/>
                <a:cs typeface="PMingLiU"/>
              </a:rPr>
              <a:t>常用的参数</a:t>
            </a:r>
            <a:r>
              <a:rPr dirty="0" sz="1550" spc="65">
                <a:latin typeface="PMingLiU"/>
                <a:cs typeface="PMingLiU"/>
              </a:rPr>
              <a:t>:initial_value，dtype，name，</a:t>
            </a:r>
            <a:r>
              <a:rPr dirty="0" sz="1550" spc="30">
                <a:latin typeface="PMingLiU"/>
                <a:cs typeface="PMingLiU"/>
              </a:rPr>
              <a:t>创建代</a:t>
            </a:r>
            <a:r>
              <a:rPr dirty="0" sz="1550" spc="10">
                <a:latin typeface="PMingLiU"/>
                <a:cs typeface="PMingLiU"/>
              </a:rPr>
              <a:t>码</a:t>
            </a:r>
            <a:r>
              <a:rPr dirty="0" sz="1550" spc="30">
                <a:latin typeface="PMingLiU"/>
                <a:cs typeface="PMingLiU"/>
              </a:rPr>
              <a:t>类</a:t>
            </a:r>
            <a:r>
              <a:rPr dirty="0" sz="1550" spc="10">
                <a:latin typeface="PMingLiU"/>
                <a:cs typeface="PMingLiU"/>
              </a:rPr>
              <a:t>似</a:t>
            </a:r>
            <a:r>
              <a:rPr dirty="0" sz="1550" spc="30">
                <a:latin typeface="PMingLiU"/>
                <a:cs typeface="PMingLiU"/>
              </a:rPr>
              <a:t>下</a:t>
            </a:r>
            <a:r>
              <a:rPr dirty="0" sz="1550" spc="10">
                <a:latin typeface="PMingLiU"/>
                <a:cs typeface="PMingLiU"/>
              </a:rPr>
              <a:t>面</a:t>
            </a:r>
            <a:r>
              <a:rPr dirty="0" sz="1550" spc="30">
                <a:latin typeface="PMingLiU"/>
                <a:cs typeface="PMingLiU"/>
              </a:rPr>
              <a:t>这样 </a:t>
            </a:r>
            <a:r>
              <a:rPr dirty="0" sz="1550" spc="70">
                <a:latin typeface="PMingLiU"/>
                <a:cs typeface="PMingLiU"/>
              </a:rPr>
              <a:t>W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220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tf.Variable(tf.zeros([3, </a:t>
            </a:r>
            <a:r>
              <a:rPr dirty="0" sz="1550" spc="30">
                <a:latin typeface="PMingLiU"/>
                <a:cs typeface="PMingLiU"/>
              </a:rPr>
              <a:t>10]), </a:t>
            </a:r>
            <a:r>
              <a:rPr dirty="0" sz="1550" spc="85">
                <a:latin typeface="PMingLiU"/>
                <a:cs typeface="PMingLiU"/>
              </a:rPr>
              <a:t>dtype=tf.float64, </a:t>
            </a:r>
            <a:r>
              <a:rPr dirty="0" sz="1550" spc="120">
                <a:latin typeface="PMingLiU"/>
                <a:cs typeface="PMingLiU"/>
              </a:rPr>
              <a:t>name='W')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4295" y="3294888"/>
            <a:ext cx="8241791" cy="21518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430974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80">
                <a:solidFill>
                  <a:srgbClr val="BF0000"/>
                </a:solidFill>
              </a:rPr>
              <a:t>TensorFlow</a:t>
            </a:r>
            <a:r>
              <a:rPr dirty="0" sz="3850" spc="10">
                <a:solidFill>
                  <a:srgbClr val="BF0000"/>
                </a:solidFill>
              </a:rPr>
              <a:t>数</a:t>
            </a:r>
            <a:r>
              <a:rPr dirty="0" sz="3850" spc="-30">
                <a:solidFill>
                  <a:srgbClr val="BF0000"/>
                </a:solidFill>
              </a:rPr>
              <a:t>据</a:t>
            </a:r>
            <a:r>
              <a:rPr dirty="0" sz="3850" spc="10">
                <a:solidFill>
                  <a:srgbClr val="BF0000"/>
                </a:solidFill>
              </a:rPr>
              <a:t>流图</a:t>
            </a:r>
            <a:endParaRPr sz="3850"/>
          </a:p>
        </p:txBody>
      </p:sp>
      <p:sp>
        <p:nvSpPr>
          <p:cNvPr id="3" name="object 3"/>
          <p:cNvSpPr/>
          <p:nvPr/>
        </p:nvSpPr>
        <p:spPr>
          <a:xfrm>
            <a:off x="1549908" y="2397252"/>
            <a:ext cx="7155179" cy="3982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2677" y="2012727"/>
            <a:ext cx="83058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数据类型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430974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80">
                <a:solidFill>
                  <a:srgbClr val="BF0000"/>
                </a:solidFill>
              </a:rPr>
              <a:t>TensorFlow</a:t>
            </a:r>
            <a:r>
              <a:rPr dirty="0" sz="3850" spc="10">
                <a:solidFill>
                  <a:srgbClr val="BF0000"/>
                </a:solidFill>
              </a:rPr>
              <a:t>数</a:t>
            </a:r>
            <a:r>
              <a:rPr dirty="0" sz="3850" spc="-30">
                <a:solidFill>
                  <a:srgbClr val="BF0000"/>
                </a:solidFill>
              </a:rPr>
              <a:t>据</a:t>
            </a:r>
            <a:r>
              <a:rPr dirty="0" sz="3850" spc="10">
                <a:solidFill>
                  <a:srgbClr val="BF0000"/>
                </a:solidFill>
              </a:rPr>
              <a:t>流图</a:t>
            </a:r>
            <a:endParaRPr sz="3850"/>
          </a:p>
        </p:txBody>
      </p:sp>
      <p:sp>
        <p:nvSpPr>
          <p:cNvPr id="3" name="object 3"/>
          <p:cNvSpPr/>
          <p:nvPr/>
        </p:nvSpPr>
        <p:spPr>
          <a:xfrm>
            <a:off x="2273807" y="2034540"/>
            <a:ext cx="7240523" cy="43616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2677" y="2268705"/>
            <a:ext cx="128714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数据流图</a:t>
            </a:r>
            <a:r>
              <a:rPr dirty="0" sz="1550" spc="-4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运算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430974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80">
                <a:solidFill>
                  <a:srgbClr val="BF0000"/>
                </a:solidFill>
              </a:rPr>
              <a:t>TensorFlow</a:t>
            </a:r>
            <a:r>
              <a:rPr dirty="0" sz="3850" spc="10">
                <a:solidFill>
                  <a:srgbClr val="BF0000"/>
                </a:solidFill>
              </a:rPr>
              <a:t>数</a:t>
            </a:r>
            <a:r>
              <a:rPr dirty="0" sz="3850" spc="-30">
                <a:solidFill>
                  <a:srgbClr val="BF0000"/>
                </a:solidFill>
              </a:rPr>
              <a:t>据</a:t>
            </a:r>
            <a:r>
              <a:rPr dirty="0" sz="3850" spc="10">
                <a:solidFill>
                  <a:srgbClr val="BF0000"/>
                </a:solidFill>
              </a:rPr>
              <a:t>流图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128714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数据流图</a:t>
            </a:r>
            <a:r>
              <a:rPr dirty="0" sz="1550" spc="-40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运算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82267" y="2759964"/>
            <a:ext cx="7331964" cy="34320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02514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25">
                <a:solidFill>
                  <a:srgbClr val="BF0000"/>
                </a:solidFill>
              </a:rPr>
              <a:t>T</a:t>
            </a:r>
            <a:r>
              <a:rPr dirty="0" sz="3500" spc="290">
                <a:solidFill>
                  <a:srgbClr val="BF0000"/>
                </a:solidFill>
              </a:rPr>
              <a:t>e</a:t>
            </a:r>
            <a:r>
              <a:rPr dirty="0" sz="3500" spc="245">
                <a:solidFill>
                  <a:srgbClr val="BF0000"/>
                </a:solidFill>
              </a:rPr>
              <a:t>n</a:t>
            </a:r>
            <a:r>
              <a:rPr dirty="0" sz="3500" spc="85">
                <a:solidFill>
                  <a:srgbClr val="BF0000"/>
                </a:solidFill>
              </a:rPr>
              <a:t>s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5">
                <a:solidFill>
                  <a:srgbClr val="BF0000"/>
                </a:solidFill>
              </a:rPr>
              <a:t>r</a:t>
            </a:r>
            <a:r>
              <a:rPr dirty="0" sz="3500" spc="-220">
                <a:solidFill>
                  <a:srgbClr val="BF0000"/>
                </a:solidFill>
              </a:rPr>
              <a:t>F</a:t>
            </a:r>
            <a:r>
              <a:rPr dirty="0" sz="3500" spc="-180">
                <a:solidFill>
                  <a:srgbClr val="BF0000"/>
                </a:solidFill>
              </a:rPr>
              <a:t>l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">
                <a:solidFill>
                  <a:srgbClr val="BF0000"/>
                </a:solidFill>
              </a:rPr>
              <a:t>w</a:t>
            </a:r>
            <a:r>
              <a:rPr dirty="0" sz="3500">
                <a:solidFill>
                  <a:srgbClr val="BF0000"/>
                </a:solidFill>
              </a:rPr>
              <a:t>会话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2035175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创建会话有两</a:t>
            </a:r>
            <a:r>
              <a:rPr dirty="0" sz="1550" spc="10">
                <a:latin typeface="PMingLiU"/>
                <a:cs typeface="PMingLiU"/>
              </a:rPr>
              <a:t>种</a:t>
            </a:r>
            <a:r>
              <a:rPr dirty="0" sz="1550" spc="30">
                <a:latin typeface="PMingLiU"/>
                <a:cs typeface="PMingLiU"/>
              </a:rPr>
              <a:t>方法：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140">
                <a:latin typeface="PMingLiU"/>
                <a:cs typeface="PMingLiU"/>
              </a:rPr>
              <a:t>1</a:t>
            </a:r>
            <a:r>
              <a:rPr dirty="0" sz="1550" spc="30">
                <a:latin typeface="PMingLiU"/>
                <a:cs typeface="PMingLiU"/>
              </a:rPr>
              <a:t>、方法一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29283" y="2851403"/>
            <a:ext cx="6444996" cy="31379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02514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25">
                <a:solidFill>
                  <a:srgbClr val="BF0000"/>
                </a:solidFill>
              </a:rPr>
              <a:t>T</a:t>
            </a:r>
            <a:r>
              <a:rPr dirty="0" sz="3500" spc="290">
                <a:solidFill>
                  <a:srgbClr val="BF0000"/>
                </a:solidFill>
              </a:rPr>
              <a:t>e</a:t>
            </a:r>
            <a:r>
              <a:rPr dirty="0" sz="3500" spc="245">
                <a:solidFill>
                  <a:srgbClr val="BF0000"/>
                </a:solidFill>
              </a:rPr>
              <a:t>n</a:t>
            </a:r>
            <a:r>
              <a:rPr dirty="0" sz="3500" spc="85">
                <a:solidFill>
                  <a:srgbClr val="BF0000"/>
                </a:solidFill>
              </a:rPr>
              <a:t>s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5">
                <a:solidFill>
                  <a:srgbClr val="BF0000"/>
                </a:solidFill>
              </a:rPr>
              <a:t>r</a:t>
            </a:r>
            <a:r>
              <a:rPr dirty="0" sz="3500" spc="-220">
                <a:solidFill>
                  <a:srgbClr val="BF0000"/>
                </a:solidFill>
              </a:rPr>
              <a:t>F</a:t>
            </a:r>
            <a:r>
              <a:rPr dirty="0" sz="3500" spc="-180">
                <a:solidFill>
                  <a:srgbClr val="BF0000"/>
                </a:solidFill>
              </a:rPr>
              <a:t>l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">
                <a:solidFill>
                  <a:srgbClr val="BF0000"/>
                </a:solidFill>
              </a:rPr>
              <a:t>w</a:t>
            </a:r>
            <a:r>
              <a:rPr dirty="0" sz="3500">
                <a:solidFill>
                  <a:srgbClr val="BF0000"/>
                </a:solidFill>
              </a:rPr>
              <a:t>会话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2035175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创建会话有两</a:t>
            </a:r>
            <a:r>
              <a:rPr dirty="0" sz="1550" spc="10">
                <a:latin typeface="PMingLiU"/>
                <a:cs typeface="PMingLiU"/>
              </a:rPr>
              <a:t>种</a:t>
            </a:r>
            <a:r>
              <a:rPr dirty="0" sz="1550" spc="30">
                <a:latin typeface="PMingLiU"/>
                <a:cs typeface="PMingLiU"/>
              </a:rPr>
              <a:t>方法：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140">
                <a:latin typeface="PMingLiU"/>
                <a:cs typeface="PMingLiU"/>
              </a:rPr>
              <a:t>2</a:t>
            </a:r>
            <a:r>
              <a:rPr dirty="0" sz="1550" spc="30">
                <a:latin typeface="PMingLiU"/>
                <a:cs typeface="PMingLiU"/>
              </a:rPr>
              <a:t>、方法二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09472" y="2819400"/>
            <a:ext cx="6547103" cy="26593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035768" y="5492004"/>
            <a:ext cx="6243955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PMingLiU"/>
                <a:cs typeface="PMingLiU"/>
              </a:rPr>
              <a:t>第一种方法在</a:t>
            </a:r>
            <a:r>
              <a:rPr dirty="0" sz="1550" spc="10">
                <a:latin typeface="PMingLiU"/>
                <a:cs typeface="PMingLiU"/>
              </a:rPr>
              <a:t>程</a:t>
            </a:r>
            <a:r>
              <a:rPr dirty="0" sz="1550" spc="30">
                <a:latin typeface="PMingLiU"/>
                <a:cs typeface="PMingLiU"/>
              </a:rPr>
              <a:t>序因</a:t>
            </a:r>
            <a:r>
              <a:rPr dirty="0" sz="1550" spc="10">
                <a:latin typeface="PMingLiU"/>
                <a:cs typeface="PMingLiU"/>
              </a:rPr>
              <a:t>为</a:t>
            </a:r>
            <a:r>
              <a:rPr dirty="0" sz="1550" spc="30">
                <a:latin typeface="PMingLiU"/>
                <a:cs typeface="PMingLiU"/>
              </a:rPr>
              <a:t>意外退</a:t>
            </a:r>
            <a:r>
              <a:rPr dirty="0" sz="1550" spc="10">
                <a:latin typeface="PMingLiU"/>
                <a:cs typeface="PMingLiU"/>
              </a:rPr>
              <a:t>出</a:t>
            </a:r>
            <a:r>
              <a:rPr dirty="0" sz="1550" spc="30">
                <a:latin typeface="PMingLiU"/>
                <a:cs typeface="PMingLiU"/>
              </a:rPr>
              <a:t>时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关</a:t>
            </a:r>
            <a:r>
              <a:rPr dirty="0" sz="1550" spc="10">
                <a:latin typeface="PMingLiU"/>
                <a:cs typeface="PMingLiU"/>
              </a:rPr>
              <a:t>闭</a:t>
            </a:r>
            <a:r>
              <a:rPr dirty="0" sz="1550" spc="30">
                <a:latin typeface="PMingLiU"/>
                <a:cs typeface="PMingLiU"/>
              </a:rPr>
              <a:t>会话的</a:t>
            </a:r>
            <a:r>
              <a:rPr dirty="0" sz="1550" spc="10">
                <a:latin typeface="PMingLiU"/>
                <a:cs typeface="PMingLiU"/>
              </a:rPr>
              <a:t>函</a:t>
            </a:r>
            <a:r>
              <a:rPr dirty="0" sz="1550" spc="30">
                <a:latin typeface="PMingLiU"/>
                <a:cs typeface="PMingLiU"/>
              </a:rPr>
              <a:t>数</a:t>
            </a:r>
            <a:r>
              <a:rPr dirty="0" sz="1550" spc="10">
                <a:latin typeface="PMingLiU"/>
                <a:cs typeface="PMingLiU"/>
              </a:rPr>
              <a:t>可</a:t>
            </a:r>
            <a:r>
              <a:rPr dirty="0" sz="1550" spc="30">
                <a:latin typeface="PMingLiU"/>
                <a:cs typeface="PMingLiU"/>
              </a:rPr>
              <a:t>能</a:t>
            </a:r>
            <a:r>
              <a:rPr dirty="0" sz="1550" spc="10">
                <a:latin typeface="PMingLiU"/>
                <a:cs typeface="PMingLiU"/>
              </a:rPr>
              <a:t>就</a:t>
            </a:r>
            <a:r>
              <a:rPr dirty="0" sz="1550" spc="30">
                <a:latin typeface="PMingLiU"/>
                <a:cs typeface="PMingLiU"/>
              </a:rPr>
              <a:t>不会被</a:t>
            </a:r>
            <a:r>
              <a:rPr dirty="0" sz="1550" spc="10">
                <a:latin typeface="PMingLiU"/>
                <a:cs typeface="PMingLiU"/>
              </a:rPr>
              <a:t>执</a:t>
            </a:r>
            <a:r>
              <a:rPr dirty="0" sz="1550" spc="30">
                <a:latin typeface="PMingLiU"/>
                <a:cs typeface="PMingLiU"/>
              </a:rPr>
              <a:t>行 从而导致资源</a:t>
            </a:r>
            <a:r>
              <a:rPr dirty="0" sz="1550" spc="10">
                <a:latin typeface="PMingLiU"/>
                <a:cs typeface="PMingLiU"/>
              </a:rPr>
              <a:t>泄</a:t>
            </a:r>
            <a:r>
              <a:rPr dirty="0" sz="1550" spc="30">
                <a:latin typeface="PMingLiU"/>
                <a:cs typeface="PMingLiU"/>
              </a:rPr>
              <a:t>露，</a:t>
            </a:r>
            <a:r>
              <a:rPr dirty="0" sz="1550" spc="10">
                <a:latin typeface="PMingLiU"/>
                <a:cs typeface="PMingLiU"/>
              </a:rPr>
              <a:t>第</a:t>
            </a:r>
            <a:r>
              <a:rPr dirty="0" sz="1550" spc="30">
                <a:latin typeface="PMingLiU"/>
                <a:cs typeface="PMingLiU"/>
              </a:rPr>
              <a:t>二种方</a:t>
            </a:r>
            <a:r>
              <a:rPr dirty="0" sz="1550" spc="10">
                <a:latin typeface="PMingLiU"/>
                <a:cs typeface="PMingLiU"/>
              </a:rPr>
              <a:t>法</a:t>
            </a:r>
            <a:r>
              <a:rPr dirty="0" sz="1550" spc="30">
                <a:latin typeface="PMingLiU"/>
                <a:cs typeface="PMingLiU"/>
              </a:rPr>
              <a:t>避</a:t>
            </a:r>
            <a:r>
              <a:rPr dirty="0" sz="1550" spc="10">
                <a:latin typeface="PMingLiU"/>
                <a:cs typeface="PMingLiU"/>
              </a:rPr>
              <a:t>免</a:t>
            </a:r>
            <a:r>
              <a:rPr dirty="0" sz="1550" spc="30">
                <a:latin typeface="PMingLiU"/>
                <a:cs typeface="PMingLiU"/>
              </a:rPr>
              <a:t>了</a:t>
            </a:r>
            <a:r>
              <a:rPr dirty="0" sz="1550" spc="10">
                <a:latin typeface="PMingLiU"/>
                <a:cs typeface="PMingLiU"/>
              </a:rPr>
              <a:t>此</a:t>
            </a:r>
            <a:r>
              <a:rPr dirty="0" sz="1550" spc="30">
                <a:latin typeface="PMingLiU"/>
                <a:cs typeface="PMingLiU"/>
              </a:rPr>
              <a:t>问题。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02514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25">
                <a:solidFill>
                  <a:srgbClr val="BF0000"/>
                </a:solidFill>
              </a:rPr>
              <a:t>T</a:t>
            </a:r>
            <a:r>
              <a:rPr dirty="0" sz="3500" spc="290">
                <a:solidFill>
                  <a:srgbClr val="BF0000"/>
                </a:solidFill>
              </a:rPr>
              <a:t>e</a:t>
            </a:r>
            <a:r>
              <a:rPr dirty="0" sz="3500" spc="245">
                <a:solidFill>
                  <a:srgbClr val="BF0000"/>
                </a:solidFill>
              </a:rPr>
              <a:t>n</a:t>
            </a:r>
            <a:r>
              <a:rPr dirty="0" sz="3500" spc="85">
                <a:solidFill>
                  <a:srgbClr val="BF0000"/>
                </a:solidFill>
              </a:rPr>
              <a:t>s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5">
                <a:solidFill>
                  <a:srgbClr val="BF0000"/>
                </a:solidFill>
              </a:rPr>
              <a:t>r</a:t>
            </a:r>
            <a:r>
              <a:rPr dirty="0" sz="3500" spc="-220">
                <a:solidFill>
                  <a:srgbClr val="BF0000"/>
                </a:solidFill>
              </a:rPr>
              <a:t>F</a:t>
            </a:r>
            <a:r>
              <a:rPr dirty="0" sz="3500" spc="-180">
                <a:solidFill>
                  <a:srgbClr val="BF0000"/>
                </a:solidFill>
              </a:rPr>
              <a:t>l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">
                <a:solidFill>
                  <a:srgbClr val="BF0000"/>
                </a:solidFill>
              </a:rPr>
              <a:t>w</a:t>
            </a:r>
            <a:r>
              <a:rPr dirty="0" sz="3500">
                <a:solidFill>
                  <a:srgbClr val="BF0000"/>
                </a:solidFill>
              </a:rPr>
              <a:t>会话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1633220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会话中张量的</a:t>
            </a:r>
            <a:r>
              <a:rPr dirty="0" sz="1550" spc="10">
                <a:latin typeface="PMingLiU"/>
                <a:cs typeface="PMingLiU"/>
              </a:rPr>
              <a:t>取</a:t>
            </a:r>
            <a:r>
              <a:rPr dirty="0" sz="1550" spc="30">
                <a:latin typeface="PMingLiU"/>
                <a:cs typeface="PMingLiU"/>
              </a:rPr>
              <a:t>值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140">
                <a:latin typeface="PMingLiU"/>
                <a:cs typeface="PMingLiU"/>
              </a:rPr>
              <a:t>1</a:t>
            </a:r>
            <a:r>
              <a:rPr dirty="0" sz="1550" spc="30">
                <a:latin typeface="PMingLiU"/>
                <a:cs typeface="PMingLiU"/>
              </a:rPr>
              <a:t>、方法一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02791" y="2822448"/>
            <a:ext cx="6755891" cy="31866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02514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25">
                <a:solidFill>
                  <a:srgbClr val="BF0000"/>
                </a:solidFill>
              </a:rPr>
              <a:t>T</a:t>
            </a:r>
            <a:r>
              <a:rPr dirty="0" sz="3500" spc="290">
                <a:solidFill>
                  <a:srgbClr val="BF0000"/>
                </a:solidFill>
              </a:rPr>
              <a:t>e</a:t>
            </a:r>
            <a:r>
              <a:rPr dirty="0" sz="3500" spc="245">
                <a:solidFill>
                  <a:srgbClr val="BF0000"/>
                </a:solidFill>
              </a:rPr>
              <a:t>n</a:t>
            </a:r>
            <a:r>
              <a:rPr dirty="0" sz="3500" spc="85">
                <a:solidFill>
                  <a:srgbClr val="BF0000"/>
                </a:solidFill>
              </a:rPr>
              <a:t>s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5">
                <a:solidFill>
                  <a:srgbClr val="BF0000"/>
                </a:solidFill>
              </a:rPr>
              <a:t>r</a:t>
            </a:r>
            <a:r>
              <a:rPr dirty="0" sz="3500" spc="-220">
                <a:solidFill>
                  <a:srgbClr val="BF0000"/>
                </a:solidFill>
              </a:rPr>
              <a:t>F</a:t>
            </a:r>
            <a:r>
              <a:rPr dirty="0" sz="3500" spc="-180">
                <a:solidFill>
                  <a:srgbClr val="BF0000"/>
                </a:solidFill>
              </a:rPr>
              <a:t>l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">
                <a:solidFill>
                  <a:srgbClr val="BF0000"/>
                </a:solidFill>
              </a:rPr>
              <a:t>w</a:t>
            </a:r>
            <a:r>
              <a:rPr dirty="0" sz="3500">
                <a:solidFill>
                  <a:srgbClr val="BF0000"/>
                </a:solidFill>
              </a:rPr>
              <a:t>会话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268705"/>
            <a:ext cx="1633220" cy="50609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会话中张量的</a:t>
            </a:r>
            <a:r>
              <a:rPr dirty="0" sz="1550" spc="10">
                <a:latin typeface="PMingLiU"/>
                <a:cs typeface="PMingLiU"/>
              </a:rPr>
              <a:t>取</a:t>
            </a:r>
            <a:r>
              <a:rPr dirty="0" sz="1550" spc="30">
                <a:latin typeface="PMingLiU"/>
                <a:cs typeface="PMingLiU"/>
              </a:rPr>
              <a:t>值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z="1550" spc="140">
                <a:latin typeface="PMingLiU"/>
                <a:cs typeface="PMingLiU"/>
              </a:rPr>
              <a:t>2</a:t>
            </a:r>
            <a:r>
              <a:rPr dirty="0" sz="1550" spc="30">
                <a:latin typeface="PMingLiU"/>
                <a:cs typeface="PMingLiU"/>
              </a:rPr>
              <a:t>、方法二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86612" y="2822448"/>
            <a:ext cx="6693407" cy="30982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88210" y="2703815"/>
            <a:ext cx="6196140" cy="34431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1477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25">
                <a:solidFill>
                  <a:srgbClr val="BF0000"/>
                </a:solidFill>
              </a:rPr>
              <a:t>T</a:t>
            </a:r>
            <a:r>
              <a:rPr dirty="0" sz="3500" spc="290">
                <a:solidFill>
                  <a:srgbClr val="BF0000"/>
                </a:solidFill>
              </a:rPr>
              <a:t>e</a:t>
            </a:r>
            <a:r>
              <a:rPr dirty="0" sz="3500" spc="245">
                <a:solidFill>
                  <a:srgbClr val="BF0000"/>
                </a:solidFill>
              </a:rPr>
              <a:t>n</a:t>
            </a:r>
            <a:r>
              <a:rPr dirty="0" sz="3500" spc="85">
                <a:solidFill>
                  <a:srgbClr val="BF0000"/>
                </a:solidFill>
              </a:rPr>
              <a:t>s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5">
                <a:solidFill>
                  <a:srgbClr val="BF0000"/>
                </a:solidFill>
              </a:rPr>
              <a:t>r</a:t>
            </a:r>
            <a:r>
              <a:rPr dirty="0" sz="3500" spc="-220">
                <a:solidFill>
                  <a:srgbClr val="BF0000"/>
                </a:solidFill>
              </a:rPr>
              <a:t>F</a:t>
            </a:r>
            <a:r>
              <a:rPr dirty="0" sz="3500" spc="-180">
                <a:solidFill>
                  <a:srgbClr val="BF0000"/>
                </a:solidFill>
              </a:rPr>
              <a:t>l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">
                <a:solidFill>
                  <a:srgbClr val="BF0000"/>
                </a:solidFill>
              </a:rPr>
              <a:t>w</a:t>
            </a:r>
            <a:r>
              <a:rPr dirty="0" sz="3500">
                <a:solidFill>
                  <a:srgbClr val="BF0000"/>
                </a:solidFill>
              </a:rPr>
              <a:t>简单实例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802677" y="2268705"/>
            <a:ext cx="2637155" cy="387477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10">
                <a:latin typeface="PMingLiU"/>
                <a:cs typeface="PMingLiU"/>
              </a:rPr>
              <a:t>TensorFlow</a:t>
            </a:r>
            <a:r>
              <a:rPr dirty="0" sz="1550" spc="30">
                <a:latin typeface="PMingLiU"/>
                <a:cs typeface="PMingLiU"/>
              </a:rPr>
              <a:t>实</a:t>
            </a:r>
            <a:r>
              <a:rPr dirty="0" sz="1550" spc="10">
                <a:latin typeface="PMingLiU"/>
                <a:cs typeface="PMingLiU"/>
              </a:rPr>
              <a:t>现</a:t>
            </a:r>
            <a:r>
              <a:rPr dirty="0" sz="1550" spc="30">
                <a:latin typeface="PMingLiU"/>
                <a:cs typeface="PMingLiU"/>
              </a:rPr>
              <a:t>数据流图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2000"/>
              </a:lnSpc>
            </a:pPr>
            <a:r>
              <a:rPr dirty="0" sz="1550" spc="30">
                <a:latin typeface="PMingLiU"/>
                <a:cs typeface="PMingLiU"/>
              </a:rPr>
              <a:t>上面的图写成</a:t>
            </a:r>
            <a:r>
              <a:rPr dirty="0" sz="1550" spc="10">
                <a:latin typeface="PMingLiU"/>
                <a:cs typeface="PMingLiU"/>
              </a:rPr>
              <a:t>代</a:t>
            </a:r>
            <a:r>
              <a:rPr dirty="0" sz="1550" spc="30">
                <a:latin typeface="PMingLiU"/>
                <a:cs typeface="PMingLiU"/>
              </a:rPr>
              <a:t>码如</a:t>
            </a:r>
            <a:r>
              <a:rPr dirty="0" sz="1550" spc="10">
                <a:latin typeface="PMingLiU"/>
                <a:cs typeface="PMingLiU"/>
              </a:rPr>
              <a:t>下</a:t>
            </a:r>
            <a:r>
              <a:rPr dirty="0" sz="1550" spc="20">
                <a:latin typeface="PMingLiU"/>
                <a:cs typeface="PMingLiU"/>
              </a:rPr>
              <a:t>所示：  </a:t>
            </a:r>
            <a:r>
              <a:rPr dirty="0" sz="1550" spc="110">
                <a:latin typeface="PMingLiU"/>
                <a:cs typeface="PMingLiU"/>
              </a:rPr>
              <a:t>import </a:t>
            </a:r>
            <a:r>
              <a:rPr dirty="0" sz="1550" spc="85">
                <a:latin typeface="PMingLiU"/>
                <a:cs typeface="PMingLiU"/>
              </a:rPr>
              <a:t>tensorflow </a:t>
            </a:r>
            <a:r>
              <a:rPr dirty="0" sz="1550" spc="110">
                <a:latin typeface="PMingLiU"/>
                <a:cs typeface="PMingLiU"/>
              </a:rPr>
              <a:t>as</a:t>
            </a:r>
            <a:r>
              <a:rPr dirty="0" sz="1550" spc="-190">
                <a:latin typeface="PMingLiU"/>
                <a:cs typeface="PMingLiU"/>
              </a:rPr>
              <a:t> </a:t>
            </a:r>
            <a:r>
              <a:rPr dirty="0" sz="1550" spc="35">
                <a:latin typeface="PMingLiU"/>
                <a:cs typeface="PMingLiU"/>
              </a:rPr>
              <a:t>tf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 marR="1000125">
              <a:lnSpc>
                <a:spcPct val="101699"/>
              </a:lnSpc>
              <a:spcBef>
                <a:spcPts val="5"/>
              </a:spcBef>
            </a:pPr>
            <a:r>
              <a:rPr dirty="0" sz="1550" spc="145">
                <a:latin typeface="PMingLiU"/>
                <a:cs typeface="PMingLiU"/>
              </a:rPr>
              <a:t>a </a:t>
            </a:r>
            <a:r>
              <a:rPr dirty="0" sz="1550" spc="229">
                <a:latin typeface="PMingLiU"/>
                <a:cs typeface="PMingLiU"/>
              </a:rPr>
              <a:t>= </a:t>
            </a:r>
            <a:r>
              <a:rPr dirty="0" sz="1550" spc="75">
                <a:latin typeface="PMingLiU"/>
                <a:cs typeface="PMingLiU"/>
              </a:rPr>
              <a:t>tf.constant(2)  </a:t>
            </a:r>
            <a:r>
              <a:rPr dirty="0" sz="1550" spc="175">
                <a:latin typeface="PMingLiU"/>
                <a:cs typeface="PMingLiU"/>
              </a:rPr>
              <a:t>b </a:t>
            </a:r>
            <a:r>
              <a:rPr dirty="0" sz="1550" spc="229">
                <a:latin typeface="PMingLiU"/>
                <a:cs typeface="PMingLiU"/>
              </a:rPr>
              <a:t>= </a:t>
            </a:r>
            <a:r>
              <a:rPr dirty="0" sz="1550" spc="75">
                <a:latin typeface="PMingLiU"/>
                <a:cs typeface="PMingLiU"/>
              </a:rPr>
              <a:t>tf.constant(4)  </a:t>
            </a:r>
            <a:r>
              <a:rPr dirty="0" sz="1550" spc="65">
                <a:latin typeface="PMingLiU"/>
                <a:cs typeface="PMingLiU"/>
              </a:rPr>
              <a:t>c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65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tf.multiply(a, </a:t>
            </a:r>
            <a:r>
              <a:rPr dirty="0" sz="1550" spc="70">
                <a:latin typeface="PMingLiU"/>
                <a:cs typeface="PMingLiU"/>
              </a:rPr>
              <a:t>b)  </a:t>
            </a:r>
            <a:r>
              <a:rPr dirty="0" sz="1550" spc="180">
                <a:latin typeface="PMingLiU"/>
                <a:cs typeface="PMingLiU"/>
              </a:rPr>
              <a:t>d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215">
                <a:latin typeface="PMingLiU"/>
                <a:cs typeface="PMingLiU"/>
              </a:rPr>
              <a:t> </a:t>
            </a:r>
            <a:r>
              <a:rPr dirty="0" sz="1550" spc="70">
                <a:latin typeface="PMingLiU"/>
                <a:cs typeface="PMingLiU"/>
              </a:rPr>
              <a:t>tf.add(a, b)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165">
                <a:latin typeface="PMingLiU"/>
                <a:cs typeface="PMingLiU"/>
              </a:rPr>
              <a:t>e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285">
                <a:latin typeface="PMingLiU"/>
                <a:cs typeface="PMingLiU"/>
              </a:rPr>
              <a:t> </a:t>
            </a:r>
            <a:r>
              <a:rPr dirty="0" sz="1550" spc="65">
                <a:latin typeface="PMingLiU"/>
                <a:cs typeface="PMingLiU"/>
              </a:rPr>
              <a:t>tf.add(c, </a:t>
            </a:r>
            <a:r>
              <a:rPr dirty="0" sz="1550" spc="80">
                <a:latin typeface="PMingLiU"/>
                <a:cs typeface="PMingLiU"/>
              </a:rPr>
              <a:t>d)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228600" marR="594360" indent="-216535">
              <a:lnSpc>
                <a:spcPct val="101899"/>
              </a:lnSpc>
            </a:pPr>
            <a:r>
              <a:rPr dirty="0" sz="1550" spc="60">
                <a:latin typeface="PMingLiU"/>
                <a:cs typeface="PMingLiU"/>
              </a:rPr>
              <a:t>with </a:t>
            </a:r>
            <a:r>
              <a:rPr dirty="0" sz="1550" spc="50">
                <a:latin typeface="PMingLiU"/>
                <a:cs typeface="PMingLiU"/>
              </a:rPr>
              <a:t>tf.Session() </a:t>
            </a:r>
            <a:r>
              <a:rPr dirty="0" sz="1550" spc="110">
                <a:latin typeface="PMingLiU"/>
                <a:cs typeface="PMingLiU"/>
              </a:rPr>
              <a:t>as</a:t>
            </a:r>
            <a:r>
              <a:rPr dirty="0" sz="1550" spc="-175">
                <a:latin typeface="PMingLiU"/>
                <a:cs typeface="PMingLiU"/>
              </a:rPr>
              <a:t> </a:t>
            </a:r>
            <a:r>
              <a:rPr dirty="0" sz="1550" spc="70">
                <a:latin typeface="PMingLiU"/>
                <a:cs typeface="PMingLiU"/>
              </a:rPr>
              <a:t>sess:  </a:t>
            </a:r>
            <a:r>
              <a:rPr dirty="0" sz="1550" spc="65">
                <a:latin typeface="PMingLiU"/>
                <a:cs typeface="PMingLiU"/>
              </a:rPr>
              <a:t>print(sess.run(e))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1812289">
              <a:lnSpc>
                <a:spcPct val="102000"/>
              </a:lnSpc>
            </a:pPr>
            <a:r>
              <a:rPr dirty="0" sz="1550" spc="30">
                <a:latin typeface="PMingLiU"/>
                <a:cs typeface="PMingLiU"/>
              </a:rPr>
              <a:t>输出</a:t>
            </a:r>
            <a:r>
              <a:rPr dirty="0" sz="1550" spc="235">
                <a:latin typeface="PMingLiU"/>
                <a:cs typeface="PMingLiU"/>
              </a:rPr>
              <a:t>&gt;</a:t>
            </a:r>
            <a:r>
              <a:rPr dirty="0" sz="1550" spc="220">
                <a:latin typeface="PMingLiU"/>
                <a:cs typeface="PMingLiU"/>
              </a:rPr>
              <a:t>&gt;</a:t>
            </a:r>
            <a:r>
              <a:rPr dirty="0" sz="1550" spc="150">
                <a:latin typeface="PMingLiU"/>
                <a:cs typeface="PMingLiU"/>
              </a:rPr>
              <a:t>&gt;  </a:t>
            </a:r>
            <a:r>
              <a:rPr dirty="0" sz="1550" spc="105">
                <a:latin typeface="PMingLiU"/>
                <a:cs typeface="PMingLiU"/>
              </a:rPr>
              <a:t>14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48483" y="2205285"/>
            <a:ext cx="5948880" cy="344202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1477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25">
                <a:solidFill>
                  <a:srgbClr val="BF0000"/>
                </a:solidFill>
              </a:rPr>
              <a:t>T</a:t>
            </a:r>
            <a:r>
              <a:rPr dirty="0" sz="3500" spc="290">
                <a:solidFill>
                  <a:srgbClr val="BF0000"/>
                </a:solidFill>
              </a:rPr>
              <a:t>e</a:t>
            </a:r>
            <a:r>
              <a:rPr dirty="0" sz="3500" spc="245">
                <a:solidFill>
                  <a:srgbClr val="BF0000"/>
                </a:solidFill>
              </a:rPr>
              <a:t>n</a:t>
            </a:r>
            <a:r>
              <a:rPr dirty="0" sz="3500" spc="85">
                <a:solidFill>
                  <a:srgbClr val="BF0000"/>
                </a:solidFill>
              </a:rPr>
              <a:t>s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5">
                <a:solidFill>
                  <a:srgbClr val="BF0000"/>
                </a:solidFill>
              </a:rPr>
              <a:t>r</a:t>
            </a:r>
            <a:r>
              <a:rPr dirty="0" sz="3500" spc="-220">
                <a:solidFill>
                  <a:srgbClr val="BF0000"/>
                </a:solidFill>
              </a:rPr>
              <a:t>F</a:t>
            </a:r>
            <a:r>
              <a:rPr dirty="0" sz="3500" spc="-180">
                <a:solidFill>
                  <a:srgbClr val="BF0000"/>
                </a:solidFill>
              </a:rPr>
              <a:t>l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">
                <a:solidFill>
                  <a:srgbClr val="BF0000"/>
                </a:solidFill>
              </a:rPr>
              <a:t>w</a:t>
            </a:r>
            <a:r>
              <a:rPr dirty="0" sz="3500">
                <a:solidFill>
                  <a:srgbClr val="BF0000"/>
                </a:solidFill>
              </a:rPr>
              <a:t>简单实例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802677" y="2268705"/>
            <a:ext cx="3463290" cy="387477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10">
                <a:latin typeface="PMingLiU"/>
                <a:cs typeface="PMingLiU"/>
              </a:rPr>
              <a:t>TensorFlow</a:t>
            </a:r>
            <a:r>
              <a:rPr dirty="0" sz="1550" spc="30">
                <a:latin typeface="PMingLiU"/>
                <a:cs typeface="PMingLiU"/>
              </a:rPr>
              <a:t>实</a:t>
            </a:r>
            <a:r>
              <a:rPr dirty="0" sz="1550" spc="10">
                <a:latin typeface="PMingLiU"/>
                <a:cs typeface="PMingLiU"/>
              </a:rPr>
              <a:t>现</a:t>
            </a:r>
            <a:r>
              <a:rPr dirty="0" sz="1550" spc="30">
                <a:latin typeface="PMingLiU"/>
                <a:cs typeface="PMingLiU"/>
              </a:rPr>
              <a:t>数据流图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831850">
              <a:lnSpc>
                <a:spcPct val="102000"/>
              </a:lnSpc>
            </a:pPr>
            <a:r>
              <a:rPr dirty="0" sz="1550" spc="30">
                <a:latin typeface="PMingLiU"/>
                <a:cs typeface="PMingLiU"/>
              </a:rPr>
              <a:t>上面的图写成</a:t>
            </a:r>
            <a:r>
              <a:rPr dirty="0" sz="1550" spc="10">
                <a:latin typeface="PMingLiU"/>
                <a:cs typeface="PMingLiU"/>
              </a:rPr>
              <a:t>代</a:t>
            </a:r>
            <a:r>
              <a:rPr dirty="0" sz="1550" spc="30">
                <a:latin typeface="PMingLiU"/>
                <a:cs typeface="PMingLiU"/>
              </a:rPr>
              <a:t>码如</a:t>
            </a:r>
            <a:r>
              <a:rPr dirty="0" sz="1550" spc="10">
                <a:latin typeface="PMingLiU"/>
                <a:cs typeface="PMingLiU"/>
              </a:rPr>
              <a:t>下</a:t>
            </a:r>
            <a:r>
              <a:rPr dirty="0" sz="1550" spc="20">
                <a:latin typeface="PMingLiU"/>
                <a:cs typeface="PMingLiU"/>
              </a:rPr>
              <a:t>所示：  </a:t>
            </a:r>
            <a:r>
              <a:rPr dirty="0" sz="1550" spc="110">
                <a:latin typeface="PMingLiU"/>
                <a:cs typeface="PMingLiU"/>
              </a:rPr>
              <a:t>import </a:t>
            </a:r>
            <a:r>
              <a:rPr dirty="0" sz="1550" spc="85">
                <a:latin typeface="PMingLiU"/>
                <a:cs typeface="PMingLiU"/>
              </a:rPr>
              <a:t>tensorflow </a:t>
            </a:r>
            <a:r>
              <a:rPr dirty="0" sz="1550" spc="110">
                <a:latin typeface="PMingLiU"/>
                <a:cs typeface="PMingLiU"/>
              </a:rPr>
              <a:t>as</a:t>
            </a:r>
            <a:r>
              <a:rPr dirty="0" sz="1550" spc="-190">
                <a:latin typeface="PMingLiU"/>
                <a:cs typeface="PMingLiU"/>
              </a:rPr>
              <a:t> </a:t>
            </a:r>
            <a:r>
              <a:rPr dirty="0" sz="1550" spc="35">
                <a:latin typeface="PMingLiU"/>
                <a:cs typeface="PMingLiU"/>
              </a:rPr>
              <a:t>tf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Times New Roman"/>
              <a:cs typeface="Times New Roman"/>
            </a:endParaRPr>
          </a:p>
          <a:p>
            <a:pPr algn="just" marL="12700" marR="1261110">
              <a:lnSpc>
                <a:spcPct val="101600"/>
              </a:lnSpc>
            </a:pPr>
            <a:r>
              <a:rPr dirty="0" sz="1550" spc="145">
                <a:latin typeface="PMingLiU"/>
                <a:cs typeface="PMingLiU"/>
              </a:rPr>
              <a:t>a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00">
                <a:latin typeface="PMingLiU"/>
                <a:cs typeface="PMingLiU"/>
              </a:rPr>
              <a:t> </a:t>
            </a:r>
            <a:r>
              <a:rPr dirty="0" sz="1550" spc="-25">
                <a:latin typeface="PMingLiU"/>
                <a:cs typeface="PMingLiU"/>
              </a:rPr>
              <a:t>tf.placeholder(“float”)  </a:t>
            </a:r>
            <a:r>
              <a:rPr dirty="0" sz="1550" spc="175">
                <a:latin typeface="PMingLiU"/>
                <a:cs typeface="PMingLiU"/>
              </a:rPr>
              <a:t>b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30">
                <a:latin typeface="PMingLiU"/>
                <a:cs typeface="PMingLiU"/>
              </a:rPr>
              <a:t> </a:t>
            </a:r>
            <a:r>
              <a:rPr dirty="0" sz="1550" spc="-25">
                <a:latin typeface="PMingLiU"/>
                <a:cs typeface="PMingLiU"/>
              </a:rPr>
              <a:t>tf.placeholder(“float”)  </a:t>
            </a:r>
            <a:r>
              <a:rPr dirty="0" sz="1550" spc="65">
                <a:latin typeface="PMingLiU"/>
                <a:cs typeface="PMingLiU"/>
              </a:rPr>
              <a:t>c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105">
                <a:latin typeface="PMingLiU"/>
                <a:cs typeface="PMingLiU"/>
              </a:rPr>
              <a:t> </a:t>
            </a:r>
            <a:r>
              <a:rPr dirty="0" sz="1550" spc="45">
                <a:latin typeface="PMingLiU"/>
                <a:cs typeface="PMingLiU"/>
              </a:rPr>
              <a:t>tf.multiply(a, </a:t>
            </a:r>
            <a:r>
              <a:rPr dirty="0" sz="1550" spc="70">
                <a:latin typeface="PMingLiU"/>
                <a:cs typeface="PMingLiU"/>
              </a:rPr>
              <a:t>b)</a:t>
            </a:r>
            <a:endParaRPr sz="1550">
              <a:latin typeface="PMingLiU"/>
              <a:cs typeface="PMingLiU"/>
            </a:endParaRPr>
          </a:p>
          <a:p>
            <a:pPr algn="just" marL="12700">
              <a:lnSpc>
                <a:spcPct val="100000"/>
              </a:lnSpc>
              <a:spcBef>
                <a:spcPts val="35"/>
              </a:spcBef>
            </a:pPr>
            <a:r>
              <a:rPr dirty="0" sz="1550" spc="180">
                <a:latin typeface="PMingLiU"/>
                <a:cs typeface="PMingLiU"/>
              </a:rPr>
              <a:t>d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250">
                <a:latin typeface="PMingLiU"/>
                <a:cs typeface="PMingLiU"/>
              </a:rPr>
              <a:t> </a:t>
            </a:r>
            <a:r>
              <a:rPr dirty="0" sz="1550" spc="70">
                <a:latin typeface="PMingLiU"/>
                <a:cs typeface="PMingLiU"/>
              </a:rPr>
              <a:t>tf.add(a, b)</a:t>
            </a:r>
            <a:endParaRPr sz="1550">
              <a:latin typeface="PMingLiU"/>
              <a:cs typeface="PMingLiU"/>
            </a:endParaRPr>
          </a:p>
          <a:p>
            <a:pPr algn="just" marL="12700">
              <a:lnSpc>
                <a:spcPct val="100000"/>
              </a:lnSpc>
              <a:spcBef>
                <a:spcPts val="35"/>
              </a:spcBef>
            </a:pPr>
            <a:r>
              <a:rPr dirty="0" sz="1550" spc="165">
                <a:latin typeface="PMingLiU"/>
                <a:cs typeface="PMingLiU"/>
              </a:rPr>
              <a:t>e </a:t>
            </a:r>
            <a:r>
              <a:rPr dirty="0" sz="1550" spc="229">
                <a:latin typeface="PMingLiU"/>
                <a:cs typeface="PMingLiU"/>
              </a:rPr>
              <a:t>=</a:t>
            </a:r>
            <a:r>
              <a:rPr dirty="0" sz="1550" spc="-285">
                <a:latin typeface="PMingLiU"/>
                <a:cs typeface="PMingLiU"/>
              </a:rPr>
              <a:t> </a:t>
            </a:r>
            <a:r>
              <a:rPr dirty="0" sz="1550" spc="65">
                <a:latin typeface="PMingLiU"/>
                <a:cs typeface="PMingLiU"/>
              </a:rPr>
              <a:t>tf.add(c, </a:t>
            </a:r>
            <a:r>
              <a:rPr dirty="0" sz="1550" spc="80">
                <a:latin typeface="PMingLiU"/>
                <a:cs typeface="PMingLiU"/>
              </a:rPr>
              <a:t>d)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</a:pPr>
            <a:r>
              <a:rPr dirty="0" sz="1550" spc="60">
                <a:latin typeface="PMingLiU"/>
                <a:cs typeface="PMingLiU"/>
              </a:rPr>
              <a:t>with </a:t>
            </a:r>
            <a:r>
              <a:rPr dirty="0" sz="1550" spc="50">
                <a:latin typeface="PMingLiU"/>
                <a:cs typeface="PMingLiU"/>
              </a:rPr>
              <a:t>tf.Session() </a:t>
            </a:r>
            <a:r>
              <a:rPr dirty="0" sz="1550" spc="110">
                <a:latin typeface="PMingLiU"/>
                <a:cs typeface="PMingLiU"/>
              </a:rPr>
              <a:t>as</a:t>
            </a:r>
            <a:r>
              <a:rPr dirty="0" sz="1550" spc="-110">
                <a:latin typeface="PMingLiU"/>
                <a:cs typeface="PMingLiU"/>
              </a:rPr>
              <a:t> </a:t>
            </a:r>
            <a:r>
              <a:rPr dirty="0" sz="1550" spc="70">
                <a:latin typeface="PMingLiU"/>
                <a:cs typeface="PMingLiU"/>
              </a:rPr>
              <a:t>sess:</a:t>
            </a:r>
            <a:endParaRPr sz="1550">
              <a:latin typeface="PMingLiU"/>
              <a:cs typeface="PMingLiU"/>
            </a:endParaRPr>
          </a:p>
          <a:p>
            <a:pPr marL="228600">
              <a:lnSpc>
                <a:spcPct val="100000"/>
              </a:lnSpc>
              <a:spcBef>
                <a:spcPts val="35"/>
              </a:spcBef>
            </a:pPr>
            <a:r>
              <a:rPr dirty="0" sz="1550" spc="70">
                <a:latin typeface="PMingLiU"/>
                <a:cs typeface="PMingLiU"/>
              </a:rPr>
              <a:t>print(sess.run(e, </a:t>
            </a:r>
            <a:r>
              <a:rPr dirty="0" sz="1550" spc="55">
                <a:latin typeface="PMingLiU"/>
                <a:cs typeface="PMingLiU"/>
              </a:rPr>
              <a:t>feed_dict={a:2, b:</a:t>
            </a:r>
            <a:r>
              <a:rPr dirty="0" sz="1550" spc="-105">
                <a:latin typeface="PMingLiU"/>
                <a:cs typeface="PMingLiU"/>
              </a:rPr>
              <a:t> </a:t>
            </a:r>
            <a:r>
              <a:rPr dirty="0" sz="1550" spc="-45">
                <a:latin typeface="PMingLiU"/>
                <a:cs typeface="PMingLiU"/>
              </a:rPr>
              <a:t>4}))</a:t>
            </a:r>
            <a:endParaRPr sz="155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2638425">
              <a:lnSpc>
                <a:spcPct val="102000"/>
              </a:lnSpc>
            </a:pPr>
            <a:r>
              <a:rPr dirty="0" sz="1550" spc="30">
                <a:latin typeface="PMingLiU"/>
                <a:cs typeface="PMingLiU"/>
              </a:rPr>
              <a:t>输出</a:t>
            </a:r>
            <a:r>
              <a:rPr dirty="0" sz="1550" spc="235">
                <a:latin typeface="PMingLiU"/>
                <a:cs typeface="PMingLiU"/>
              </a:rPr>
              <a:t>&gt;</a:t>
            </a:r>
            <a:r>
              <a:rPr dirty="0" sz="1550" spc="220">
                <a:latin typeface="PMingLiU"/>
                <a:cs typeface="PMingLiU"/>
              </a:rPr>
              <a:t>&gt;</a:t>
            </a:r>
            <a:r>
              <a:rPr dirty="0" sz="1550" spc="150">
                <a:latin typeface="PMingLiU"/>
                <a:cs typeface="PMingLiU"/>
              </a:rPr>
              <a:t>&gt;  </a:t>
            </a:r>
            <a:r>
              <a:rPr dirty="0" sz="1550" spc="75">
                <a:latin typeface="PMingLiU"/>
                <a:cs typeface="PMingLiU"/>
              </a:rPr>
              <a:t>14.0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915669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>
                <a:solidFill>
                  <a:srgbClr val="BF0000"/>
                </a:solidFill>
              </a:rPr>
              <a:t>目录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572" y="2526277"/>
            <a:ext cx="3470910" cy="27108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90">
                <a:latin typeface="Times New Roman"/>
                <a:cs typeface="Times New Roman"/>
              </a:rPr>
              <a:t></a:t>
            </a:r>
            <a:r>
              <a:rPr dirty="0" sz="2800" spc="90">
                <a:latin typeface="PMingLiU"/>
                <a:cs typeface="PMingLiU"/>
              </a:rPr>
              <a:t>TensorFlow</a:t>
            </a:r>
            <a:r>
              <a:rPr dirty="0" sz="2800" spc="5">
                <a:latin typeface="PMingLiU"/>
                <a:cs typeface="PMingLiU"/>
              </a:rPr>
              <a:t>张量</a:t>
            </a:r>
            <a:endParaRPr sz="280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60"/>
              </a:spcBef>
            </a:pPr>
            <a:r>
              <a:rPr dirty="0" sz="2800" spc="55">
                <a:latin typeface="Times New Roman"/>
                <a:cs typeface="Times New Roman"/>
              </a:rPr>
              <a:t></a:t>
            </a:r>
            <a:r>
              <a:rPr dirty="0" sz="2800" spc="-155">
                <a:latin typeface="PMingLiU"/>
                <a:cs typeface="PMingLiU"/>
              </a:rPr>
              <a:t>T</a:t>
            </a:r>
            <a:r>
              <a:rPr dirty="0" sz="2800" spc="260">
                <a:latin typeface="PMingLiU"/>
                <a:cs typeface="PMingLiU"/>
              </a:rPr>
              <a:t>e</a:t>
            </a:r>
            <a:r>
              <a:rPr dirty="0" sz="2800" spc="225">
                <a:latin typeface="PMingLiU"/>
                <a:cs typeface="PMingLiU"/>
              </a:rPr>
              <a:t>n</a:t>
            </a:r>
            <a:r>
              <a:rPr dirty="0" sz="2800" spc="125">
                <a:latin typeface="PMingLiU"/>
                <a:cs typeface="PMingLiU"/>
              </a:rPr>
              <a:t>s</a:t>
            </a:r>
            <a:r>
              <a:rPr dirty="0" sz="2800" spc="280">
                <a:latin typeface="PMingLiU"/>
                <a:cs typeface="PMingLiU"/>
              </a:rPr>
              <a:t>o</a:t>
            </a:r>
            <a:r>
              <a:rPr dirty="0" sz="2800" spc="75">
                <a:latin typeface="PMingLiU"/>
                <a:cs typeface="PMingLiU"/>
              </a:rPr>
              <a:t>r</a:t>
            </a:r>
            <a:r>
              <a:rPr dirty="0" sz="2800" spc="-120">
                <a:latin typeface="PMingLiU"/>
                <a:cs typeface="PMingLiU"/>
              </a:rPr>
              <a:t>F</a:t>
            </a:r>
            <a:r>
              <a:rPr dirty="0" sz="2800" spc="-114">
                <a:latin typeface="PMingLiU"/>
                <a:cs typeface="PMingLiU"/>
              </a:rPr>
              <a:t>l</a:t>
            </a:r>
            <a:r>
              <a:rPr dirty="0" sz="2800" spc="280">
                <a:latin typeface="PMingLiU"/>
                <a:cs typeface="PMingLiU"/>
              </a:rPr>
              <a:t>o</a:t>
            </a:r>
            <a:r>
              <a:rPr dirty="0" sz="2800" spc="65">
                <a:latin typeface="PMingLiU"/>
                <a:cs typeface="PMingLiU"/>
              </a:rPr>
              <a:t>w</a:t>
            </a:r>
            <a:r>
              <a:rPr dirty="0" sz="2800" spc="5">
                <a:latin typeface="PMingLiU"/>
                <a:cs typeface="PMingLiU"/>
              </a:rPr>
              <a:t>数据流</a:t>
            </a:r>
            <a:r>
              <a:rPr dirty="0" sz="2800" spc="-565">
                <a:latin typeface="PMingLiU"/>
                <a:cs typeface="PMingLiU"/>
              </a:rPr>
              <a:t>图</a:t>
            </a:r>
            <a:endParaRPr sz="280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65"/>
              </a:spcBef>
            </a:pPr>
            <a:r>
              <a:rPr dirty="0" sz="2800" spc="90">
                <a:latin typeface="Times New Roman"/>
                <a:cs typeface="Times New Roman"/>
              </a:rPr>
              <a:t></a:t>
            </a:r>
            <a:r>
              <a:rPr dirty="0" sz="2800" spc="90">
                <a:latin typeface="PMingLiU"/>
                <a:cs typeface="PMingLiU"/>
              </a:rPr>
              <a:t>TensorFlow</a:t>
            </a:r>
            <a:r>
              <a:rPr dirty="0" sz="2800" spc="5">
                <a:latin typeface="PMingLiU"/>
                <a:cs typeface="PMingLiU"/>
              </a:rPr>
              <a:t>会话</a:t>
            </a:r>
            <a:endParaRPr sz="280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570"/>
              </a:spcBef>
            </a:pPr>
            <a:r>
              <a:rPr dirty="0" sz="2800" spc="55">
                <a:latin typeface="Times New Roman"/>
                <a:cs typeface="Times New Roman"/>
              </a:rPr>
              <a:t></a:t>
            </a:r>
            <a:r>
              <a:rPr dirty="0" sz="2800" spc="-155">
                <a:latin typeface="PMingLiU"/>
                <a:cs typeface="PMingLiU"/>
              </a:rPr>
              <a:t>T</a:t>
            </a:r>
            <a:r>
              <a:rPr dirty="0" sz="2800" spc="260">
                <a:latin typeface="PMingLiU"/>
                <a:cs typeface="PMingLiU"/>
              </a:rPr>
              <a:t>e</a:t>
            </a:r>
            <a:r>
              <a:rPr dirty="0" sz="2800" spc="225">
                <a:latin typeface="PMingLiU"/>
                <a:cs typeface="PMingLiU"/>
              </a:rPr>
              <a:t>n</a:t>
            </a:r>
            <a:r>
              <a:rPr dirty="0" sz="2800" spc="125">
                <a:latin typeface="PMingLiU"/>
                <a:cs typeface="PMingLiU"/>
              </a:rPr>
              <a:t>s</a:t>
            </a:r>
            <a:r>
              <a:rPr dirty="0" sz="2800" spc="280">
                <a:latin typeface="PMingLiU"/>
                <a:cs typeface="PMingLiU"/>
              </a:rPr>
              <a:t>o</a:t>
            </a:r>
            <a:r>
              <a:rPr dirty="0" sz="2800" spc="75">
                <a:latin typeface="PMingLiU"/>
                <a:cs typeface="PMingLiU"/>
              </a:rPr>
              <a:t>r</a:t>
            </a:r>
            <a:r>
              <a:rPr dirty="0" sz="2800" spc="-120">
                <a:latin typeface="PMingLiU"/>
                <a:cs typeface="PMingLiU"/>
              </a:rPr>
              <a:t>F</a:t>
            </a:r>
            <a:r>
              <a:rPr dirty="0" sz="2800" spc="-114">
                <a:latin typeface="PMingLiU"/>
                <a:cs typeface="PMingLiU"/>
              </a:rPr>
              <a:t>l</a:t>
            </a:r>
            <a:r>
              <a:rPr dirty="0" sz="2800" spc="280">
                <a:latin typeface="PMingLiU"/>
                <a:cs typeface="PMingLiU"/>
              </a:rPr>
              <a:t>o</a:t>
            </a:r>
            <a:r>
              <a:rPr dirty="0" sz="2800" spc="65">
                <a:latin typeface="PMingLiU"/>
                <a:cs typeface="PMingLiU"/>
              </a:rPr>
              <a:t>w</a:t>
            </a:r>
            <a:r>
              <a:rPr dirty="0" sz="2800" spc="5">
                <a:latin typeface="PMingLiU"/>
                <a:cs typeface="PMingLiU"/>
              </a:rPr>
              <a:t>简单实</a:t>
            </a:r>
            <a:r>
              <a:rPr dirty="0" sz="2800" spc="-565">
                <a:latin typeface="PMingLiU"/>
                <a:cs typeface="PMingLiU"/>
              </a:rPr>
              <a:t>例</a:t>
            </a:r>
            <a:endParaRPr sz="280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26498" y="2904314"/>
            <a:ext cx="2433320" cy="146875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 marR="5080" indent="601980">
              <a:lnSpc>
                <a:spcPct val="100600"/>
              </a:lnSpc>
              <a:spcBef>
                <a:spcPts val="105"/>
              </a:spcBef>
            </a:pPr>
            <a:r>
              <a:rPr dirty="0" spc="40"/>
              <a:t>感谢 </a:t>
            </a:r>
            <a:r>
              <a:rPr dirty="0" spc="40"/>
              <a:t>欢迎提问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02514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25">
                <a:solidFill>
                  <a:srgbClr val="BF0000"/>
                </a:solidFill>
              </a:rPr>
              <a:t>T</a:t>
            </a:r>
            <a:r>
              <a:rPr dirty="0" sz="3500" spc="290">
                <a:solidFill>
                  <a:srgbClr val="BF0000"/>
                </a:solidFill>
              </a:rPr>
              <a:t>e</a:t>
            </a:r>
            <a:r>
              <a:rPr dirty="0" sz="3500" spc="245">
                <a:solidFill>
                  <a:srgbClr val="BF0000"/>
                </a:solidFill>
              </a:rPr>
              <a:t>n</a:t>
            </a:r>
            <a:r>
              <a:rPr dirty="0" sz="3500" spc="85">
                <a:solidFill>
                  <a:srgbClr val="BF0000"/>
                </a:solidFill>
              </a:rPr>
              <a:t>s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5">
                <a:solidFill>
                  <a:srgbClr val="BF0000"/>
                </a:solidFill>
              </a:rPr>
              <a:t>r</a:t>
            </a:r>
            <a:r>
              <a:rPr dirty="0" sz="3500" spc="-220">
                <a:solidFill>
                  <a:srgbClr val="BF0000"/>
                </a:solidFill>
              </a:rPr>
              <a:t>F</a:t>
            </a:r>
            <a:r>
              <a:rPr dirty="0" sz="3500" spc="-180">
                <a:solidFill>
                  <a:srgbClr val="BF0000"/>
                </a:solidFill>
              </a:rPr>
              <a:t>l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">
                <a:solidFill>
                  <a:srgbClr val="BF0000"/>
                </a:solidFill>
              </a:rPr>
              <a:t>w</a:t>
            </a:r>
            <a:r>
              <a:rPr dirty="0" sz="3500">
                <a:solidFill>
                  <a:srgbClr val="BF0000"/>
                </a:solidFill>
              </a:rPr>
              <a:t>张量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156492"/>
            <a:ext cx="6987540" cy="1935480"/>
          </a:xfrm>
          <a:prstGeom prst="rect">
            <a:avLst/>
          </a:prstGeom>
        </p:spPr>
        <p:txBody>
          <a:bodyPr wrap="square" lIns="0" tIns="128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550" spc="30">
                <a:latin typeface="PMingLiU"/>
                <a:cs typeface="PMingLiU"/>
              </a:rPr>
              <a:t>张量</a:t>
            </a:r>
            <a:r>
              <a:rPr dirty="0" sz="1550" spc="20">
                <a:latin typeface="PMingLiU"/>
                <a:cs typeface="PMingLiU"/>
              </a:rPr>
              <a:t> </a:t>
            </a:r>
            <a:r>
              <a:rPr dirty="0" sz="1550" spc="130">
                <a:latin typeface="PMingLiU"/>
                <a:cs typeface="PMingLiU"/>
              </a:rPr>
              <a:t>Tensor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550" spc="150">
                <a:latin typeface="PMingLiU"/>
                <a:cs typeface="PMingLiU"/>
              </a:rPr>
              <a:t>1</a:t>
            </a:r>
            <a:r>
              <a:rPr dirty="0" sz="1550" spc="2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关于张量的定义</a:t>
            </a:r>
            <a:r>
              <a:rPr dirty="0" sz="1550" spc="-25">
                <a:latin typeface="PMingLiU"/>
                <a:cs typeface="PMingLiU"/>
              </a:rPr>
              <a:t>:</a:t>
            </a:r>
            <a:endParaRPr sz="1550">
              <a:latin typeface="PMingLiU"/>
              <a:cs typeface="PMingLiU"/>
            </a:endParaRPr>
          </a:p>
          <a:p>
            <a:pPr marL="12700" marR="205104">
              <a:lnSpc>
                <a:spcPts val="1900"/>
              </a:lnSpc>
              <a:spcBef>
                <a:spcPts val="55"/>
              </a:spcBef>
            </a:pPr>
            <a:r>
              <a:rPr dirty="0" sz="1550" spc="30">
                <a:latin typeface="PMingLiU"/>
                <a:cs typeface="PMingLiU"/>
              </a:rPr>
              <a:t>现在机器学习</a:t>
            </a:r>
            <a:r>
              <a:rPr dirty="0" sz="1550" spc="10">
                <a:latin typeface="PMingLiU"/>
                <a:cs typeface="PMingLiU"/>
              </a:rPr>
              <a:t>很</a:t>
            </a:r>
            <a:r>
              <a:rPr dirty="0" sz="1550" spc="30">
                <a:latin typeface="PMingLiU"/>
                <a:cs typeface="PMingLiU"/>
              </a:rPr>
              <a:t>火，</a:t>
            </a:r>
            <a:r>
              <a:rPr dirty="0" sz="1550" spc="10">
                <a:latin typeface="PMingLiU"/>
                <a:cs typeface="PMingLiU"/>
              </a:rPr>
              <a:t>知</a:t>
            </a:r>
            <a:r>
              <a:rPr dirty="0" sz="1550" spc="30">
                <a:latin typeface="PMingLiU"/>
                <a:cs typeface="PMingLiU"/>
              </a:rPr>
              <a:t>名开源</a:t>
            </a:r>
            <a:r>
              <a:rPr dirty="0" sz="1550" spc="10">
                <a:latin typeface="PMingLiU"/>
                <a:cs typeface="PMingLiU"/>
              </a:rPr>
              <a:t>框</a:t>
            </a:r>
            <a:r>
              <a:rPr dirty="0" sz="1550" spc="30">
                <a:latin typeface="PMingLiU"/>
                <a:cs typeface="PMingLiU"/>
              </a:rPr>
              <a:t>架</a:t>
            </a:r>
            <a:r>
              <a:rPr dirty="0" sz="1550" spc="100">
                <a:latin typeface="PMingLiU"/>
                <a:cs typeface="PMingLiU"/>
              </a:rPr>
              <a:t>tensor-flow</a:t>
            </a:r>
            <a:r>
              <a:rPr dirty="0" sz="1550" spc="30">
                <a:latin typeface="PMingLiU"/>
                <a:cs typeface="PMingLiU"/>
              </a:rPr>
              <a:t>是</a:t>
            </a:r>
            <a:r>
              <a:rPr dirty="0" sz="1550" spc="10">
                <a:latin typeface="PMingLiU"/>
                <a:cs typeface="PMingLiU"/>
              </a:rPr>
              <a:t>这</a:t>
            </a:r>
            <a:r>
              <a:rPr dirty="0" sz="1550" spc="30">
                <a:latin typeface="PMingLiU"/>
                <a:cs typeface="PMingLiU"/>
              </a:rPr>
              <a:t>么</a:t>
            </a:r>
            <a:r>
              <a:rPr dirty="0" sz="1550" spc="10">
                <a:latin typeface="PMingLiU"/>
                <a:cs typeface="PMingLiU"/>
              </a:rPr>
              <a:t>定</a:t>
            </a:r>
            <a:r>
              <a:rPr dirty="0" sz="1550" spc="30">
                <a:latin typeface="PMingLiU"/>
                <a:cs typeface="PMingLiU"/>
              </a:rPr>
              <a:t>义</a:t>
            </a:r>
            <a:r>
              <a:rPr dirty="0" sz="1550" spc="100">
                <a:latin typeface="PMingLiU"/>
                <a:cs typeface="PMingLiU"/>
              </a:rPr>
              <a:t>tensor（</a:t>
            </a:r>
            <a:r>
              <a:rPr dirty="0" sz="1550" spc="30">
                <a:latin typeface="PMingLiU"/>
                <a:cs typeface="PMingLiU"/>
              </a:rPr>
              <a:t>张</a:t>
            </a:r>
            <a:r>
              <a:rPr dirty="0" sz="1550" spc="10">
                <a:latin typeface="PMingLiU"/>
                <a:cs typeface="PMingLiU"/>
              </a:rPr>
              <a:t>量</a:t>
            </a:r>
            <a:r>
              <a:rPr dirty="0" sz="1550" spc="30">
                <a:latin typeface="PMingLiU"/>
                <a:cs typeface="PMingLiU"/>
              </a:rPr>
              <a:t>）的：  </a:t>
            </a:r>
            <a:r>
              <a:rPr dirty="0" sz="1550" spc="-45">
                <a:latin typeface="PMingLiU"/>
                <a:cs typeface="PMingLiU"/>
              </a:rPr>
              <a:t>A </a:t>
            </a:r>
            <a:r>
              <a:rPr dirty="0" sz="1550" spc="120">
                <a:latin typeface="PMingLiU"/>
                <a:cs typeface="PMingLiU"/>
              </a:rPr>
              <a:t>tensor </a:t>
            </a:r>
            <a:r>
              <a:rPr dirty="0" sz="1550" spc="15">
                <a:latin typeface="PMingLiU"/>
                <a:cs typeface="PMingLiU"/>
              </a:rPr>
              <a:t>is </a:t>
            </a:r>
            <a:r>
              <a:rPr dirty="0" sz="1550" spc="145">
                <a:latin typeface="PMingLiU"/>
                <a:cs typeface="PMingLiU"/>
              </a:rPr>
              <a:t>a </a:t>
            </a:r>
            <a:r>
              <a:rPr dirty="0" sz="1550" spc="95">
                <a:latin typeface="PMingLiU"/>
                <a:cs typeface="PMingLiU"/>
              </a:rPr>
              <a:t>generalization </a:t>
            </a:r>
            <a:r>
              <a:rPr dirty="0" sz="1550" spc="75">
                <a:latin typeface="PMingLiU"/>
                <a:cs typeface="PMingLiU"/>
              </a:rPr>
              <a:t>of </a:t>
            </a:r>
            <a:r>
              <a:rPr dirty="0" sz="1550" spc="90">
                <a:latin typeface="PMingLiU"/>
                <a:cs typeface="PMingLiU"/>
              </a:rPr>
              <a:t>vectors </a:t>
            </a:r>
            <a:r>
              <a:rPr dirty="0" sz="1550" spc="155">
                <a:latin typeface="PMingLiU"/>
                <a:cs typeface="PMingLiU"/>
              </a:rPr>
              <a:t>and </a:t>
            </a:r>
            <a:r>
              <a:rPr dirty="0" sz="1550" spc="95">
                <a:latin typeface="PMingLiU"/>
                <a:cs typeface="PMingLiU"/>
              </a:rPr>
              <a:t>matrices </a:t>
            </a:r>
            <a:r>
              <a:rPr dirty="0" sz="1550" spc="135">
                <a:latin typeface="PMingLiU"/>
                <a:cs typeface="PMingLiU"/>
              </a:rPr>
              <a:t>to </a:t>
            </a:r>
            <a:r>
              <a:rPr dirty="0" sz="1550" spc="75">
                <a:latin typeface="PMingLiU"/>
                <a:cs typeface="PMingLiU"/>
              </a:rPr>
              <a:t>potentially </a:t>
            </a:r>
            <a:r>
              <a:rPr dirty="0" sz="1550" spc="105">
                <a:latin typeface="PMingLiU"/>
                <a:cs typeface="PMingLiU"/>
              </a:rPr>
              <a:t>higher  dimensions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ts val="1820"/>
              </a:lnSpc>
            </a:pPr>
            <a:r>
              <a:rPr dirty="0" sz="1550" spc="30">
                <a:latin typeface="PMingLiU"/>
                <a:cs typeface="PMingLiU"/>
              </a:rPr>
              <a:t>也就是说，张</a:t>
            </a:r>
            <a:r>
              <a:rPr dirty="0" sz="1550" spc="10">
                <a:latin typeface="PMingLiU"/>
                <a:cs typeface="PMingLiU"/>
              </a:rPr>
              <a:t>量</a:t>
            </a:r>
            <a:r>
              <a:rPr dirty="0" sz="1550" spc="95">
                <a:latin typeface="PMingLiU"/>
                <a:cs typeface="PMingLiU"/>
              </a:rPr>
              <a:t>（tensor）</a:t>
            </a:r>
            <a:r>
              <a:rPr dirty="0" sz="1550" spc="15">
                <a:latin typeface="PMingLiU"/>
                <a:cs typeface="PMingLiU"/>
              </a:rPr>
              <a:t>是</a:t>
            </a:r>
            <a:r>
              <a:rPr dirty="0" sz="1550" spc="30">
                <a:latin typeface="PMingLiU"/>
                <a:cs typeface="PMingLiU"/>
              </a:rPr>
              <a:t>多</a:t>
            </a:r>
            <a:r>
              <a:rPr dirty="0" sz="1550" spc="10">
                <a:latin typeface="PMingLiU"/>
                <a:cs typeface="PMingLiU"/>
              </a:rPr>
              <a:t>维</a:t>
            </a:r>
            <a:r>
              <a:rPr dirty="0" sz="1550" spc="30">
                <a:latin typeface="PMingLiU"/>
                <a:cs typeface="PMingLiU"/>
              </a:rPr>
              <a:t>数</a:t>
            </a:r>
            <a:r>
              <a:rPr dirty="0" sz="1550" spc="20">
                <a:latin typeface="PMingLiU"/>
                <a:cs typeface="PMingLiU"/>
              </a:rPr>
              <a:t>组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目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30">
                <a:latin typeface="PMingLiU"/>
                <a:cs typeface="PMingLiU"/>
              </a:rPr>
              <a:t>把向量</a:t>
            </a:r>
            <a:r>
              <a:rPr dirty="0" sz="1550" spc="10">
                <a:latin typeface="PMingLiU"/>
                <a:cs typeface="PMingLiU"/>
              </a:rPr>
              <a:t>、</a:t>
            </a:r>
            <a:r>
              <a:rPr dirty="0" sz="1550" spc="30">
                <a:latin typeface="PMingLiU"/>
                <a:cs typeface="PMingLiU"/>
              </a:rPr>
              <a:t>矩</a:t>
            </a:r>
            <a:r>
              <a:rPr dirty="0" sz="1550" spc="10">
                <a:latin typeface="PMingLiU"/>
                <a:cs typeface="PMingLiU"/>
              </a:rPr>
              <a:t>阵</a:t>
            </a:r>
            <a:r>
              <a:rPr dirty="0" sz="1550" spc="30">
                <a:latin typeface="PMingLiU"/>
                <a:cs typeface="PMingLiU"/>
              </a:rPr>
              <a:t>推</a:t>
            </a:r>
            <a:r>
              <a:rPr dirty="0" sz="1550" spc="10">
                <a:latin typeface="PMingLiU"/>
                <a:cs typeface="PMingLiU"/>
              </a:rPr>
              <a:t>向</a:t>
            </a:r>
            <a:r>
              <a:rPr dirty="0" sz="1550" spc="30">
                <a:latin typeface="PMingLiU"/>
                <a:cs typeface="PMingLiU"/>
              </a:rPr>
              <a:t>更高的</a:t>
            </a:r>
            <a:r>
              <a:rPr dirty="0" sz="1550" spc="10">
                <a:latin typeface="PMingLiU"/>
                <a:cs typeface="PMingLiU"/>
              </a:rPr>
              <a:t>维</a:t>
            </a:r>
            <a:r>
              <a:rPr dirty="0" sz="1550" spc="30">
                <a:latin typeface="PMingLiU"/>
                <a:cs typeface="PMingLiU"/>
              </a:rPr>
              <a:t>度。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550" spc="30">
                <a:latin typeface="PMingLiU"/>
                <a:cs typeface="PMingLiU"/>
              </a:rPr>
              <a:t>更具体点，也</a:t>
            </a:r>
            <a:r>
              <a:rPr dirty="0" sz="1550" spc="10">
                <a:latin typeface="PMingLiU"/>
                <a:cs typeface="PMingLiU"/>
              </a:rPr>
              <a:t>即</a:t>
            </a:r>
            <a:r>
              <a:rPr dirty="0" sz="1550" spc="30">
                <a:latin typeface="PMingLiU"/>
                <a:cs typeface="PMingLiU"/>
              </a:rPr>
              <a:t>是说：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42948" y="4379636"/>
            <a:ext cx="6215940" cy="19863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025140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25">
                <a:solidFill>
                  <a:srgbClr val="BF0000"/>
                </a:solidFill>
              </a:rPr>
              <a:t>T</a:t>
            </a:r>
            <a:r>
              <a:rPr dirty="0" sz="3500" spc="290">
                <a:solidFill>
                  <a:srgbClr val="BF0000"/>
                </a:solidFill>
              </a:rPr>
              <a:t>e</a:t>
            </a:r>
            <a:r>
              <a:rPr dirty="0" sz="3500" spc="245">
                <a:solidFill>
                  <a:srgbClr val="BF0000"/>
                </a:solidFill>
              </a:rPr>
              <a:t>n</a:t>
            </a:r>
            <a:r>
              <a:rPr dirty="0" sz="3500" spc="85">
                <a:solidFill>
                  <a:srgbClr val="BF0000"/>
                </a:solidFill>
              </a:rPr>
              <a:t>s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5">
                <a:solidFill>
                  <a:srgbClr val="BF0000"/>
                </a:solidFill>
              </a:rPr>
              <a:t>r</a:t>
            </a:r>
            <a:r>
              <a:rPr dirty="0" sz="3500" spc="-220">
                <a:solidFill>
                  <a:srgbClr val="BF0000"/>
                </a:solidFill>
              </a:rPr>
              <a:t>F</a:t>
            </a:r>
            <a:r>
              <a:rPr dirty="0" sz="3500" spc="-180">
                <a:solidFill>
                  <a:srgbClr val="BF0000"/>
                </a:solidFill>
              </a:rPr>
              <a:t>l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">
                <a:solidFill>
                  <a:srgbClr val="BF0000"/>
                </a:solidFill>
              </a:rPr>
              <a:t>w</a:t>
            </a:r>
            <a:r>
              <a:rPr dirty="0" sz="3500">
                <a:solidFill>
                  <a:srgbClr val="BF0000"/>
                </a:solidFill>
              </a:rPr>
              <a:t>张量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156492"/>
            <a:ext cx="2435860" cy="732790"/>
          </a:xfrm>
          <a:prstGeom prst="rect">
            <a:avLst/>
          </a:prstGeom>
        </p:spPr>
        <p:txBody>
          <a:bodyPr wrap="square" lIns="0" tIns="1289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550" spc="30">
                <a:latin typeface="PMingLiU"/>
                <a:cs typeface="PMingLiU"/>
              </a:rPr>
              <a:t>张量</a:t>
            </a:r>
            <a:r>
              <a:rPr dirty="0" sz="1550" spc="20">
                <a:latin typeface="PMingLiU"/>
                <a:cs typeface="PMingLiU"/>
              </a:rPr>
              <a:t> </a:t>
            </a:r>
            <a:r>
              <a:rPr dirty="0" sz="1550" spc="130">
                <a:latin typeface="PMingLiU"/>
                <a:cs typeface="PMingLiU"/>
              </a:rPr>
              <a:t>Tensor</a:t>
            </a:r>
            <a:endParaRPr sz="15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550" spc="30">
                <a:latin typeface="PMingLiU"/>
                <a:cs typeface="PMingLiU"/>
              </a:rPr>
              <a:t>把三维张量画</a:t>
            </a:r>
            <a:r>
              <a:rPr dirty="0" sz="1550" spc="10">
                <a:latin typeface="PMingLiU"/>
                <a:cs typeface="PMingLiU"/>
              </a:rPr>
              <a:t>成</a:t>
            </a:r>
            <a:r>
              <a:rPr dirty="0" sz="1550" spc="30">
                <a:latin typeface="PMingLiU"/>
                <a:cs typeface="PMingLiU"/>
              </a:rPr>
              <a:t>一个</a:t>
            </a:r>
            <a:r>
              <a:rPr dirty="0" sz="1550" spc="10">
                <a:latin typeface="PMingLiU"/>
                <a:cs typeface="PMingLiU"/>
              </a:rPr>
              <a:t>立</a:t>
            </a:r>
            <a:r>
              <a:rPr dirty="0" sz="1550" spc="30">
                <a:latin typeface="PMingLiU"/>
                <a:cs typeface="PMingLiU"/>
              </a:rPr>
              <a:t>方体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16330" y="3944341"/>
            <a:ext cx="2878320" cy="13531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594313" y="2622320"/>
            <a:ext cx="3238500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我们就可以进</a:t>
            </a:r>
            <a:r>
              <a:rPr dirty="0" sz="1550" spc="10">
                <a:latin typeface="PMingLiU"/>
                <a:cs typeface="PMingLiU"/>
              </a:rPr>
              <a:t>一</a:t>
            </a:r>
            <a:r>
              <a:rPr dirty="0" sz="1550" spc="30">
                <a:latin typeface="PMingLiU"/>
                <a:cs typeface="PMingLiU"/>
              </a:rPr>
              <a:t>步画</a:t>
            </a:r>
            <a:r>
              <a:rPr dirty="0" sz="1550" spc="10">
                <a:latin typeface="PMingLiU"/>
                <a:cs typeface="PMingLiU"/>
              </a:rPr>
              <a:t>出</a:t>
            </a:r>
            <a:r>
              <a:rPr dirty="0" sz="1550" spc="30">
                <a:latin typeface="PMingLiU"/>
                <a:cs typeface="PMingLiU"/>
              </a:rPr>
              <a:t>更高维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张量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82981" y="3694038"/>
            <a:ext cx="3015712" cy="17131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08946" y="5706825"/>
            <a:ext cx="3437254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从数据结构上</a:t>
            </a:r>
            <a:r>
              <a:rPr dirty="0" sz="1550" spc="10">
                <a:latin typeface="PMingLiU"/>
                <a:cs typeface="PMingLiU"/>
              </a:rPr>
              <a:t>来</a:t>
            </a:r>
            <a:r>
              <a:rPr dirty="0" sz="1550" spc="30">
                <a:latin typeface="PMingLiU"/>
                <a:cs typeface="PMingLiU"/>
              </a:rPr>
              <a:t>看，</a:t>
            </a:r>
            <a:r>
              <a:rPr dirty="0" sz="1550" spc="10">
                <a:latin typeface="PMingLiU"/>
                <a:cs typeface="PMingLiU"/>
              </a:rPr>
              <a:t>张</a:t>
            </a:r>
            <a:r>
              <a:rPr dirty="0" sz="1550" spc="30">
                <a:latin typeface="PMingLiU"/>
                <a:cs typeface="PMingLiU"/>
              </a:rPr>
              <a:t>量就是</a:t>
            </a:r>
            <a:r>
              <a:rPr dirty="0" sz="1550" spc="10">
                <a:latin typeface="PMingLiU"/>
                <a:cs typeface="PMingLiU"/>
              </a:rPr>
              <a:t>多</a:t>
            </a:r>
            <a:r>
              <a:rPr dirty="0" sz="1550" spc="30">
                <a:latin typeface="PMingLiU"/>
                <a:cs typeface="PMingLiU"/>
              </a:rPr>
              <a:t>维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组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333311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80">
                <a:solidFill>
                  <a:srgbClr val="BF0000"/>
                </a:solidFill>
              </a:rPr>
              <a:t>TensorFlow</a:t>
            </a:r>
            <a:r>
              <a:rPr dirty="0" sz="3850" spc="10">
                <a:solidFill>
                  <a:srgbClr val="BF0000"/>
                </a:solidFill>
              </a:rPr>
              <a:t>张量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802677" y="2151973"/>
            <a:ext cx="8644890" cy="1219200"/>
          </a:xfrm>
          <a:prstGeom prst="rect">
            <a:avLst/>
          </a:prstGeom>
        </p:spPr>
        <p:txBody>
          <a:bodyPr wrap="square" lIns="0" tIns="133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dirty="0" sz="1550" spc="30">
                <a:latin typeface="PMingLiU"/>
                <a:cs typeface="PMingLiU"/>
              </a:rPr>
              <a:t>张量的阶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ct val="102000"/>
              </a:lnSpc>
              <a:spcBef>
                <a:spcPts val="925"/>
              </a:spcBef>
            </a:pPr>
            <a:r>
              <a:rPr dirty="0" sz="1550" spc="65">
                <a:solidFill>
                  <a:srgbClr val="4D4D4D"/>
                </a:solidFill>
                <a:latin typeface="宋体"/>
                <a:cs typeface="宋体"/>
              </a:rPr>
              <a:t>TensorFlow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用张量表示所有的</a:t>
            </a:r>
            <a:r>
              <a:rPr dirty="0" sz="1550" spc="10">
                <a:solidFill>
                  <a:srgbClr val="4D4D4D"/>
                </a:solidFill>
                <a:latin typeface="宋体"/>
                <a:cs typeface="宋体"/>
              </a:rPr>
              <a:t>数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据</a:t>
            </a:r>
            <a:r>
              <a:rPr dirty="0" sz="1550" spc="20">
                <a:solidFill>
                  <a:srgbClr val="4D4D4D"/>
                </a:solidFill>
                <a:latin typeface="宋体"/>
                <a:cs typeface="宋体"/>
              </a:rPr>
              <a:t>，</a:t>
            </a:r>
            <a:r>
              <a:rPr dirty="0" sz="1550" spc="30">
                <a:solidFill>
                  <a:srgbClr val="F23B44"/>
                </a:solidFill>
                <a:latin typeface="宋体"/>
                <a:cs typeface="宋体"/>
              </a:rPr>
              <a:t>张</a:t>
            </a:r>
            <a:r>
              <a:rPr dirty="0" sz="1550" spc="10">
                <a:solidFill>
                  <a:srgbClr val="F23B44"/>
                </a:solidFill>
                <a:latin typeface="宋体"/>
                <a:cs typeface="宋体"/>
              </a:rPr>
              <a:t>量</a:t>
            </a:r>
            <a:r>
              <a:rPr dirty="0" sz="1550" spc="30">
                <a:solidFill>
                  <a:srgbClr val="F23B44"/>
                </a:solidFill>
                <a:latin typeface="宋体"/>
                <a:cs typeface="宋体"/>
              </a:rPr>
              <a:t>可</a:t>
            </a:r>
            <a:r>
              <a:rPr dirty="0" sz="1550" spc="10">
                <a:solidFill>
                  <a:srgbClr val="F23B44"/>
                </a:solidFill>
                <a:latin typeface="宋体"/>
                <a:cs typeface="宋体"/>
              </a:rPr>
              <a:t>看</a:t>
            </a:r>
            <a:r>
              <a:rPr dirty="0" sz="1550" spc="30">
                <a:solidFill>
                  <a:srgbClr val="F23B44"/>
                </a:solidFill>
                <a:latin typeface="宋体"/>
                <a:cs typeface="宋体"/>
              </a:rPr>
              <a:t>成一个</a:t>
            </a:r>
            <a:r>
              <a:rPr dirty="0" sz="1550" spc="190">
                <a:solidFill>
                  <a:srgbClr val="F23B44"/>
                </a:solidFill>
                <a:latin typeface="宋体"/>
                <a:cs typeface="宋体"/>
              </a:rPr>
              <a:t>n</a:t>
            </a:r>
            <a:r>
              <a:rPr dirty="0" sz="1550" spc="30">
                <a:solidFill>
                  <a:srgbClr val="F23B44"/>
                </a:solidFill>
                <a:latin typeface="宋体"/>
                <a:cs typeface="宋体"/>
              </a:rPr>
              <a:t>维</a:t>
            </a:r>
            <a:r>
              <a:rPr dirty="0" sz="1550" spc="10">
                <a:solidFill>
                  <a:srgbClr val="F23B44"/>
                </a:solidFill>
                <a:latin typeface="宋体"/>
                <a:cs typeface="宋体"/>
              </a:rPr>
              <a:t>的</a:t>
            </a:r>
            <a:r>
              <a:rPr dirty="0" sz="1550" spc="30">
                <a:solidFill>
                  <a:srgbClr val="F23B44"/>
                </a:solidFill>
                <a:latin typeface="宋体"/>
                <a:cs typeface="宋体"/>
              </a:rPr>
              <a:t>数组或</a:t>
            </a:r>
            <a:r>
              <a:rPr dirty="0" sz="1550" spc="10">
                <a:solidFill>
                  <a:srgbClr val="F23B44"/>
                </a:solidFill>
                <a:latin typeface="宋体"/>
                <a:cs typeface="宋体"/>
              </a:rPr>
              <a:t>列</a:t>
            </a:r>
            <a:r>
              <a:rPr dirty="0" sz="1550" spc="30">
                <a:solidFill>
                  <a:srgbClr val="F23B44"/>
                </a:solidFill>
                <a:latin typeface="宋体"/>
                <a:cs typeface="宋体"/>
              </a:rPr>
              <a:t>表</a:t>
            </a:r>
            <a:r>
              <a:rPr dirty="0" sz="1550" spc="10">
                <a:solidFill>
                  <a:srgbClr val="F23B44"/>
                </a:solidFill>
                <a:latin typeface="宋体"/>
                <a:cs typeface="宋体"/>
              </a:rPr>
              <a:t>，</a:t>
            </a:r>
            <a:r>
              <a:rPr dirty="0" sz="1550" spc="30">
                <a:solidFill>
                  <a:srgbClr val="F23B44"/>
                </a:solidFill>
                <a:latin typeface="宋体"/>
                <a:cs typeface="宋体"/>
              </a:rPr>
              <a:t>在</a:t>
            </a:r>
            <a:r>
              <a:rPr dirty="0" sz="1550" spc="10">
                <a:solidFill>
                  <a:srgbClr val="F23B44"/>
                </a:solidFill>
                <a:latin typeface="宋体"/>
                <a:cs typeface="宋体"/>
              </a:rPr>
              <a:t>图</a:t>
            </a:r>
            <a:r>
              <a:rPr dirty="0" sz="1550" spc="30">
                <a:solidFill>
                  <a:srgbClr val="F23B44"/>
                </a:solidFill>
                <a:latin typeface="宋体"/>
                <a:cs typeface="宋体"/>
              </a:rPr>
              <a:t>中的节</a:t>
            </a:r>
            <a:r>
              <a:rPr dirty="0" sz="1550" spc="10">
                <a:solidFill>
                  <a:srgbClr val="F23B44"/>
                </a:solidFill>
                <a:latin typeface="宋体"/>
                <a:cs typeface="宋体"/>
              </a:rPr>
              <a:t>点</a:t>
            </a:r>
            <a:r>
              <a:rPr dirty="0" sz="1550" spc="30">
                <a:solidFill>
                  <a:srgbClr val="F23B44"/>
                </a:solidFill>
                <a:latin typeface="宋体"/>
                <a:cs typeface="宋体"/>
              </a:rPr>
              <a:t>之</a:t>
            </a:r>
            <a:r>
              <a:rPr dirty="0" sz="1550" spc="10">
                <a:solidFill>
                  <a:srgbClr val="F23B44"/>
                </a:solidFill>
                <a:latin typeface="宋体"/>
                <a:cs typeface="宋体"/>
              </a:rPr>
              <a:t>间</a:t>
            </a:r>
            <a:r>
              <a:rPr dirty="0" sz="1550" spc="30">
                <a:solidFill>
                  <a:srgbClr val="F23B44"/>
                </a:solidFill>
                <a:latin typeface="宋体"/>
                <a:cs typeface="宋体"/>
              </a:rPr>
              <a:t>流</a:t>
            </a:r>
            <a:r>
              <a:rPr dirty="0" sz="1550" spc="10">
                <a:solidFill>
                  <a:srgbClr val="F23B44"/>
                </a:solidFill>
                <a:latin typeface="宋体"/>
                <a:cs typeface="宋体"/>
              </a:rPr>
              <a:t>通</a:t>
            </a:r>
            <a:r>
              <a:rPr dirty="0" sz="1550" spc="30">
                <a:solidFill>
                  <a:srgbClr val="F23B44"/>
                </a:solidFill>
                <a:latin typeface="宋体"/>
                <a:cs typeface="宋体"/>
              </a:rPr>
              <a:t>。 张量的维数称</a:t>
            </a:r>
            <a:r>
              <a:rPr dirty="0" sz="1550" spc="15">
                <a:solidFill>
                  <a:srgbClr val="F23B44"/>
                </a:solidFill>
                <a:latin typeface="宋体"/>
                <a:cs typeface="宋体"/>
              </a:rPr>
              <a:t>为</a:t>
            </a:r>
            <a:r>
              <a:rPr dirty="0" sz="1550" spc="30">
                <a:solidFill>
                  <a:srgbClr val="F23B44"/>
                </a:solidFill>
                <a:latin typeface="PMingLiU"/>
                <a:cs typeface="PMingLiU"/>
              </a:rPr>
              <a:t>阶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，</a:t>
            </a:r>
            <a:r>
              <a:rPr dirty="0" sz="1550" spc="10">
                <a:solidFill>
                  <a:srgbClr val="4D4D4D"/>
                </a:solidFill>
                <a:latin typeface="宋体"/>
                <a:cs typeface="宋体"/>
              </a:rPr>
              <a:t>注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：</a:t>
            </a:r>
            <a:r>
              <a:rPr dirty="0" sz="1550" spc="10">
                <a:solidFill>
                  <a:srgbClr val="4D4D4D"/>
                </a:solidFill>
                <a:latin typeface="宋体"/>
                <a:cs typeface="宋体"/>
              </a:rPr>
              <a:t>张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量的阶</a:t>
            </a:r>
            <a:r>
              <a:rPr dirty="0" sz="1550" spc="10">
                <a:solidFill>
                  <a:srgbClr val="4D4D4D"/>
                </a:solidFill>
                <a:latin typeface="宋体"/>
                <a:cs typeface="宋体"/>
              </a:rPr>
              <a:t>和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矩</a:t>
            </a:r>
            <a:r>
              <a:rPr dirty="0" sz="1550" spc="10">
                <a:solidFill>
                  <a:srgbClr val="4D4D4D"/>
                </a:solidFill>
                <a:latin typeface="宋体"/>
                <a:cs typeface="宋体"/>
              </a:rPr>
              <a:t>阵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的</a:t>
            </a:r>
            <a:r>
              <a:rPr dirty="0" sz="1550" spc="10">
                <a:solidFill>
                  <a:srgbClr val="4D4D4D"/>
                </a:solidFill>
                <a:latin typeface="宋体"/>
                <a:cs typeface="宋体"/>
              </a:rPr>
              <a:t>阶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不是同</a:t>
            </a:r>
            <a:r>
              <a:rPr dirty="0" sz="1550" spc="10">
                <a:solidFill>
                  <a:srgbClr val="4D4D4D"/>
                </a:solidFill>
                <a:latin typeface="宋体"/>
                <a:cs typeface="宋体"/>
              </a:rPr>
              <a:t>一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个</a:t>
            </a:r>
            <a:r>
              <a:rPr dirty="0" sz="1550" spc="10">
                <a:solidFill>
                  <a:srgbClr val="4D4D4D"/>
                </a:solidFill>
                <a:latin typeface="宋体"/>
                <a:cs typeface="宋体"/>
              </a:rPr>
              <a:t>概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念。</a:t>
            </a:r>
            <a:endParaRPr sz="1550">
              <a:latin typeface="宋体"/>
              <a:cs typeface="宋体"/>
            </a:endParaRPr>
          </a:p>
          <a:p>
            <a:pPr marL="12700">
              <a:lnSpc>
                <a:spcPct val="100000"/>
              </a:lnSpc>
            </a:pP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下面的张量（</a:t>
            </a:r>
            <a:r>
              <a:rPr dirty="0" sz="1550" spc="10">
                <a:solidFill>
                  <a:srgbClr val="4D4D4D"/>
                </a:solidFill>
                <a:latin typeface="宋体"/>
                <a:cs typeface="宋体"/>
              </a:rPr>
              <a:t>使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用</a:t>
            </a:r>
            <a:r>
              <a:rPr dirty="0" sz="1550" spc="110">
                <a:solidFill>
                  <a:srgbClr val="4D4D4D"/>
                </a:solidFill>
                <a:latin typeface="宋体"/>
                <a:cs typeface="宋体"/>
              </a:rPr>
              <a:t>Python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的</a:t>
            </a:r>
            <a:r>
              <a:rPr dirty="0" sz="1550" spc="-235">
                <a:solidFill>
                  <a:srgbClr val="4D4D4D"/>
                </a:solidFill>
                <a:latin typeface="宋体"/>
                <a:cs typeface="宋体"/>
              </a:rPr>
              <a:t>list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定</a:t>
            </a:r>
            <a:r>
              <a:rPr dirty="0" sz="1550" spc="10">
                <a:solidFill>
                  <a:srgbClr val="4D4D4D"/>
                </a:solidFill>
                <a:latin typeface="宋体"/>
                <a:cs typeface="宋体"/>
              </a:rPr>
              <a:t>义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）</a:t>
            </a:r>
            <a:r>
              <a:rPr dirty="0" sz="1550" spc="10">
                <a:solidFill>
                  <a:srgbClr val="4D4D4D"/>
                </a:solidFill>
                <a:latin typeface="宋体"/>
                <a:cs typeface="宋体"/>
              </a:rPr>
              <a:t>是</a:t>
            </a:r>
            <a:r>
              <a:rPr dirty="0" sz="1550" spc="155">
                <a:solidFill>
                  <a:srgbClr val="4D4D4D"/>
                </a:solidFill>
                <a:latin typeface="宋体"/>
                <a:cs typeface="宋体"/>
              </a:rPr>
              <a:t>2</a:t>
            </a:r>
            <a:r>
              <a:rPr dirty="0" sz="1550" spc="30">
                <a:solidFill>
                  <a:srgbClr val="4D4D4D"/>
                </a:solidFill>
                <a:latin typeface="宋体"/>
                <a:cs typeface="宋体"/>
              </a:rPr>
              <a:t>阶：</a:t>
            </a:r>
            <a:endParaRPr sz="1550">
              <a:latin typeface="宋体"/>
              <a:cs typeface="宋体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96339" y="3442715"/>
            <a:ext cx="8267066" cy="2996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1477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25">
                <a:solidFill>
                  <a:srgbClr val="BF0000"/>
                </a:solidFill>
              </a:rPr>
              <a:t>T</a:t>
            </a:r>
            <a:r>
              <a:rPr dirty="0" sz="3500" spc="290">
                <a:solidFill>
                  <a:srgbClr val="BF0000"/>
                </a:solidFill>
              </a:rPr>
              <a:t>e</a:t>
            </a:r>
            <a:r>
              <a:rPr dirty="0" sz="3500" spc="245">
                <a:solidFill>
                  <a:srgbClr val="BF0000"/>
                </a:solidFill>
              </a:rPr>
              <a:t>n</a:t>
            </a:r>
            <a:r>
              <a:rPr dirty="0" sz="3500" spc="85">
                <a:solidFill>
                  <a:srgbClr val="BF0000"/>
                </a:solidFill>
              </a:rPr>
              <a:t>s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5">
                <a:solidFill>
                  <a:srgbClr val="BF0000"/>
                </a:solidFill>
              </a:rPr>
              <a:t>r</a:t>
            </a:r>
            <a:r>
              <a:rPr dirty="0" sz="3500" spc="-220">
                <a:solidFill>
                  <a:srgbClr val="BF0000"/>
                </a:solidFill>
              </a:rPr>
              <a:t>F</a:t>
            </a:r>
            <a:r>
              <a:rPr dirty="0" sz="3500" spc="-180">
                <a:solidFill>
                  <a:srgbClr val="BF0000"/>
                </a:solidFill>
              </a:rPr>
              <a:t>l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">
                <a:solidFill>
                  <a:srgbClr val="BF0000"/>
                </a:solidFill>
              </a:rPr>
              <a:t>w</a:t>
            </a:r>
            <a:r>
              <a:rPr dirty="0" sz="3500">
                <a:solidFill>
                  <a:srgbClr val="BF0000"/>
                </a:solidFill>
              </a:rPr>
              <a:t>数据流图</a:t>
            </a:r>
            <a:endParaRPr sz="3500"/>
          </a:p>
        </p:txBody>
      </p:sp>
      <p:sp>
        <p:nvSpPr>
          <p:cNvPr id="3" name="object 3"/>
          <p:cNvSpPr txBox="1"/>
          <p:nvPr/>
        </p:nvSpPr>
        <p:spPr>
          <a:xfrm>
            <a:off x="802677" y="2156492"/>
            <a:ext cx="8245475" cy="3581400"/>
          </a:xfrm>
          <a:prstGeom prst="rect">
            <a:avLst/>
          </a:prstGeom>
        </p:spPr>
        <p:txBody>
          <a:bodyPr wrap="square" lIns="0" tIns="19050" rIns="0" bIns="0" rtlCol="0" vert="horz">
            <a:spAutoFit/>
          </a:bodyPr>
          <a:lstStyle/>
          <a:p>
            <a:pPr marL="12700" marR="6985">
              <a:lnSpc>
                <a:spcPct val="146500"/>
              </a:lnSpc>
              <a:spcBef>
                <a:spcPts val="150"/>
              </a:spcBef>
            </a:pPr>
            <a:r>
              <a:rPr dirty="0" sz="1550" spc="30">
                <a:latin typeface="PMingLiU"/>
                <a:cs typeface="PMingLiU"/>
              </a:rPr>
              <a:t>数 据 流 图 </a:t>
            </a:r>
            <a:r>
              <a:rPr dirty="0" sz="1550" spc="150">
                <a:latin typeface="PMingLiU"/>
                <a:cs typeface="PMingLiU"/>
              </a:rPr>
              <a:t>Data </a:t>
            </a:r>
            <a:r>
              <a:rPr dirty="0" sz="1550" spc="105">
                <a:latin typeface="PMingLiU"/>
                <a:cs typeface="PMingLiU"/>
              </a:rPr>
              <a:t>flow </a:t>
            </a:r>
            <a:r>
              <a:rPr dirty="0" sz="1550" spc="180">
                <a:latin typeface="PMingLiU"/>
                <a:cs typeface="PMingLiU"/>
              </a:rPr>
              <a:t>graph  </a:t>
            </a:r>
            <a:r>
              <a:rPr dirty="0" sz="1550" spc="140">
                <a:latin typeface="PMingLiU"/>
                <a:cs typeface="PMingLiU"/>
              </a:rPr>
              <a:t>1</a:t>
            </a:r>
            <a:r>
              <a:rPr dirty="0" sz="1550" spc="30">
                <a:latin typeface="PMingLiU"/>
                <a:cs typeface="PMingLiU"/>
              </a:rPr>
              <a:t>、什么是数据流图 </a:t>
            </a:r>
            <a:r>
              <a:rPr dirty="0" sz="1550" spc="65">
                <a:latin typeface="PMingLiU"/>
                <a:cs typeface="PMingLiU"/>
              </a:rPr>
              <a:t>TensorFlow</a:t>
            </a:r>
            <a:r>
              <a:rPr dirty="0" sz="1550" spc="30">
                <a:latin typeface="PMingLiU"/>
                <a:cs typeface="PMingLiU"/>
              </a:rPr>
              <a:t>使用</a:t>
            </a:r>
            <a:r>
              <a:rPr dirty="0" sz="1550" spc="10">
                <a:latin typeface="PMingLiU"/>
                <a:cs typeface="PMingLiU"/>
              </a:rPr>
              <a:t>符</a:t>
            </a:r>
            <a:r>
              <a:rPr dirty="0" sz="1550" spc="30">
                <a:latin typeface="PMingLiU"/>
                <a:cs typeface="PMingLiU"/>
              </a:rPr>
              <a:t>号</a:t>
            </a:r>
            <a:r>
              <a:rPr dirty="0" sz="1550" spc="10">
                <a:latin typeface="PMingLiU"/>
                <a:cs typeface="PMingLiU"/>
              </a:rPr>
              <a:t>计</a:t>
            </a:r>
            <a:r>
              <a:rPr dirty="0" sz="1550" spc="30">
                <a:latin typeface="PMingLiU"/>
                <a:cs typeface="PMingLiU"/>
              </a:rPr>
              <a:t>算</a:t>
            </a:r>
            <a:r>
              <a:rPr dirty="0" sz="1550" spc="10">
                <a:latin typeface="PMingLiU"/>
                <a:cs typeface="PMingLiU"/>
              </a:rPr>
              <a:t>图</a:t>
            </a:r>
            <a:r>
              <a:rPr dirty="0" sz="1550" spc="30">
                <a:latin typeface="PMingLiU"/>
                <a:cs typeface="PMingLiU"/>
              </a:rPr>
              <a:t>，这与</a:t>
            </a:r>
            <a:r>
              <a:rPr dirty="0" sz="1550" spc="110">
                <a:latin typeface="PMingLiU"/>
                <a:cs typeface="PMingLiU"/>
              </a:rPr>
              <a:t>Theano</a:t>
            </a:r>
            <a:r>
              <a:rPr dirty="0" sz="1550" spc="30">
                <a:latin typeface="PMingLiU"/>
                <a:cs typeface="PMingLiU"/>
              </a:rPr>
              <a:t>相似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不</a:t>
            </a:r>
            <a:r>
              <a:rPr dirty="0" sz="1550" spc="10">
                <a:latin typeface="PMingLiU"/>
                <a:cs typeface="PMingLiU"/>
              </a:rPr>
              <a:t>过</a:t>
            </a:r>
            <a:r>
              <a:rPr dirty="0" sz="1550" spc="30">
                <a:latin typeface="PMingLiU"/>
                <a:cs typeface="PMingLiU"/>
              </a:rPr>
              <a:t>与</a:t>
            </a:r>
            <a:r>
              <a:rPr dirty="0" sz="1550" spc="110">
                <a:latin typeface="PMingLiU"/>
                <a:cs typeface="PMingLiU"/>
              </a:rPr>
              <a:t>Theano</a:t>
            </a:r>
            <a:r>
              <a:rPr dirty="0" sz="1550" spc="10">
                <a:latin typeface="PMingLiU"/>
                <a:cs typeface="PMingLiU"/>
              </a:rPr>
              <a:t>相</a:t>
            </a:r>
            <a:r>
              <a:rPr dirty="0" sz="1550" spc="30">
                <a:latin typeface="PMingLiU"/>
                <a:cs typeface="PMingLiU"/>
              </a:rPr>
              <a:t>比</a:t>
            </a:r>
            <a:r>
              <a:rPr dirty="0" sz="1550" spc="60">
                <a:latin typeface="PMingLiU"/>
                <a:cs typeface="PMingLiU"/>
              </a:rPr>
              <a:t>，TensorFlow</a:t>
            </a:r>
            <a:r>
              <a:rPr dirty="0" sz="1550" spc="-1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更简洁。 </a:t>
            </a:r>
            <a:r>
              <a:rPr dirty="0" sz="1550" spc="65">
                <a:latin typeface="PMingLiU"/>
                <a:cs typeface="PMingLiU"/>
              </a:rPr>
              <a:t>TensorFlow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30">
                <a:latin typeface="PMingLiU"/>
                <a:cs typeface="PMingLiU"/>
              </a:rPr>
              <a:t>的名字本身描述了</a:t>
            </a:r>
            <a:r>
              <a:rPr dirty="0" sz="1550" spc="10">
                <a:latin typeface="PMingLiU"/>
                <a:cs typeface="PMingLiU"/>
              </a:rPr>
              <a:t>它</a:t>
            </a:r>
            <a:r>
              <a:rPr dirty="0" sz="1550" spc="30">
                <a:latin typeface="PMingLiU"/>
                <a:cs typeface="PMingLiU"/>
              </a:rPr>
              <a:t>自</a:t>
            </a:r>
            <a:r>
              <a:rPr dirty="0" sz="1550" spc="10">
                <a:latin typeface="PMingLiU"/>
                <a:cs typeface="PMingLiU"/>
              </a:rPr>
              <a:t>身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执</a:t>
            </a:r>
            <a:r>
              <a:rPr dirty="0" sz="1550" spc="30">
                <a:latin typeface="PMingLiU"/>
                <a:cs typeface="PMingLiU"/>
              </a:rPr>
              <a:t>行原理</a:t>
            </a:r>
            <a:r>
              <a:rPr dirty="0" sz="1550" spc="-60">
                <a:latin typeface="PMingLiU"/>
                <a:cs typeface="PMingLiU"/>
              </a:rPr>
              <a:t>:</a:t>
            </a:r>
            <a:r>
              <a:rPr dirty="0" sz="1550" spc="-10">
                <a:latin typeface="PMingLiU"/>
                <a:cs typeface="PMingLiU"/>
              </a:rPr>
              <a:t> </a:t>
            </a:r>
            <a:r>
              <a:rPr dirty="0" sz="1550" spc="90">
                <a:latin typeface="PMingLiU"/>
                <a:cs typeface="PMingLiU"/>
              </a:rPr>
              <a:t>Tensor</a:t>
            </a:r>
            <a:r>
              <a:rPr dirty="0" sz="1550" spc="30">
                <a:latin typeface="PMingLiU"/>
                <a:cs typeface="PMingLiU"/>
              </a:rPr>
              <a:t> </a:t>
            </a:r>
            <a:r>
              <a:rPr dirty="0" sz="1550" spc="-15">
                <a:latin typeface="PMingLiU"/>
                <a:cs typeface="PMingLiU"/>
              </a:rPr>
              <a:t>(</a:t>
            </a:r>
            <a:r>
              <a:rPr dirty="0" sz="1550" spc="30">
                <a:latin typeface="PMingLiU"/>
                <a:cs typeface="PMingLiU"/>
              </a:rPr>
              <a:t>张量</a:t>
            </a:r>
            <a:r>
              <a:rPr dirty="0" sz="1550" spc="-30">
                <a:latin typeface="PMingLiU"/>
                <a:cs typeface="PMingLiU"/>
              </a:rPr>
              <a:t>)</a:t>
            </a:r>
            <a:r>
              <a:rPr dirty="0" sz="1550" spc="30">
                <a:latin typeface="PMingLiU"/>
                <a:cs typeface="PMingLiU"/>
              </a:rPr>
              <a:t>意味着</a:t>
            </a:r>
            <a:r>
              <a:rPr dirty="0" sz="1550" spc="85">
                <a:latin typeface="PMingLiU"/>
                <a:cs typeface="PMingLiU"/>
              </a:rPr>
              <a:t>N</a:t>
            </a:r>
            <a:r>
              <a:rPr dirty="0" sz="1550" spc="30">
                <a:latin typeface="PMingLiU"/>
                <a:cs typeface="PMingLiU"/>
              </a:rPr>
              <a:t>维数</a:t>
            </a:r>
            <a:r>
              <a:rPr dirty="0" sz="1550" spc="10">
                <a:latin typeface="PMingLiU"/>
                <a:cs typeface="PMingLiU"/>
              </a:rPr>
              <a:t>组</a:t>
            </a:r>
            <a:r>
              <a:rPr dirty="0" sz="1550" spc="30">
                <a:latin typeface="PMingLiU"/>
                <a:cs typeface="PMingLiU"/>
              </a:rPr>
              <a:t>，Flow</a:t>
            </a:r>
            <a:r>
              <a:rPr dirty="0" sz="1550" spc="10">
                <a:latin typeface="PMingLiU"/>
                <a:cs typeface="PMingLiU"/>
              </a:rPr>
              <a:t> </a:t>
            </a:r>
            <a:r>
              <a:rPr dirty="0" sz="1550" spc="-30">
                <a:latin typeface="PMingLiU"/>
                <a:cs typeface="PMingLiU"/>
              </a:rPr>
              <a:t>(</a:t>
            </a:r>
            <a:r>
              <a:rPr dirty="0" sz="1550" spc="30">
                <a:latin typeface="PMingLiU"/>
                <a:cs typeface="PMingLiU"/>
              </a:rPr>
              <a:t>流</a:t>
            </a:r>
            <a:r>
              <a:rPr dirty="0" sz="1550" spc="-15">
                <a:latin typeface="PMingLiU"/>
                <a:cs typeface="PMingLiU"/>
              </a:rPr>
              <a:t>)</a:t>
            </a:r>
            <a:r>
              <a:rPr dirty="0" sz="1550" spc="30">
                <a:latin typeface="PMingLiU"/>
                <a:cs typeface="PMingLiU"/>
              </a:rPr>
              <a:t>意味</a:t>
            </a:r>
            <a:endParaRPr sz="1550">
              <a:latin typeface="PMingLiU"/>
              <a:cs typeface="PMingLiU"/>
            </a:endParaRPr>
          </a:p>
          <a:p>
            <a:pPr marL="12700" marR="5080">
              <a:lnSpc>
                <a:spcPct val="152600"/>
              </a:lnSpc>
              <a:spcBef>
                <a:spcPts val="5"/>
              </a:spcBef>
            </a:pPr>
            <a:r>
              <a:rPr dirty="0" sz="1550" spc="30">
                <a:latin typeface="PMingLiU"/>
                <a:cs typeface="PMingLiU"/>
              </a:rPr>
              <a:t>着基于数据流</a:t>
            </a:r>
            <a:r>
              <a:rPr dirty="0" sz="1550" spc="10">
                <a:latin typeface="PMingLiU"/>
                <a:cs typeface="PMingLiU"/>
              </a:rPr>
              <a:t>图</a:t>
            </a:r>
            <a:r>
              <a:rPr dirty="0" sz="1550" spc="30">
                <a:latin typeface="PMingLiU"/>
                <a:cs typeface="PMingLiU"/>
              </a:rPr>
              <a:t>的计</a:t>
            </a:r>
            <a:r>
              <a:rPr dirty="0" sz="1550" spc="10">
                <a:latin typeface="PMingLiU"/>
                <a:cs typeface="PMingLiU"/>
              </a:rPr>
              <a:t>算</a:t>
            </a:r>
            <a:r>
              <a:rPr dirty="0" sz="1550" spc="30">
                <a:latin typeface="PMingLiU"/>
                <a:cs typeface="PMingLiU"/>
              </a:rPr>
              <a:t>。数据</a:t>
            </a:r>
            <a:r>
              <a:rPr dirty="0" sz="1550" spc="10">
                <a:latin typeface="PMingLiU"/>
                <a:cs typeface="PMingLiU"/>
              </a:rPr>
              <a:t>流</a:t>
            </a:r>
            <a:r>
              <a:rPr dirty="0" sz="1550" spc="30">
                <a:latin typeface="PMingLiU"/>
                <a:cs typeface="PMingLiU"/>
              </a:rPr>
              <a:t>图</a:t>
            </a:r>
            <a:r>
              <a:rPr dirty="0" sz="1550" spc="10">
                <a:latin typeface="PMingLiU"/>
                <a:cs typeface="PMingLiU"/>
              </a:rPr>
              <a:t>中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图</a:t>
            </a:r>
            <a:r>
              <a:rPr dirty="0" sz="1550" spc="30">
                <a:latin typeface="PMingLiU"/>
                <a:cs typeface="PMingLiU"/>
              </a:rPr>
              <a:t>就是我</a:t>
            </a:r>
            <a:r>
              <a:rPr dirty="0" sz="1550" spc="10">
                <a:latin typeface="PMingLiU"/>
                <a:cs typeface="PMingLiU"/>
              </a:rPr>
              <a:t>们</a:t>
            </a:r>
            <a:r>
              <a:rPr dirty="0" sz="1550" spc="30">
                <a:latin typeface="PMingLiU"/>
                <a:cs typeface="PMingLiU"/>
              </a:rPr>
              <a:t>所</a:t>
            </a:r>
            <a:r>
              <a:rPr dirty="0" sz="1550" spc="10">
                <a:latin typeface="PMingLiU"/>
                <a:cs typeface="PMingLiU"/>
              </a:rPr>
              <a:t>说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有</a:t>
            </a:r>
            <a:r>
              <a:rPr dirty="0" sz="1550" spc="30">
                <a:latin typeface="PMingLiU"/>
                <a:cs typeface="PMingLiU"/>
              </a:rPr>
              <a:t>向图，</a:t>
            </a:r>
            <a:r>
              <a:rPr dirty="0" sz="1550" spc="10">
                <a:latin typeface="PMingLiU"/>
                <a:cs typeface="PMingLiU"/>
              </a:rPr>
              <a:t>在</a:t>
            </a:r>
            <a:r>
              <a:rPr dirty="0" sz="1550" spc="30">
                <a:latin typeface="PMingLiU"/>
                <a:cs typeface="PMingLiU"/>
              </a:rPr>
              <a:t>图</a:t>
            </a:r>
            <a:r>
              <a:rPr dirty="0" sz="1550" spc="10">
                <a:latin typeface="PMingLiU"/>
                <a:cs typeface="PMingLiU"/>
              </a:rPr>
              <a:t>这</a:t>
            </a:r>
            <a:r>
              <a:rPr dirty="0" sz="1550" spc="30">
                <a:latin typeface="PMingLiU"/>
                <a:cs typeface="PMingLiU"/>
              </a:rPr>
              <a:t>种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据结</a:t>
            </a:r>
            <a:r>
              <a:rPr dirty="0" sz="1550" spc="10">
                <a:latin typeface="PMingLiU"/>
                <a:cs typeface="PMingLiU"/>
              </a:rPr>
              <a:t>构中包</a:t>
            </a:r>
            <a:r>
              <a:rPr dirty="0" sz="1550" spc="30">
                <a:latin typeface="PMingLiU"/>
                <a:cs typeface="PMingLiU"/>
              </a:rPr>
              <a:t>含两 种基本元素</a:t>
            </a:r>
            <a:r>
              <a:rPr dirty="0" sz="1550" spc="-60">
                <a:latin typeface="PMingLiU"/>
                <a:cs typeface="PMingLiU"/>
              </a:rPr>
              <a:t>:</a:t>
            </a:r>
            <a:r>
              <a:rPr dirty="0" sz="1550" spc="30">
                <a:latin typeface="PMingLiU"/>
                <a:cs typeface="PMingLiU"/>
              </a:rPr>
              <a:t>节点</a:t>
            </a:r>
            <a:r>
              <a:rPr dirty="0" sz="1550" spc="10">
                <a:latin typeface="PMingLiU"/>
                <a:cs typeface="PMingLiU"/>
              </a:rPr>
              <a:t>和</a:t>
            </a:r>
            <a:r>
              <a:rPr dirty="0" sz="1550" spc="30">
                <a:latin typeface="PMingLiU"/>
                <a:cs typeface="PMingLiU"/>
              </a:rPr>
              <a:t>边</a:t>
            </a:r>
            <a:r>
              <a:rPr dirty="0" sz="1550" spc="10">
                <a:latin typeface="PMingLiU"/>
                <a:cs typeface="PMingLiU"/>
              </a:rPr>
              <a:t>。</a:t>
            </a:r>
            <a:r>
              <a:rPr dirty="0" sz="1550" spc="30">
                <a:latin typeface="PMingLiU"/>
                <a:cs typeface="PMingLiU"/>
              </a:rPr>
              <a:t>这两种</a:t>
            </a:r>
            <a:r>
              <a:rPr dirty="0" sz="1550" spc="10">
                <a:latin typeface="PMingLiU"/>
                <a:cs typeface="PMingLiU"/>
              </a:rPr>
              <a:t>元</a:t>
            </a:r>
            <a:r>
              <a:rPr dirty="0" sz="1550" spc="30">
                <a:latin typeface="PMingLiU"/>
                <a:cs typeface="PMingLiU"/>
              </a:rPr>
              <a:t>素</a:t>
            </a:r>
            <a:r>
              <a:rPr dirty="0" sz="1550" spc="10">
                <a:latin typeface="PMingLiU"/>
                <a:cs typeface="PMingLiU"/>
              </a:rPr>
              <a:t>在</a:t>
            </a:r>
            <a:r>
              <a:rPr dirty="0" sz="1550" spc="30">
                <a:latin typeface="PMingLiU"/>
                <a:cs typeface="PMingLiU"/>
              </a:rPr>
              <a:t>数</a:t>
            </a:r>
            <a:r>
              <a:rPr dirty="0" sz="1550" spc="10">
                <a:latin typeface="PMingLiU"/>
                <a:cs typeface="PMingLiU"/>
              </a:rPr>
              <a:t>据</a:t>
            </a:r>
            <a:r>
              <a:rPr dirty="0" sz="1550" spc="30">
                <a:latin typeface="PMingLiU"/>
                <a:cs typeface="PMingLiU"/>
              </a:rPr>
              <a:t>流图中</a:t>
            </a:r>
            <a:r>
              <a:rPr dirty="0" sz="1550" spc="10">
                <a:latin typeface="PMingLiU"/>
                <a:cs typeface="PMingLiU"/>
              </a:rPr>
              <a:t>有</a:t>
            </a:r>
            <a:r>
              <a:rPr dirty="0" sz="1550" spc="30">
                <a:latin typeface="PMingLiU"/>
                <a:cs typeface="PMingLiU"/>
              </a:rPr>
              <a:t>自</a:t>
            </a:r>
            <a:r>
              <a:rPr dirty="0" sz="1550" spc="10">
                <a:latin typeface="PMingLiU"/>
                <a:cs typeface="PMingLiU"/>
              </a:rPr>
              <a:t>己</a:t>
            </a:r>
            <a:r>
              <a:rPr dirty="0" sz="1550" spc="30">
                <a:latin typeface="PMingLiU"/>
                <a:cs typeface="PMingLiU"/>
              </a:rPr>
              <a:t>各</a:t>
            </a:r>
            <a:r>
              <a:rPr dirty="0" sz="1550" spc="10">
                <a:latin typeface="PMingLiU"/>
                <a:cs typeface="PMingLiU"/>
              </a:rPr>
              <a:t>自</a:t>
            </a:r>
            <a:r>
              <a:rPr dirty="0" sz="1550" spc="30">
                <a:latin typeface="PMingLiU"/>
                <a:cs typeface="PMingLiU"/>
              </a:rPr>
              <a:t>的作用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其</a:t>
            </a:r>
            <a:r>
              <a:rPr dirty="0" sz="1550" spc="10">
                <a:latin typeface="PMingLiU"/>
                <a:cs typeface="PMingLiU"/>
              </a:rPr>
              <a:t>中</a:t>
            </a:r>
            <a:r>
              <a:rPr dirty="0" sz="1550" spc="30">
                <a:latin typeface="PMingLiU"/>
                <a:cs typeface="PMingLiU"/>
              </a:rPr>
              <a:t>节</a:t>
            </a:r>
            <a:r>
              <a:rPr dirty="0" sz="1550" spc="10">
                <a:latin typeface="PMingLiU"/>
                <a:cs typeface="PMingLiU"/>
              </a:rPr>
              <a:t>点</a:t>
            </a:r>
            <a:r>
              <a:rPr dirty="0" sz="1550" spc="30">
                <a:latin typeface="PMingLiU"/>
                <a:cs typeface="PMingLiU"/>
              </a:rPr>
              <a:t>代表对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据所 做的运算或某</a:t>
            </a:r>
            <a:r>
              <a:rPr dirty="0" sz="1550" spc="10">
                <a:latin typeface="PMingLiU"/>
                <a:cs typeface="PMingLiU"/>
              </a:rPr>
              <a:t>种</a:t>
            </a:r>
            <a:r>
              <a:rPr dirty="0" sz="1550" spc="30">
                <a:latin typeface="PMingLiU"/>
                <a:cs typeface="PMingLiU"/>
              </a:rPr>
              <a:t>算子</a:t>
            </a:r>
            <a:r>
              <a:rPr dirty="0" sz="1550" spc="85">
                <a:latin typeface="PMingLiU"/>
                <a:cs typeface="PMingLiU"/>
              </a:rPr>
              <a:t>(Operation)</a:t>
            </a:r>
            <a:r>
              <a:rPr dirty="0" sz="1550" spc="10">
                <a:latin typeface="PMingLiU"/>
                <a:cs typeface="PMingLiU"/>
              </a:rPr>
              <a:t>。</a:t>
            </a:r>
            <a:r>
              <a:rPr dirty="0" sz="1550" spc="30">
                <a:latin typeface="PMingLiU"/>
                <a:cs typeface="PMingLiU"/>
              </a:rPr>
              <a:t>另</a:t>
            </a:r>
            <a:r>
              <a:rPr dirty="0" sz="1550" spc="10">
                <a:latin typeface="PMingLiU"/>
                <a:cs typeface="PMingLiU"/>
              </a:rPr>
              <a:t>外</a:t>
            </a:r>
            <a:r>
              <a:rPr dirty="0" sz="1550" spc="30">
                <a:latin typeface="PMingLiU"/>
                <a:cs typeface="PMingLiU"/>
              </a:rPr>
              <a:t>，任何</a:t>
            </a:r>
            <a:r>
              <a:rPr dirty="0" sz="1550" spc="10">
                <a:latin typeface="PMingLiU"/>
                <a:cs typeface="PMingLiU"/>
              </a:rPr>
              <a:t>一</a:t>
            </a:r>
            <a:r>
              <a:rPr dirty="0" sz="1550" spc="30">
                <a:latin typeface="PMingLiU"/>
                <a:cs typeface="PMingLiU"/>
              </a:rPr>
              <a:t>种</a:t>
            </a:r>
            <a:r>
              <a:rPr dirty="0" sz="1550" spc="10">
                <a:latin typeface="PMingLiU"/>
                <a:cs typeface="PMingLiU"/>
              </a:rPr>
              <a:t>运</a:t>
            </a:r>
            <a:r>
              <a:rPr dirty="0" sz="1550" spc="30">
                <a:latin typeface="PMingLiU"/>
                <a:cs typeface="PMingLiU"/>
              </a:rPr>
              <a:t>算</a:t>
            </a:r>
            <a:r>
              <a:rPr dirty="0" sz="1550" spc="10">
                <a:latin typeface="PMingLiU"/>
                <a:cs typeface="PMingLiU"/>
              </a:rPr>
              <a:t>都</a:t>
            </a:r>
            <a:r>
              <a:rPr dirty="0" sz="1550" spc="30">
                <a:latin typeface="PMingLiU"/>
                <a:cs typeface="PMingLiU"/>
              </a:rPr>
              <a:t>有输人</a:t>
            </a:r>
            <a:r>
              <a:rPr dirty="0" sz="1550" spc="175">
                <a:latin typeface="PMingLiU"/>
                <a:cs typeface="PMingLiU"/>
              </a:rPr>
              <a:t>/</a:t>
            </a:r>
            <a:r>
              <a:rPr dirty="0" sz="1550" spc="30">
                <a:latin typeface="PMingLiU"/>
                <a:cs typeface="PMingLiU"/>
              </a:rPr>
              <a:t>输</a:t>
            </a:r>
            <a:r>
              <a:rPr dirty="0" sz="1550" spc="10">
                <a:latin typeface="PMingLiU"/>
                <a:cs typeface="PMingLiU"/>
              </a:rPr>
              <a:t>出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10">
                <a:latin typeface="PMingLiU"/>
                <a:cs typeface="PMingLiU"/>
              </a:rPr>
              <a:t>因</a:t>
            </a:r>
            <a:r>
              <a:rPr dirty="0" sz="1550" spc="30">
                <a:latin typeface="PMingLiU"/>
                <a:cs typeface="PMingLiU"/>
              </a:rPr>
              <a:t>此</a:t>
            </a:r>
            <a:r>
              <a:rPr dirty="0" sz="1550" spc="10">
                <a:latin typeface="PMingLiU"/>
                <a:cs typeface="PMingLiU"/>
              </a:rPr>
              <a:t>它</a:t>
            </a:r>
            <a:r>
              <a:rPr dirty="0" sz="1550" spc="30">
                <a:latin typeface="PMingLiU"/>
                <a:cs typeface="PMingLiU"/>
              </a:rPr>
              <a:t>也可以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示数 据输人的起点</a:t>
            </a:r>
            <a:r>
              <a:rPr dirty="0" sz="1550" spc="10">
                <a:latin typeface="PMingLiU"/>
                <a:cs typeface="PMingLiU"/>
              </a:rPr>
              <a:t>或</a:t>
            </a:r>
            <a:r>
              <a:rPr dirty="0" sz="1550" spc="30">
                <a:latin typeface="PMingLiU"/>
                <a:cs typeface="PMingLiU"/>
              </a:rPr>
              <a:t>输出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终点。</a:t>
            </a:r>
            <a:r>
              <a:rPr dirty="0" sz="1550" spc="10">
                <a:latin typeface="PMingLiU"/>
                <a:cs typeface="PMingLiU"/>
              </a:rPr>
              <a:t>而</a:t>
            </a:r>
            <a:r>
              <a:rPr dirty="0" sz="1550" spc="30">
                <a:latin typeface="PMingLiU"/>
                <a:cs typeface="PMingLiU"/>
              </a:rPr>
              <a:t>边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示</a:t>
            </a:r>
            <a:r>
              <a:rPr dirty="0" sz="1550" spc="10">
                <a:latin typeface="PMingLiU"/>
                <a:cs typeface="PMingLiU"/>
              </a:rPr>
              <a:t>节</a:t>
            </a:r>
            <a:r>
              <a:rPr dirty="0" sz="1550" spc="30">
                <a:latin typeface="PMingLiU"/>
                <a:cs typeface="PMingLiU"/>
              </a:rPr>
              <a:t>点与节</a:t>
            </a:r>
            <a:r>
              <a:rPr dirty="0" sz="1550" spc="10">
                <a:latin typeface="PMingLiU"/>
                <a:cs typeface="PMingLiU"/>
              </a:rPr>
              <a:t>点</a:t>
            </a:r>
            <a:r>
              <a:rPr dirty="0" sz="1550" spc="30">
                <a:latin typeface="PMingLiU"/>
                <a:cs typeface="PMingLiU"/>
              </a:rPr>
              <a:t>之</a:t>
            </a:r>
            <a:r>
              <a:rPr dirty="0" sz="1550" spc="10">
                <a:latin typeface="PMingLiU"/>
                <a:cs typeface="PMingLiU"/>
              </a:rPr>
              <a:t>间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输</a:t>
            </a:r>
            <a:r>
              <a:rPr dirty="0" sz="1550" spc="30">
                <a:latin typeface="PMingLiU"/>
                <a:cs typeface="PMingLiU"/>
              </a:rPr>
              <a:t>人</a:t>
            </a:r>
            <a:r>
              <a:rPr dirty="0" sz="1550" spc="110">
                <a:latin typeface="PMingLiU"/>
                <a:cs typeface="PMingLiU"/>
              </a:rPr>
              <a:t>1</a:t>
            </a:r>
            <a:r>
              <a:rPr dirty="0" sz="1550" spc="10">
                <a:latin typeface="PMingLiU"/>
                <a:cs typeface="PMingLiU"/>
              </a:rPr>
              <a:t>输</a:t>
            </a:r>
            <a:r>
              <a:rPr dirty="0" sz="1550" spc="30">
                <a:latin typeface="PMingLiU"/>
                <a:cs typeface="PMingLiU"/>
              </a:rPr>
              <a:t>出</a:t>
            </a:r>
            <a:r>
              <a:rPr dirty="0" sz="1550" spc="10">
                <a:latin typeface="PMingLiU"/>
                <a:cs typeface="PMingLiU"/>
              </a:rPr>
              <a:t>关</a:t>
            </a:r>
            <a:r>
              <a:rPr dirty="0" sz="1550" spc="30">
                <a:latin typeface="PMingLiU"/>
                <a:cs typeface="PMingLiU"/>
              </a:rPr>
              <a:t>系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一种特</a:t>
            </a:r>
            <a:r>
              <a:rPr dirty="0" sz="1550" spc="10">
                <a:latin typeface="PMingLiU"/>
                <a:cs typeface="PMingLiU"/>
              </a:rPr>
              <a:t>殊</a:t>
            </a:r>
            <a:r>
              <a:rPr dirty="0" sz="1550" spc="30">
                <a:latin typeface="PMingLiU"/>
                <a:cs typeface="PMingLiU"/>
              </a:rPr>
              <a:t>类</a:t>
            </a:r>
            <a:r>
              <a:rPr dirty="0" sz="1550" spc="10">
                <a:latin typeface="PMingLiU"/>
                <a:cs typeface="PMingLiU"/>
              </a:rPr>
              <a:t>型</a:t>
            </a:r>
            <a:r>
              <a:rPr dirty="0" sz="1550" spc="30">
                <a:latin typeface="PMingLiU"/>
                <a:cs typeface="PMingLiU"/>
              </a:rPr>
              <a:t>的数 据沿着这些边</a:t>
            </a:r>
            <a:r>
              <a:rPr dirty="0" sz="1550" spc="10">
                <a:latin typeface="PMingLiU"/>
                <a:cs typeface="PMingLiU"/>
              </a:rPr>
              <a:t>传</a:t>
            </a:r>
            <a:r>
              <a:rPr dirty="0" sz="1550" spc="30">
                <a:latin typeface="PMingLiU"/>
                <a:cs typeface="PMingLiU"/>
              </a:rPr>
              <a:t>递。</a:t>
            </a:r>
            <a:r>
              <a:rPr dirty="0" sz="1550" spc="10">
                <a:latin typeface="PMingLiU"/>
                <a:cs typeface="PMingLiU"/>
              </a:rPr>
              <a:t>这</a:t>
            </a:r>
            <a:r>
              <a:rPr dirty="0" sz="1550" spc="30">
                <a:latin typeface="PMingLiU"/>
                <a:cs typeface="PMingLiU"/>
              </a:rPr>
              <a:t>种特殊</a:t>
            </a:r>
            <a:r>
              <a:rPr dirty="0" sz="1550" spc="10">
                <a:latin typeface="PMingLiU"/>
                <a:cs typeface="PMingLiU"/>
              </a:rPr>
              <a:t>类</a:t>
            </a:r>
            <a:r>
              <a:rPr dirty="0" sz="1550" spc="30">
                <a:latin typeface="PMingLiU"/>
                <a:cs typeface="PMingLiU"/>
              </a:rPr>
              <a:t>型</a:t>
            </a:r>
            <a:r>
              <a:rPr dirty="0" sz="1550" spc="10">
                <a:latin typeface="PMingLiU"/>
                <a:cs typeface="PMingLiU"/>
              </a:rPr>
              <a:t>的</a:t>
            </a:r>
            <a:r>
              <a:rPr dirty="0" sz="1550" spc="30">
                <a:latin typeface="PMingLiU"/>
                <a:cs typeface="PMingLiU"/>
              </a:rPr>
              <a:t>数</a:t>
            </a:r>
            <a:r>
              <a:rPr dirty="0" sz="1550" spc="10">
                <a:latin typeface="PMingLiU"/>
                <a:cs typeface="PMingLiU"/>
              </a:rPr>
              <a:t>据</a:t>
            </a:r>
            <a:r>
              <a:rPr dirty="0" sz="1550" spc="30">
                <a:latin typeface="PMingLiU"/>
                <a:cs typeface="PMingLiU"/>
              </a:rPr>
              <a:t>在</a:t>
            </a:r>
            <a:r>
              <a:rPr dirty="0" sz="1550" spc="65">
                <a:latin typeface="PMingLiU"/>
                <a:cs typeface="PMingLiU"/>
              </a:rPr>
              <a:t>TensorFlow</a:t>
            </a:r>
            <a:r>
              <a:rPr dirty="0" sz="1550" spc="30">
                <a:latin typeface="PMingLiU"/>
                <a:cs typeface="PMingLiU"/>
              </a:rPr>
              <a:t>中</a:t>
            </a:r>
            <a:r>
              <a:rPr dirty="0" sz="1550" spc="10">
                <a:latin typeface="PMingLiU"/>
                <a:cs typeface="PMingLiU"/>
              </a:rPr>
              <a:t>被</a:t>
            </a:r>
            <a:r>
              <a:rPr dirty="0" sz="1550" spc="30">
                <a:latin typeface="PMingLiU"/>
                <a:cs typeface="PMingLiU"/>
              </a:rPr>
              <a:t>称</a:t>
            </a:r>
            <a:r>
              <a:rPr dirty="0" sz="1550" spc="10">
                <a:latin typeface="PMingLiU"/>
                <a:cs typeface="PMingLiU"/>
              </a:rPr>
              <a:t>为</a:t>
            </a:r>
            <a:r>
              <a:rPr dirty="0" sz="1550" spc="70">
                <a:latin typeface="PMingLiU"/>
                <a:cs typeface="PMingLiU"/>
              </a:rPr>
              <a:t>Tensor,</a:t>
            </a:r>
            <a:r>
              <a:rPr dirty="0" sz="1550" spc="30">
                <a:latin typeface="PMingLiU"/>
                <a:cs typeface="PMingLiU"/>
              </a:rPr>
              <a:t>即张量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所</a:t>
            </a:r>
            <a:r>
              <a:rPr dirty="0" sz="1550" spc="10">
                <a:latin typeface="PMingLiU"/>
                <a:cs typeface="PMingLiU"/>
              </a:rPr>
              <a:t>谓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张</a:t>
            </a:r>
            <a:r>
              <a:rPr dirty="0" sz="1550" spc="30">
                <a:latin typeface="PMingLiU"/>
                <a:cs typeface="PMingLiU"/>
              </a:rPr>
              <a:t>量 通俗点说就是</a:t>
            </a:r>
            <a:r>
              <a:rPr dirty="0" sz="1550" spc="10">
                <a:latin typeface="PMingLiU"/>
                <a:cs typeface="PMingLiU"/>
              </a:rPr>
              <a:t>多</a:t>
            </a:r>
            <a:r>
              <a:rPr dirty="0" sz="1550" spc="30">
                <a:latin typeface="PMingLiU"/>
                <a:cs typeface="PMingLiU"/>
              </a:rPr>
              <a:t>维数</a:t>
            </a:r>
            <a:r>
              <a:rPr dirty="0" sz="1550" spc="10">
                <a:latin typeface="PMingLiU"/>
                <a:cs typeface="PMingLiU"/>
              </a:rPr>
              <a:t>组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5585" y="2852384"/>
            <a:ext cx="5799991" cy="23205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02567" y="1339054"/>
            <a:ext cx="3914775" cy="5594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-225">
                <a:solidFill>
                  <a:srgbClr val="BF0000"/>
                </a:solidFill>
              </a:rPr>
              <a:t>T</a:t>
            </a:r>
            <a:r>
              <a:rPr dirty="0" sz="3500" spc="290">
                <a:solidFill>
                  <a:srgbClr val="BF0000"/>
                </a:solidFill>
              </a:rPr>
              <a:t>e</a:t>
            </a:r>
            <a:r>
              <a:rPr dirty="0" sz="3500" spc="245">
                <a:solidFill>
                  <a:srgbClr val="BF0000"/>
                </a:solidFill>
              </a:rPr>
              <a:t>n</a:t>
            </a:r>
            <a:r>
              <a:rPr dirty="0" sz="3500" spc="85">
                <a:solidFill>
                  <a:srgbClr val="BF0000"/>
                </a:solidFill>
              </a:rPr>
              <a:t>s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5">
                <a:solidFill>
                  <a:srgbClr val="BF0000"/>
                </a:solidFill>
              </a:rPr>
              <a:t>r</a:t>
            </a:r>
            <a:r>
              <a:rPr dirty="0" sz="3500" spc="-220">
                <a:solidFill>
                  <a:srgbClr val="BF0000"/>
                </a:solidFill>
              </a:rPr>
              <a:t>F</a:t>
            </a:r>
            <a:r>
              <a:rPr dirty="0" sz="3500" spc="-180">
                <a:solidFill>
                  <a:srgbClr val="BF0000"/>
                </a:solidFill>
              </a:rPr>
              <a:t>l</a:t>
            </a:r>
            <a:r>
              <a:rPr dirty="0" sz="3500" spc="315">
                <a:solidFill>
                  <a:srgbClr val="BF0000"/>
                </a:solidFill>
              </a:rPr>
              <a:t>o</a:t>
            </a:r>
            <a:r>
              <a:rPr dirty="0" sz="3500" spc="5">
                <a:solidFill>
                  <a:srgbClr val="BF0000"/>
                </a:solidFill>
              </a:rPr>
              <a:t>w</a:t>
            </a:r>
            <a:r>
              <a:rPr dirty="0" sz="3500">
                <a:solidFill>
                  <a:srgbClr val="BF0000"/>
                </a:solidFill>
              </a:rPr>
              <a:t>数据流图</a:t>
            </a:r>
            <a:endParaRPr sz="3500"/>
          </a:p>
        </p:txBody>
      </p:sp>
      <p:sp>
        <p:nvSpPr>
          <p:cNvPr id="4" name="object 4"/>
          <p:cNvSpPr txBox="1"/>
          <p:nvPr/>
        </p:nvSpPr>
        <p:spPr>
          <a:xfrm>
            <a:off x="802677" y="2156492"/>
            <a:ext cx="2353310" cy="7327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49700"/>
              </a:lnSpc>
              <a:spcBef>
                <a:spcPts val="90"/>
              </a:spcBef>
            </a:pPr>
            <a:r>
              <a:rPr dirty="0" sz="1550" spc="30">
                <a:latin typeface="PMingLiU"/>
                <a:cs typeface="PMingLiU"/>
              </a:rPr>
              <a:t>数据流图</a:t>
            </a:r>
            <a:r>
              <a:rPr dirty="0" sz="1550" spc="5">
                <a:latin typeface="PMingLiU"/>
                <a:cs typeface="PMingLiU"/>
              </a:rPr>
              <a:t> </a:t>
            </a:r>
            <a:r>
              <a:rPr dirty="0" sz="1550" spc="150">
                <a:latin typeface="PMingLiU"/>
                <a:cs typeface="PMingLiU"/>
              </a:rPr>
              <a:t>Data</a:t>
            </a:r>
            <a:r>
              <a:rPr dirty="0" sz="1550" spc="-5">
                <a:latin typeface="PMingLiU"/>
                <a:cs typeface="PMingLiU"/>
              </a:rPr>
              <a:t> </a:t>
            </a:r>
            <a:r>
              <a:rPr dirty="0" sz="1550" spc="105">
                <a:latin typeface="PMingLiU"/>
                <a:cs typeface="PMingLiU"/>
              </a:rPr>
              <a:t>flow</a:t>
            </a:r>
            <a:r>
              <a:rPr dirty="0" sz="1550" spc="15">
                <a:latin typeface="PMingLiU"/>
                <a:cs typeface="PMingLiU"/>
              </a:rPr>
              <a:t> </a:t>
            </a:r>
            <a:r>
              <a:rPr dirty="0" sz="1550" spc="180">
                <a:latin typeface="PMingLiU"/>
                <a:cs typeface="PMingLiU"/>
              </a:rPr>
              <a:t>graph  </a:t>
            </a:r>
            <a:r>
              <a:rPr dirty="0" sz="1550" spc="30">
                <a:latin typeface="PMingLiU"/>
                <a:cs typeface="PMingLiU"/>
              </a:rPr>
              <a:t>什么是数据流图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02677" y="5074443"/>
            <a:ext cx="7245350" cy="50609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110"/>
              </a:spcBef>
            </a:pPr>
            <a:r>
              <a:rPr dirty="0" sz="1550" spc="30">
                <a:latin typeface="PMingLiU"/>
                <a:cs typeface="PMingLiU"/>
              </a:rPr>
              <a:t>当我们向这种</a:t>
            </a:r>
            <a:r>
              <a:rPr dirty="0" sz="1550" spc="10">
                <a:latin typeface="PMingLiU"/>
                <a:cs typeface="PMingLiU"/>
              </a:rPr>
              <a:t>图</a:t>
            </a:r>
            <a:r>
              <a:rPr dirty="0" sz="1550" spc="30">
                <a:latin typeface="PMingLiU"/>
                <a:cs typeface="PMingLiU"/>
              </a:rPr>
              <a:t>中输</a:t>
            </a:r>
            <a:r>
              <a:rPr dirty="0" sz="1550" spc="10">
                <a:latin typeface="PMingLiU"/>
                <a:cs typeface="PMingLiU"/>
              </a:rPr>
              <a:t>人</a:t>
            </a:r>
            <a:r>
              <a:rPr dirty="0" sz="1550" spc="30">
                <a:latin typeface="PMingLiU"/>
                <a:cs typeface="PMingLiU"/>
              </a:rPr>
              <a:t>张量后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节</a:t>
            </a:r>
            <a:r>
              <a:rPr dirty="0" sz="1550" spc="10">
                <a:latin typeface="PMingLiU"/>
                <a:cs typeface="PMingLiU"/>
              </a:rPr>
              <a:t>点</a:t>
            </a:r>
            <a:r>
              <a:rPr dirty="0" sz="1550" spc="30">
                <a:latin typeface="PMingLiU"/>
                <a:cs typeface="PMingLiU"/>
              </a:rPr>
              <a:t>代</a:t>
            </a:r>
            <a:r>
              <a:rPr dirty="0" sz="1550" spc="10">
                <a:latin typeface="PMingLiU"/>
                <a:cs typeface="PMingLiU"/>
              </a:rPr>
              <a:t>表</a:t>
            </a:r>
            <a:r>
              <a:rPr dirty="0" sz="1550" spc="30">
                <a:latin typeface="PMingLiU"/>
                <a:cs typeface="PMingLiU"/>
              </a:rPr>
              <a:t>的操作</a:t>
            </a:r>
            <a:r>
              <a:rPr dirty="0" sz="1550" spc="10">
                <a:latin typeface="PMingLiU"/>
                <a:cs typeface="PMingLiU"/>
              </a:rPr>
              <a:t>就</a:t>
            </a:r>
            <a:r>
              <a:rPr dirty="0" sz="1550" spc="30">
                <a:latin typeface="PMingLiU"/>
                <a:cs typeface="PMingLiU"/>
              </a:rPr>
              <a:t>会</a:t>
            </a:r>
            <a:r>
              <a:rPr dirty="0" sz="1550" spc="10">
                <a:latin typeface="PMingLiU"/>
                <a:cs typeface="PMingLiU"/>
              </a:rPr>
              <a:t>被</a:t>
            </a:r>
            <a:r>
              <a:rPr dirty="0" sz="1550" spc="30">
                <a:latin typeface="PMingLiU"/>
                <a:cs typeface="PMingLiU"/>
              </a:rPr>
              <a:t>分</a:t>
            </a:r>
            <a:r>
              <a:rPr dirty="0" sz="1550" spc="10">
                <a:latin typeface="PMingLiU"/>
                <a:cs typeface="PMingLiU"/>
              </a:rPr>
              <a:t>配</a:t>
            </a:r>
            <a:r>
              <a:rPr dirty="0" sz="1550" spc="30">
                <a:latin typeface="PMingLiU"/>
                <a:cs typeface="PMingLiU"/>
              </a:rPr>
              <a:t>到计算</a:t>
            </a:r>
            <a:r>
              <a:rPr dirty="0" sz="1550" spc="10">
                <a:latin typeface="PMingLiU"/>
                <a:cs typeface="PMingLiU"/>
              </a:rPr>
              <a:t>设</a:t>
            </a:r>
            <a:r>
              <a:rPr dirty="0" sz="1550" spc="30">
                <a:latin typeface="PMingLiU"/>
                <a:cs typeface="PMingLiU"/>
              </a:rPr>
              <a:t>备</a:t>
            </a:r>
            <a:r>
              <a:rPr dirty="0" sz="1550" spc="10">
                <a:latin typeface="PMingLiU"/>
                <a:cs typeface="PMingLiU"/>
              </a:rPr>
              <a:t>完</a:t>
            </a:r>
            <a:r>
              <a:rPr dirty="0" sz="1550" spc="30">
                <a:latin typeface="PMingLiU"/>
                <a:cs typeface="PMingLiU"/>
              </a:rPr>
              <a:t>成</a:t>
            </a:r>
            <a:r>
              <a:rPr dirty="0" sz="1550" spc="10">
                <a:latin typeface="PMingLiU"/>
                <a:cs typeface="PMingLiU"/>
              </a:rPr>
              <a:t>计</a:t>
            </a:r>
            <a:r>
              <a:rPr dirty="0" sz="1550" spc="30">
                <a:latin typeface="PMingLiU"/>
                <a:cs typeface="PMingLiU"/>
              </a:rPr>
              <a:t>算，  下面就是一个</a:t>
            </a:r>
            <a:r>
              <a:rPr dirty="0" sz="1550" spc="10">
                <a:latin typeface="PMingLiU"/>
                <a:cs typeface="PMingLiU"/>
              </a:rPr>
              <a:t>简</a:t>
            </a:r>
            <a:r>
              <a:rPr dirty="0" sz="1550" spc="30">
                <a:latin typeface="PMingLiU"/>
                <a:cs typeface="PMingLiU"/>
              </a:rPr>
              <a:t>单的</a:t>
            </a:r>
            <a:r>
              <a:rPr dirty="0" sz="1550" spc="10">
                <a:latin typeface="PMingLiU"/>
                <a:cs typeface="PMingLiU"/>
              </a:rPr>
              <a:t>数</a:t>
            </a:r>
            <a:r>
              <a:rPr dirty="0" sz="1550" spc="30">
                <a:latin typeface="PMingLiU"/>
                <a:cs typeface="PMingLiU"/>
              </a:rPr>
              <a:t>据流图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430974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80">
                <a:solidFill>
                  <a:srgbClr val="BF0000"/>
                </a:solidFill>
              </a:rPr>
              <a:t>TensorFlow</a:t>
            </a:r>
            <a:r>
              <a:rPr dirty="0" sz="3850" spc="10">
                <a:solidFill>
                  <a:srgbClr val="BF0000"/>
                </a:solidFill>
              </a:rPr>
              <a:t>数</a:t>
            </a:r>
            <a:r>
              <a:rPr dirty="0" sz="3850" spc="-30">
                <a:solidFill>
                  <a:srgbClr val="BF0000"/>
                </a:solidFill>
              </a:rPr>
              <a:t>据</a:t>
            </a:r>
            <a:r>
              <a:rPr dirty="0" sz="3850" spc="10">
                <a:solidFill>
                  <a:srgbClr val="BF0000"/>
                </a:solidFill>
              </a:rPr>
              <a:t>流图</a:t>
            </a:r>
            <a:endParaRPr sz="3850"/>
          </a:p>
        </p:txBody>
      </p:sp>
      <p:sp>
        <p:nvSpPr>
          <p:cNvPr id="3" name="object 3"/>
          <p:cNvSpPr txBox="1"/>
          <p:nvPr/>
        </p:nvSpPr>
        <p:spPr>
          <a:xfrm>
            <a:off x="5999465" y="4940291"/>
            <a:ext cx="2691765" cy="292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50" spc="90">
                <a:latin typeface="PMingLiU"/>
                <a:cs typeface="PMingLiU"/>
              </a:rPr>
              <a:t>sess </a:t>
            </a:r>
            <a:r>
              <a:rPr dirty="0" sz="1750" spc="235">
                <a:latin typeface="PMingLiU"/>
                <a:cs typeface="PMingLiU"/>
              </a:rPr>
              <a:t>=</a:t>
            </a:r>
            <a:r>
              <a:rPr dirty="0" sz="1750" spc="-60">
                <a:latin typeface="PMingLiU"/>
                <a:cs typeface="PMingLiU"/>
              </a:rPr>
              <a:t> </a:t>
            </a:r>
            <a:r>
              <a:rPr dirty="0" sz="1750" spc="50">
                <a:latin typeface="PMingLiU"/>
                <a:cs typeface="PMingLiU"/>
              </a:rPr>
              <a:t>tf.InteractiveSession()</a:t>
            </a:r>
            <a:endParaRPr sz="175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99465" y="5473735"/>
            <a:ext cx="2041525" cy="8274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90"/>
              </a:spcBef>
            </a:pPr>
            <a:r>
              <a:rPr dirty="0" sz="1750" spc="190">
                <a:latin typeface="PMingLiU"/>
                <a:cs typeface="PMingLiU"/>
              </a:rPr>
              <a:t>p</a:t>
            </a:r>
            <a:r>
              <a:rPr dirty="0" sz="1750" spc="25">
                <a:latin typeface="PMingLiU"/>
                <a:cs typeface="PMingLiU"/>
              </a:rPr>
              <a:t>r</a:t>
            </a:r>
            <a:r>
              <a:rPr dirty="0" sz="1750" spc="-60">
                <a:latin typeface="PMingLiU"/>
                <a:cs typeface="PMingLiU"/>
              </a:rPr>
              <a:t>i</a:t>
            </a:r>
            <a:r>
              <a:rPr dirty="0" sz="1750" spc="140">
                <a:latin typeface="PMingLiU"/>
                <a:cs typeface="PMingLiU"/>
              </a:rPr>
              <a:t>n</a:t>
            </a:r>
            <a:r>
              <a:rPr dirty="0" sz="1750" spc="80">
                <a:latin typeface="PMingLiU"/>
                <a:cs typeface="PMingLiU"/>
              </a:rPr>
              <a:t>t</a:t>
            </a:r>
            <a:r>
              <a:rPr dirty="0" sz="1750" spc="-45">
                <a:latin typeface="PMingLiU"/>
                <a:cs typeface="PMingLiU"/>
              </a:rPr>
              <a:t>(</a:t>
            </a:r>
            <a:r>
              <a:rPr dirty="0" sz="1750" spc="75">
                <a:latin typeface="PMingLiU"/>
                <a:cs typeface="PMingLiU"/>
              </a:rPr>
              <a:t>s</a:t>
            </a:r>
            <a:r>
              <a:rPr dirty="0" sz="1750" spc="155">
                <a:latin typeface="PMingLiU"/>
                <a:cs typeface="PMingLiU"/>
              </a:rPr>
              <a:t>e</a:t>
            </a:r>
            <a:r>
              <a:rPr dirty="0" sz="1750" spc="75">
                <a:latin typeface="PMingLiU"/>
                <a:cs typeface="PMingLiU"/>
              </a:rPr>
              <a:t>s</a:t>
            </a:r>
            <a:r>
              <a:rPr dirty="0" sz="1750" spc="55">
                <a:latin typeface="PMingLiU"/>
                <a:cs typeface="PMingLiU"/>
              </a:rPr>
              <a:t>s</a:t>
            </a:r>
            <a:r>
              <a:rPr dirty="0" sz="1750" spc="-30">
                <a:latin typeface="PMingLiU"/>
                <a:cs typeface="PMingLiU"/>
              </a:rPr>
              <a:t>.</a:t>
            </a:r>
            <a:r>
              <a:rPr dirty="0" sz="1750" spc="40">
                <a:latin typeface="PMingLiU"/>
                <a:cs typeface="PMingLiU"/>
              </a:rPr>
              <a:t>r</a:t>
            </a:r>
            <a:r>
              <a:rPr dirty="0" sz="1750" spc="120">
                <a:latin typeface="PMingLiU"/>
                <a:cs typeface="PMingLiU"/>
              </a:rPr>
              <a:t>u</a:t>
            </a:r>
            <a:r>
              <a:rPr dirty="0" sz="1750" spc="140">
                <a:latin typeface="PMingLiU"/>
                <a:cs typeface="PMingLiU"/>
              </a:rPr>
              <a:t>n</a:t>
            </a:r>
            <a:r>
              <a:rPr dirty="0" sz="1750" spc="-25">
                <a:latin typeface="PMingLiU"/>
                <a:cs typeface="PMingLiU"/>
              </a:rPr>
              <a:t>(</a:t>
            </a:r>
            <a:r>
              <a:rPr dirty="0" sz="1750" spc="55">
                <a:latin typeface="PMingLiU"/>
                <a:cs typeface="PMingLiU"/>
              </a:rPr>
              <a:t>c</a:t>
            </a:r>
            <a:r>
              <a:rPr dirty="0" sz="1750" spc="170">
                <a:latin typeface="PMingLiU"/>
                <a:cs typeface="PMingLiU"/>
              </a:rPr>
              <a:t>o</a:t>
            </a:r>
            <a:r>
              <a:rPr dirty="0" sz="1750" spc="140">
                <a:latin typeface="PMingLiU"/>
                <a:cs typeface="PMingLiU"/>
              </a:rPr>
              <a:t>n</a:t>
            </a:r>
            <a:r>
              <a:rPr dirty="0" sz="1750" spc="75">
                <a:latin typeface="PMingLiU"/>
                <a:cs typeface="PMingLiU"/>
              </a:rPr>
              <a:t>s</a:t>
            </a:r>
            <a:r>
              <a:rPr dirty="0" sz="1750" spc="80">
                <a:latin typeface="PMingLiU"/>
                <a:cs typeface="PMingLiU"/>
              </a:rPr>
              <a:t>1</a:t>
            </a:r>
            <a:r>
              <a:rPr dirty="0" sz="1750" spc="-25">
                <a:latin typeface="PMingLiU"/>
                <a:cs typeface="PMingLiU"/>
              </a:rPr>
              <a:t>)</a:t>
            </a:r>
            <a:r>
              <a:rPr dirty="0" sz="1750" spc="-35">
                <a:latin typeface="PMingLiU"/>
                <a:cs typeface="PMingLiU"/>
              </a:rPr>
              <a:t>)  </a:t>
            </a:r>
            <a:r>
              <a:rPr dirty="0" sz="1750" spc="220">
                <a:latin typeface="PMingLiU"/>
                <a:cs typeface="PMingLiU"/>
              </a:rPr>
              <a:t># </a:t>
            </a:r>
            <a:r>
              <a:rPr dirty="0" sz="1750" spc="10">
                <a:latin typeface="PMingLiU"/>
                <a:cs typeface="PMingLiU"/>
              </a:rPr>
              <a:t>[[1 </a:t>
            </a:r>
            <a:r>
              <a:rPr dirty="0" sz="1750" spc="95">
                <a:latin typeface="PMingLiU"/>
                <a:cs typeface="PMingLiU"/>
              </a:rPr>
              <a:t>2</a:t>
            </a:r>
            <a:r>
              <a:rPr dirty="0" sz="1750" spc="-175">
                <a:latin typeface="PMingLiU"/>
                <a:cs typeface="PMingLiU"/>
              </a:rPr>
              <a:t> </a:t>
            </a:r>
            <a:r>
              <a:rPr dirty="0" sz="1750" spc="30">
                <a:latin typeface="PMingLiU"/>
                <a:cs typeface="PMingLiU"/>
              </a:rPr>
              <a:t>3]</a:t>
            </a:r>
            <a:endParaRPr sz="175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</a:pPr>
            <a:r>
              <a:rPr dirty="0" sz="1750" spc="220">
                <a:latin typeface="PMingLiU"/>
                <a:cs typeface="PMingLiU"/>
              </a:rPr>
              <a:t># </a:t>
            </a:r>
            <a:r>
              <a:rPr dirty="0" sz="1750" spc="35">
                <a:latin typeface="PMingLiU"/>
                <a:cs typeface="PMingLiU"/>
              </a:rPr>
              <a:t>[3 </a:t>
            </a:r>
            <a:r>
              <a:rPr dirty="0" sz="1750" spc="95">
                <a:latin typeface="PMingLiU"/>
                <a:cs typeface="PMingLiU"/>
              </a:rPr>
              <a:t>3</a:t>
            </a:r>
            <a:r>
              <a:rPr dirty="0" sz="1750" spc="290">
                <a:latin typeface="PMingLiU"/>
                <a:cs typeface="PMingLiU"/>
              </a:rPr>
              <a:t> </a:t>
            </a:r>
            <a:r>
              <a:rPr dirty="0" sz="1750" spc="5">
                <a:latin typeface="PMingLiU"/>
                <a:cs typeface="PMingLiU"/>
              </a:rPr>
              <a:t>3]]</a:t>
            </a:r>
            <a:endParaRPr sz="1750">
              <a:latin typeface="PMingLiU"/>
              <a:cs typeface="PMingLiU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971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dirty="0" spc="140"/>
              <a:t>Constant（</a:t>
            </a:r>
            <a:r>
              <a:rPr dirty="0" spc="10"/>
              <a:t>常</a:t>
            </a:r>
            <a:r>
              <a:rPr dirty="0" spc="30"/>
              <a:t>量）</a:t>
            </a:r>
          </a:p>
          <a:p>
            <a:pPr marL="12700">
              <a:lnSpc>
                <a:spcPct val="100000"/>
              </a:lnSpc>
              <a:spcBef>
                <a:spcPts val="670"/>
              </a:spcBef>
            </a:pPr>
            <a:r>
              <a:rPr dirty="0" spc="120"/>
              <a:t>constant</a:t>
            </a:r>
            <a:r>
              <a:rPr dirty="0" spc="30"/>
              <a:t>是</a:t>
            </a:r>
            <a:r>
              <a:rPr dirty="0" spc="65"/>
              <a:t>TensorFlow</a:t>
            </a:r>
            <a:r>
              <a:rPr dirty="0" spc="30"/>
              <a:t>的</a:t>
            </a:r>
            <a:r>
              <a:rPr dirty="0" spc="10"/>
              <a:t>常</a:t>
            </a:r>
            <a:r>
              <a:rPr dirty="0" spc="30"/>
              <a:t>量</a:t>
            </a:r>
            <a:r>
              <a:rPr dirty="0" spc="10"/>
              <a:t>节</a:t>
            </a:r>
            <a:r>
              <a:rPr dirty="0" spc="30"/>
              <a:t>点，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pc="30"/>
              <a:t>通过</a:t>
            </a:r>
            <a:r>
              <a:rPr dirty="0" spc="114"/>
              <a:t>constant</a:t>
            </a:r>
            <a:r>
              <a:rPr dirty="0" spc="30"/>
              <a:t>方法创</a:t>
            </a:r>
            <a:r>
              <a:rPr dirty="0" spc="10"/>
              <a:t>建</a:t>
            </a:r>
            <a:r>
              <a:rPr dirty="0" spc="30"/>
              <a:t>，</a:t>
            </a:r>
            <a:r>
              <a:rPr dirty="0" spc="10"/>
              <a:t>其</a:t>
            </a:r>
            <a:r>
              <a:rPr dirty="0" spc="30"/>
              <a:t>是</a:t>
            </a:r>
            <a:r>
              <a:rPr dirty="0" spc="10"/>
              <a:t>计</a:t>
            </a:r>
            <a:r>
              <a:rPr dirty="0" spc="30"/>
              <a:t>算图</a:t>
            </a:r>
            <a:r>
              <a:rPr dirty="0" spc="100"/>
              <a:t>（Computational</a:t>
            </a:r>
            <a:r>
              <a:rPr dirty="0" spc="-15"/>
              <a:t> </a:t>
            </a:r>
            <a:r>
              <a:rPr dirty="0" spc="95"/>
              <a:t>Graph）</a:t>
            </a:r>
            <a:r>
              <a:rPr dirty="0" spc="30"/>
              <a:t>中</a:t>
            </a:r>
            <a:r>
              <a:rPr dirty="0" spc="10"/>
              <a:t>的</a:t>
            </a:r>
            <a:r>
              <a:rPr dirty="0" spc="30"/>
              <a:t>起始节</a:t>
            </a:r>
            <a:r>
              <a:rPr dirty="0" spc="10"/>
              <a:t>点</a:t>
            </a:r>
            <a:r>
              <a:rPr dirty="0" spc="30"/>
              <a:t>，</a:t>
            </a:r>
            <a:r>
              <a:rPr dirty="0" spc="10"/>
              <a:t>是</a:t>
            </a:r>
            <a:r>
              <a:rPr dirty="0" spc="30"/>
              <a:t>传</a:t>
            </a:r>
            <a:r>
              <a:rPr dirty="0" spc="10"/>
              <a:t>入</a:t>
            </a:r>
            <a:r>
              <a:rPr dirty="0" spc="30"/>
              <a:t>数据</a:t>
            </a: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pc="30"/>
              <a:t>创建方式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pc="114"/>
              <a:t>cons </a:t>
            </a:r>
            <a:r>
              <a:rPr dirty="0" spc="229"/>
              <a:t>= </a:t>
            </a:r>
            <a:r>
              <a:rPr dirty="0" spc="85"/>
              <a:t>tf.constant(value=[1,2],dtype=tf.float32,shape=(1,2),name='testconst',</a:t>
            </a:r>
            <a:r>
              <a:rPr dirty="0" spc="-265"/>
              <a:t> </a:t>
            </a:r>
            <a:r>
              <a:rPr dirty="0" spc="65"/>
              <a:t>verify_shape=False)</a:t>
            </a:r>
          </a:p>
          <a:p>
            <a:pPr marL="233045" marR="5080" indent="-220979">
              <a:lnSpc>
                <a:spcPct val="101899"/>
              </a:lnSpc>
            </a:pPr>
            <a:r>
              <a:rPr dirty="0" spc="30"/>
              <a:t>参数说明 </a:t>
            </a:r>
            <a:r>
              <a:rPr dirty="0" spc="110"/>
              <a:t>value： </a:t>
            </a:r>
            <a:r>
              <a:rPr dirty="0" spc="30"/>
              <a:t>初 始 值 ， 必 </a:t>
            </a:r>
            <a:r>
              <a:rPr dirty="0" spc="10"/>
              <a:t>填 </a:t>
            </a:r>
            <a:r>
              <a:rPr dirty="0" spc="30"/>
              <a:t>， </a:t>
            </a:r>
            <a:r>
              <a:rPr dirty="0" spc="10"/>
              <a:t>必 </a:t>
            </a:r>
            <a:r>
              <a:rPr dirty="0" spc="30"/>
              <a:t>须 是 一 </a:t>
            </a:r>
            <a:r>
              <a:rPr dirty="0" spc="10"/>
              <a:t>个 </a:t>
            </a:r>
            <a:r>
              <a:rPr dirty="0" spc="30"/>
              <a:t>张 </a:t>
            </a:r>
            <a:r>
              <a:rPr dirty="0" spc="10"/>
              <a:t>量 </a:t>
            </a:r>
            <a:r>
              <a:rPr dirty="0" spc="60"/>
              <a:t>（1 </a:t>
            </a:r>
            <a:r>
              <a:rPr dirty="0" spc="30"/>
              <a:t>或 [1,2,3] 或 </a:t>
            </a:r>
            <a:r>
              <a:rPr dirty="0" spc="20"/>
              <a:t>[[1,2,3],[2,2,3]] </a:t>
            </a:r>
            <a:r>
              <a:rPr dirty="0" spc="30"/>
              <a:t>或 </a:t>
            </a:r>
            <a:r>
              <a:rPr dirty="0" spc="-15"/>
              <a:t>......）  </a:t>
            </a:r>
            <a:r>
              <a:rPr dirty="0" spc="150"/>
              <a:t>dtype：</a:t>
            </a:r>
            <a:r>
              <a:rPr dirty="0" spc="30"/>
              <a:t>数</a:t>
            </a:r>
            <a:r>
              <a:rPr dirty="0" spc="10"/>
              <a:t>据</a:t>
            </a:r>
            <a:r>
              <a:rPr dirty="0" spc="30"/>
              <a:t>类型</a:t>
            </a:r>
            <a:r>
              <a:rPr dirty="0" spc="10"/>
              <a:t>，</a:t>
            </a:r>
            <a:r>
              <a:rPr dirty="0" spc="30"/>
              <a:t>选</a:t>
            </a:r>
            <a:r>
              <a:rPr dirty="0" spc="10"/>
              <a:t>填</a:t>
            </a:r>
            <a:r>
              <a:rPr dirty="0" spc="30"/>
              <a:t>，</a:t>
            </a:r>
            <a:r>
              <a:rPr dirty="0" spc="10"/>
              <a:t>默</a:t>
            </a:r>
            <a:r>
              <a:rPr dirty="0" spc="30"/>
              <a:t>认为</a:t>
            </a:r>
            <a:r>
              <a:rPr dirty="0" spc="75"/>
              <a:t>value</a:t>
            </a:r>
            <a:r>
              <a:rPr dirty="0" spc="10"/>
              <a:t>的</a:t>
            </a:r>
            <a:r>
              <a:rPr dirty="0" spc="30"/>
              <a:t>数</a:t>
            </a:r>
            <a:r>
              <a:rPr dirty="0" spc="10"/>
              <a:t>据</a:t>
            </a:r>
            <a:r>
              <a:rPr dirty="0" spc="30"/>
              <a:t>类型</a:t>
            </a:r>
            <a:r>
              <a:rPr dirty="0" spc="10"/>
              <a:t>，</a:t>
            </a:r>
            <a:r>
              <a:rPr dirty="0" spc="30"/>
              <a:t>传</a:t>
            </a:r>
            <a:r>
              <a:rPr dirty="0" spc="10"/>
              <a:t>入</a:t>
            </a:r>
            <a:r>
              <a:rPr dirty="0" spc="30"/>
              <a:t>参</a:t>
            </a:r>
            <a:r>
              <a:rPr dirty="0" spc="10"/>
              <a:t>数</a:t>
            </a:r>
            <a:r>
              <a:rPr dirty="0" spc="30"/>
              <a:t>为</a:t>
            </a:r>
            <a:r>
              <a:rPr dirty="0" spc="-65"/>
              <a:t>TF</a:t>
            </a:r>
            <a:r>
              <a:rPr dirty="0" spc="30"/>
              <a:t>下的</a:t>
            </a:r>
            <a:r>
              <a:rPr dirty="0" spc="10"/>
              <a:t>枚</a:t>
            </a:r>
            <a:r>
              <a:rPr dirty="0" spc="30"/>
              <a:t>举</a:t>
            </a:r>
            <a:r>
              <a:rPr dirty="0" spc="10"/>
              <a:t>值</a:t>
            </a:r>
            <a:r>
              <a:rPr dirty="0" spc="45"/>
              <a:t>(float32，float64....)  </a:t>
            </a:r>
            <a:r>
              <a:rPr dirty="0" spc="155"/>
              <a:t>shape：</a:t>
            </a:r>
            <a:r>
              <a:rPr dirty="0" spc="30"/>
              <a:t>数据形</a:t>
            </a:r>
            <a:r>
              <a:rPr dirty="0" spc="10"/>
              <a:t>状</a:t>
            </a:r>
            <a:r>
              <a:rPr dirty="0" spc="30"/>
              <a:t>，</a:t>
            </a:r>
            <a:r>
              <a:rPr dirty="0" spc="10"/>
              <a:t>选</a:t>
            </a:r>
            <a:r>
              <a:rPr dirty="0" spc="30"/>
              <a:t>填，默</a:t>
            </a:r>
            <a:r>
              <a:rPr dirty="0" spc="10"/>
              <a:t>认</a:t>
            </a:r>
            <a:r>
              <a:rPr dirty="0" spc="30"/>
              <a:t>为</a:t>
            </a:r>
            <a:r>
              <a:rPr dirty="0" spc="75"/>
              <a:t>value</a:t>
            </a:r>
            <a:r>
              <a:rPr dirty="0" spc="10"/>
              <a:t>的</a:t>
            </a:r>
            <a:r>
              <a:rPr dirty="0" spc="120"/>
              <a:t>shape，</a:t>
            </a:r>
            <a:r>
              <a:rPr dirty="0" spc="10"/>
              <a:t>设</a:t>
            </a:r>
            <a:r>
              <a:rPr dirty="0" spc="30"/>
              <a:t>置时不</a:t>
            </a:r>
            <a:r>
              <a:rPr dirty="0" spc="10"/>
              <a:t>得</a:t>
            </a:r>
            <a:r>
              <a:rPr dirty="0" spc="30"/>
              <a:t>比</a:t>
            </a:r>
            <a:r>
              <a:rPr dirty="0" spc="75"/>
              <a:t>value</a:t>
            </a:r>
            <a:r>
              <a:rPr dirty="0" spc="10"/>
              <a:t>小</a:t>
            </a:r>
            <a:r>
              <a:rPr dirty="0" spc="30"/>
              <a:t>，可以</a:t>
            </a:r>
            <a:r>
              <a:rPr dirty="0" spc="10"/>
              <a:t>比</a:t>
            </a:r>
            <a:r>
              <a:rPr dirty="0" spc="75"/>
              <a:t>value</a:t>
            </a:r>
            <a:r>
              <a:rPr dirty="0" spc="10"/>
              <a:t>阶</a:t>
            </a:r>
            <a:r>
              <a:rPr dirty="0" spc="30"/>
              <a:t>数、维度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 spc="30"/>
              <a:t>更高，超过部</a:t>
            </a:r>
            <a:r>
              <a:rPr dirty="0" spc="10"/>
              <a:t>分</a:t>
            </a:r>
            <a:r>
              <a:rPr dirty="0" spc="30"/>
              <a:t>按</a:t>
            </a:r>
            <a:r>
              <a:rPr dirty="0" spc="75"/>
              <a:t>value</a:t>
            </a:r>
            <a:r>
              <a:rPr dirty="0" spc="30"/>
              <a:t>提供</a:t>
            </a:r>
            <a:r>
              <a:rPr dirty="0" spc="10"/>
              <a:t>最</a:t>
            </a:r>
            <a:r>
              <a:rPr dirty="0" spc="30"/>
              <a:t>后</a:t>
            </a:r>
            <a:r>
              <a:rPr dirty="0" spc="10"/>
              <a:t>一</a:t>
            </a:r>
            <a:r>
              <a:rPr dirty="0" spc="30"/>
              <a:t>个</a:t>
            </a:r>
            <a:r>
              <a:rPr dirty="0" spc="10"/>
              <a:t>数</a:t>
            </a:r>
            <a:r>
              <a:rPr dirty="0" spc="30"/>
              <a:t>字填充</a:t>
            </a:r>
            <a:r>
              <a:rPr dirty="0" spc="10"/>
              <a:t>，</a:t>
            </a:r>
            <a:r>
              <a:rPr dirty="0" spc="30"/>
              <a:t>示</a:t>
            </a:r>
            <a:r>
              <a:rPr dirty="0" spc="10"/>
              <a:t>例</a:t>
            </a:r>
            <a:r>
              <a:rPr dirty="0" spc="30"/>
              <a:t>代</a:t>
            </a:r>
            <a:r>
              <a:rPr dirty="0" spc="10"/>
              <a:t>码</a:t>
            </a:r>
            <a:r>
              <a:rPr dirty="0" spc="30"/>
              <a:t>如下</a:t>
            </a:r>
          </a:p>
          <a:p>
            <a:pPr marL="234950">
              <a:lnSpc>
                <a:spcPct val="100000"/>
              </a:lnSpc>
              <a:spcBef>
                <a:spcPts val="1370"/>
              </a:spcBef>
            </a:pPr>
            <a:r>
              <a:rPr dirty="0" spc="170"/>
              <a:t>name：</a:t>
            </a:r>
            <a:r>
              <a:rPr dirty="0" spc="30"/>
              <a:t>常量名，选</a:t>
            </a:r>
            <a:r>
              <a:rPr dirty="0" spc="10"/>
              <a:t>填</a:t>
            </a:r>
            <a:r>
              <a:rPr dirty="0" spc="30"/>
              <a:t>，</a:t>
            </a:r>
            <a:r>
              <a:rPr dirty="0" spc="10"/>
              <a:t>默</a:t>
            </a:r>
            <a:r>
              <a:rPr dirty="0" spc="30"/>
              <a:t>认值不</a:t>
            </a:r>
            <a:r>
              <a:rPr dirty="0" spc="10"/>
              <a:t>重</a:t>
            </a:r>
            <a:r>
              <a:rPr dirty="0" spc="30"/>
              <a:t>复</a:t>
            </a:r>
            <a:r>
              <a:rPr dirty="0" spc="10"/>
              <a:t>，</a:t>
            </a:r>
            <a:r>
              <a:rPr dirty="0" spc="30"/>
              <a:t>根</a:t>
            </a:r>
            <a:r>
              <a:rPr dirty="0" spc="10"/>
              <a:t>据</a:t>
            </a:r>
            <a:r>
              <a:rPr dirty="0" spc="30"/>
              <a:t>创建顺</a:t>
            </a:r>
            <a:r>
              <a:rPr dirty="0" spc="10"/>
              <a:t>序</a:t>
            </a:r>
            <a:r>
              <a:rPr dirty="0" spc="30"/>
              <a:t>为</a:t>
            </a:r>
            <a:r>
              <a:rPr dirty="0" spc="-25"/>
              <a:t> </a:t>
            </a:r>
            <a:r>
              <a:rPr dirty="0" baseline="19047" sz="2625" spc="150"/>
              <a:t>import</a:t>
            </a:r>
            <a:r>
              <a:rPr dirty="0" baseline="19047" sz="2625" spc="60"/>
              <a:t> </a:t>
            </a:r>
            <a:r>
              <a:rPr dirty="0" baseline="19047" sz="2625" spc="120"/>
              <a:t>tensorflow</a:t>
            </a:r>
            <a:r>
              <a:rPr dirty="0" baseline="19047" sz="2625" spc="60"/>
              <a:t> </a:t>
            </a:r>
            <a:r>
              <a:rPr dirty="0" baseline="19047" sz="2625" spc="157"/>
              <a:t>as</a:t>
            </a:r>
            <a:r>
              <a:rPr dirty="0" baseline="19047" sz="2625" spc="60"/>
              <a:t> </a:t>
            </a:r>
            <a:r>
              <a:rPr dirty="0" baseline="19047" sz="2625" spc="37"/>
              <a:t>tf</a:t>
            </a:r>
            <a:endParaRPr baseline="19047" sz="2625"/>
          </a:p>
        </p:txBody>
      </p:sp>
      <p:sp>
        <p:nvSpPr>
          <p:cNvPr id="6" name="object 6"/>
          <p:cNvSpPr txBox="1"/>
          <p:nvPr/>
        </p:nvSpPr>
        <p:spPr>
          <a:xfrm>
            <a:off x="802677" y="5010399"/>
            <a:ext cx="300672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50">
                <a:latin typeface="PMingLiU"/>
                <a:cs typeface="PMingLiU"/>
              </a:rPr>
              <a:t>（Const，Const_1，Const_2.......）</a:t>
            </a:r>
            <a:endParaRPr sz="1550">
              <a:latin typeface="PMingLiU"/>
              <a:cs typeface="PMingLiU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25159" y="5229816"/>
            <a:ext cx="8900795" cy="2927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50" spc="95">
                <a:latin typeface="PMingLiU"/>
                <a:cs typeface="PMingLiU"/>
              </a:rPr>
              <a:t>verify_shape:</a:t>
            </a:r>
            <a:r>
              <a:rPr dirty="0" sz="1550" spc="30">
                <a:latin typeface="PMingLiU"/>
                <a:cs typeface="PMingLiU"/>
              </a:rPr>
              <a:t>是否验</a:t>
            </a:r>
            <a:r>
              <a:rPr dirty="0" sz="1550" spc="10">
                <a:latin typeface="PMingLiU"/>
                <a:cs typeface="PMingLiU"/>
              </a:rPr>
              <a:t>证</a:t>
            </a:r>
            <a:r>
              <a:rPr dirty="0" sz="1550" spc="75">
                <a:latin typeface="PMingLiU"/>
                <a:cs typeface="PMingLiU"/>
              </a:rPr>
              <a:t>value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40">
                <a:latin typeface="PMingLiU"/>
                <a:cs typeface="PMingLiU"/>
              </a:rPr>
              <a:t>shape</a:t>
            </a:r>
            <a:r>
              <a:rPr dirty="0" sz="1550" spc="10">
                <a:latin typeface="PMingLiU"/>
                <a:cs typeface="PMingLiU"/>
              </a:rPr>
              <a:t>和</a:t>
            </a:r>
            <a:r>
              <a:rPr dirty="0" sz="1550" spc="30">
                <a:latin typeface="PMingLiU"/>
                <a:cs typeface="PMingLiU"/>
              </a:rPr>
              <a:t>指定</a:t>
            </a:r>
            <a:r>
              <a:rPr dirty="0" sz="1550" spc="140">
                <a:latin typeface="PMingLiU"/>
                <a:cs typeface="PMingLiU"/>
              </a:rPr>
              <a:t>shape</a:t>
            </a:r>
            <a:r>
              <a:rPr dirty="0" sz="1550" spc="30">
                <a:latin typeface="PMingLiU"/>
                <a:cs typeface="PMingLiU"/>
              </a:rPr>
              <a:t>相</a:t>
            </a:r>
            <a:r>
              <a:rPr dirty="0" sz="1550" spc="10">
                <a:latin typeface="PMingLiU"/>
                <a:cs typeface="PMingLiU"/>
              </a:rPr>
              <a:t>符</a:t>
            </a:r>
            <a:r>
              <a:rPr dirty="0" sz="1550" spc="30">
                <a:latin typeface="PMingLiU"/>
                <a:cs typeface="PMingLiU"/>
              </a:rPr>
              <a:t>，</a:t>
            </a:r>
            <a:r>
              <a:rPr dirty="0" sz="1550" spc="50">
                <a:latin typeface="PMingLiU"/>
                <a:cs typeface="PMingLiU"/>
              </a:rPr>
              <a:t> </a:t>
            </a:r>
            <a:r>
              <a:rPr dirty="0" baseline="6349" sz="2625" spc="157">
                <a:latin typeface="PMingLiU"/>
                <a:cs typeface="PMingLiU"/>
              </a:rPr>
              <a:t>cons1</a:t>
            </a:r>
            <a:r>
              <a:rPr dirty="0" baseline="6349" sz="2625" spc="60">
                <a:latin typeface="PMingLiU"/>
                <a:cs typeface="PMingLiU"/>
              </a:rPr>
              <a:t> </a:t>
            </a:r>
            <a:r>
              <a:rPr dirty="0" baseline="6349" sz="2625" spc="352">
                <a:latin typeface="PMingLiU"/>
                <a:cs typeface="PMingLiU"/>
              </a:rPr>
              <a:t>=</a:t>
            </a:r>
            <a:r>
              <a:rPr dirty="0" baseline="6349" sz="2625" spc="82">
                <a:latin typeface="PMingLiU"/>
                <a:cs typeface="PMingLiU"/>
              </a:rPr>
              <a:t> </a:t>
            </a:r>
            <a:r>
              <a:rPr dirty="0" baseline="6349" sz="2625" spc="89">
                <a:latin typeface="PMingLiU"/>
                <a:cs typeface="PMingLiU"/>
              </a:rPr>
              <a:t>tf.constant([1,</a:t>
            </a:r>
            <a:r>
              <a:rPr dirty="0" baseline="6349" sz="2625" spc="104">
                <a:latin typeface="PMingLiU"/>
                <a:cs typeface="PMingLiU"/>
              </a:rPr>
              <a:t> </a:t>
            </a:r>
            <a:r>
              <a:rPr dirty="0" baseline="6349" sz="2625" spc="37">
                <a:latin typeface="PMingLiU"/>
                <a:cs typeface="PMingLiU"/>
              </a:rPr>
              <a:t>2,</a:t>
            </a:r>
            <a:r>
              <a:rPr dirty="0" baseline="6349" sz="2625" spc="75">
                <a:latin typeface="PMingLiU"/>
                <a:cs typeface="PMingLiU"/>
              </a:rPr>
              <a:t> </a:t>
            </a:r>
            <a:r>
              <a:rPr dirty="0" baseline="6349" sz="2625" spc="15">
                <a:latin typeface="PMingLiU"/>
                <a:cs typeface="PMingLiU"/>
              </a:rPr>
              <a:t>3],</a:t>
            </a:r>
            <a:r>
              <a:rPr dirty="0" baseline="6349" sz="2625" spc="52">
                <a:latin typeface="PMingLiU"/>
                <a:cs typeface="PMingLiU"/>
              </a:rPr>
              <a:t> </a:t>
            </a:r>
            <a:r>
              <a:rPr dirty="0" baseline="6349" sz="2625" spc="120">
                <a:latin typeface="PMingLiU"/>
                <a:cs typeface="PMingLiU"/>
              </a:rPr>
              <a:t>shape=[2,3])</a:t>
            </a:r>
            <a:endParaRPr baseline="6349" sz="2625">
              <a:latin typeface="PMingLiU"/>
              <a:cs typeface="PMingLiU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2677" y="5492004"/>
            <a:ext cx="4022725" cy="267335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30">
                <a:latin typeface="PMingLiU"/>
                <a:cs typeface="PMingLiU"/>
              </a:rPr>
              <a:t>若设为</a:t>
            </a:r>
            <a:r>
              <a:rPr dirty="0" sz="1550" spc="70">
                <a:latin typeface="PMingLiU"/>
                <a:cs typeface="PMingLiU"/>
              </a:rPr>
              <a:t>True</a:t>
            </a:r>
            <a:r>
              <a:rPr dirty="0" sz="1550" spc="30">
                <a:latin typeface="PMingLiU"/>
                <a:cs typeface="PMingLiU"/>
              </a:rPr>
              <a:t>则进行</a:t>
            </a:r>
            <a:r>
              <a:rPr dirty="0" sz="1550" spc="10">
                <a:latin typeface="PMingLiU"/>
                <a:cs typeface="PMingLiU"/>
              </a:rPr>
              <a:t>验</a:t>
            </a:r>
            <a:r>
              <a:rPr dirty="0" sz="1550" spc="30">
                <a:latin typeface="PMingLiU"/>
                <a:cs typeface="PMingLiU"/>
              </a:rPr>
              <a:t>证</a:t>
            </a:r>
            <a:r>
              <a:rPr dirty="0" sz="1550" spc="10">
                <a:latin typeface="PMingLiU"/>
                <a:cs typeface="PMingLiU"/>
              </a:rPr>
              <a:t>，</a:t>
            </a:r>
            <a:r>
              <a:rPr dirty="0" sz="1550" spc="30">
                <a:latin typeface="PMingLiU"/>
                <a:cs typeface="PMingLiU"/>
              </a:rPr>
              <a:t>不</a:t>
            </a:r>
            <a:r>
              <a:rPr dirty="0" sz="1550" spc="10">
                <a:latin typeface="PMingLiU"/>
                <a:cs typeface="PMingLiU"/>
              </a:rPr>
              <a:t>相</a:t>
            </a:r>
            <a:r>
              <a:rPr dirty="0" sz="1550" spc="30">
                <a:latin typeface="PMingLiU"/>
                <a:cs typeface="PMingLiU"/>
              </a:rPr>
              <a:t>符时会</a:t>
            </a:r>
            <a:r>
              <a:rPr dirty="0" sz="1550" spc="10">
                <a:latin typeface="PMingLiU"/>
                <a:cs typeface="PMingLiU"/>
              </a:rPr>
              <a:t>抛</a:t>
            </a:r>
            <a:r>
              <a:rPr dirty="0" sz="1550" spc="30">
                <a:latin typeface="PMingLiU"/>
                <a:cs typeface="PMingLiU"/>
              </a:rPr>
              <a:t>出</a:t>
            </a:r>
            <a:r>
              <a:rPr dirty="0" sz="1550" spc="10">
                <a:latin typeface="PMingLiU"/>
                <a:cs typeface="PMingLiU"/>
              </a:rPr>
              <a:t>异</a:t>
            </a:r>
            <a:r>
              <a:rPr dirty="0" sz="1550" spc="30">
                <a:latin typeface="PMingLiU"/>
                <a:cs typeface="PMingLiU"/>
              </a:rPr>
              <a:t>常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02706" y="1303978"/>
            <a:ext cx="4309745" cy="614680"/>
          </a:xfrm>
          <a:prstGeom prst="rect"/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850" spc="80">
                <a:solidFill>
                  <a:srgbClr val="BF0000"/>
                </a:solidFill>
              </a:rPr>
              <a:t>TensorFlow</a:t>
            </a:r>
            <a:r>
              <a:rPr dirty="0" sz="3850" spc="10">
                <a:solidFill>
                  <a:srgbClr val="BF0000"/>
                </a:solidFill>
              </a:rPr>
              <a:t>数</a:t>
            </a:r>
            <a:r>
              <a:rPr dirty="0" sz="3850" spc="-30">
                <a:solidFill>
                  <a:srgbClr val="BF0000"/>
                </a:solidFill>
              </a:rPr>
              <a:t>据</a:t>
            </a:r>
            <a:r>
              <a:rPr dirty="0" sz="3850" spc="10">
                <a:solidFill>
                  <a:srgbClr val="BF0000"/>
                </a:solidFill>
              </a:rPr>
              <a:t>流图</a:t>
            </a:r>
            <a:endParaRPr sz="3850"/>
          </a:p>
        </p:txBody>
      </p:sp>
      <p:sp>
        <p:nvSpPr>
          <p:cNvPr id="3" name="object 3"/>
          <p:cNvSpPr/>
          <p:nvPr/>
        </p:nvSpPr>
        <p:spPr>
          <a:xfrm>
            <a:off x="736091" y="3090672"/>
            <a:ext cx="8473830" cy="35676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802677" y="2082763"/>
            <a:ext cx="8277859" cy="98806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 sz="1550" spc="125">
                <a:latin typeface="PMingLiU"/>
                <a:cs typeface="PMingLiU"/>
              </a:rPr>
              <a:t>Placeholder（</a:t>
            </a:r>
            <a:r>
              <a:rPr dirty="0" sz="1550" spc="30">
                <a:latin typeface="PMingLiU"/>
                <a:cs typeface="PMingLiU"/>
              </a:rPr>
              <a:t>占位符）</a:t>
            </a:r>
            <a:endParaRPr sz="1550">
              <a:latin typeface="PMingLiU"/>
              <a:cs typeface="PMingLiU"/>
            </a:endParaRPr>
          </a:p>
          <a:p>
            <a:pPr algn="just" marL="12700" marR="5080">
              <a:lnSpc>
                <a:spcPts val="1900"/>
              </a:lnSpc>
              <a:spcBef>
                <a:spcPts val="55"/>
              </a:spcBef>
            </a:pPr>
            <a:r>
              <a:rPr dirty="0" sz="1550" spc="105">
                <a:latin typeface="PMingLiU"/>
                <a:cs typeface="PMingLiU"/>
              </a:rPr>
              <a:t>placeholder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65">
                <a:latin typeface="PMingLiU"/>
                <a:cs typeface="PMingLiU"/>
              </a:rPr>
              <a:t>TensorFlow</a:t>
            </a:r>
            <a:r>
              <a:rPr dirty="0" sz="1550" spc="30">
                <a:latin typeface="PMingLiU"/>
                <a:cs typeface="PMingLiU"/>
              </a:rPr>
              <a:t>的</a:t>
            </a:r>
            <a:r>
              <a:rPr dirty="0" sz="1550" spc="10">
                <a:latin typeface="PMingLiU"/>
                <a:cs typeface="PMingLiU"/>
              </a:rPr>
              <a:t>占</a:t>
            </a:r>
            <a:r>
              <a:rPr dirty="0" sz="1550" spc="30">
                <a:latin typeface="PMingLiU"/>
                <a:cs typeface="PMingLiU"/>
              </a:rPr>
              <a:t>位</a:t>
            </a:r>
            <a:r>
              <a:rPr dirty="0" sz="1550" spc="10">
                <a:latin typeface="PMingLiU"/>
                <a:cs typeface="PMingLiU"/>
              </a:rPr>
              <a:t>符</a:t>
            </a:r>
            <a:r>
              <a:rPr dirty="0" sz="1550" spc="30">
                <a:latin typeface="PMingLiU"/>
                <a:cs typeface="PMingLiU"/>
              </a:rPr>
              <a:t>节点，</a:t>
            </a:r>
            <a:r>
              <a:rPr dirty="0" sz="1550" spc="10">
                <a:latin typeface="PMingLiU"/>
                <a:cs typeface="PMingLiU"/>
              </a:rPr>
              <a:t>由</a:t>
            </a:r>
            <a:r>
              <a:rPr dirty="0" sz="1550" spc="100">
                <a:latin typeface="PMingLiU"/>
                <a:cs typeface="PMingLiU"/>
              </a:rPr>
              <a:t>placeholder</a:t>
            </a:r>
            <a:r>
              <a:rPr dirty="0" sz="1550" spc="30">
                <a:latin typeface="PMingLiU"/>
                <a:cs typeface="PMingLiU"/>
              </a:rPr>
              <a:t>方</a:t>
            </a:r>
            <a:r>
              <a:rPr dirty="0" sz="1550" spc="10">
                <a:latin typeface="PMingLiU"/>
                <a:cs typeface="PMingLiU"/>
              </a:rPr>
              <a:t>法</a:t>
            </a:r>
            <a:r>
              <a:rPr dirty="0" sz="1550" spc="30">
                <a:latin typeface="PMingLiU"/>
                <a:cs typeface="PMingLiU"/>
              </a:rPr>
              <a:t>创建，</a:t>
            </a:r>
            <a:r>
              <a:rPr dirty="0" sz="1550" spc="10">
                <a:latin typeface="PMingLiU"/>
                <a:cs typeface="PMingLiU"/>
              </a:rPr>
              <a:t>其</a:t>
            </a:r>
            <a:r>
              <a:rPr dirty="0" sz="1550" spc="30">
                <a:latin typeface="PMingLiU"/>
                <a:cs typeface="PMingLiU"/>
              </a:rPr>
              <a:t>也</a:t>
            </a:r>
            <a:r>
              <a:rPr dirty="0" sz="1550" spc="10">
                <a:latin typeface="PMingLiU"/>
                <a:cs typeface="PMingLiU"/>
              </a:rPr>
              <a:t>是</a:t>
            </a:r>
            <a:r>
              <a:rPr dirty="0" sz="1550" spc="30">
                <a:latin typeface="PMingLiU"/>
                <a:cs typeface="PMingLiU"/>
              </a:rPr>
              <a:t>一</a:t>
            </a:r>
            <a:r>
              <a:rPr dirty="0" sz="1550" spc="10">
                <a:latin typeface="PMingLiU"/>
                <a:cs typeface="PMingLiU"/>
              </a:rPr>
              <a:t>种</a:t>
            </a:r>
            <a:r>
              <a:rPr dirty="0" sz="1550" spc="30">
                <a:latin typeface="PMingLiU"/>
                <a:cs typeface="PMingLiU"/>
              </a:rPr>
              <a:t>常量，</a:t>
            </a:r>
            <a:r>
              <a:rPr dirty="0" sz="1550" spc="10">
                <a:latin typeface="PMingLiU"/>
                <a:cs typeface="PMingLiU"/>
              </a:rPr>
              <a:t>但</a:t>
            </a:r>
            <a:r>
              <a:rPr dirty="0" sz="1550" spc="30">
                <a:latin typeface="PMingLiU"/>
                <a:cs typeface="PMingLiU"/>
              </a:rPr>
              <a:t>是</a:t>
            </a:r>
            <a:r>
              <a:rPr dirty="0" sz="1550" spc="10">
                <a:latin typeface="PMingLiU"/>
                <a:cs typeface="PMingLiU"/>
              </a:rPr>
              <a:t>由</a:t>
            </a:r>
            <a:r>
              <a:rPr dirty="0" sz="1550" spc="30">
                <a:latin typeface="PMingLiU"/>
                <a:cs typeface="PMingLiU"/>
              </a:rPr>
              <a:t>用 户在调用</a:t>
            </a:r>
            <a:r>
              <a:rPr dirty="0" sz="1550" spc="110">
                <a:latin typeface="PMingLiU"/>
                <a:cs typeface="PMingLiU"/>
              </a:rPr>
              <a:t>run</a:t>
            </a:r>
            <a:r>
              <a:rPr dirty="0" sz="1550" spc="30">
                <a:latin typeface="PMingLiU"/>
                <a:cs typeface="PMingLiU"/>
              </a:rPr>
              <a:t>方</a:t>
            </a:r>
            <a:r>
              <a:rPr dirty="0" sz="1550" spc="10">
                <a:latin typeface="PMingLiU"/>
                <a:cs typeface="PMingLiU"/>
              </a:rPr>
              <a:t>法</a:t>
            </a:r>
            <a:r>
              <a:rPr dirty="0" sz="1550" spc="30">
                <a:latin typeface="PMingLiU"/>
                <a:cs typeface="PMingLiU"/>
              </a:rPr>
              <a:t>是</a:t>
            </a:r>
            <a:r>
              <a:rPr dirty="0" sz="1550" spc="10">
                <a:latin typeface="PMingLiU"/>
                <a:cs typeface="PMingLiU"/>
              </a:rPr>
              <a:t>传</a:t>
            </a:r>
            <a:r>
              <a:rPr dirty="0" sz="1550" spc="30">
                <a:latin typeface="PMingLiU"/>
                <a:cs typeface="PMingLiU"/>
              </a:rPr>
              <a:t>递的，</a:t>
            </a:r>
            <a:r>
              <a:rPr dirty="0" sz="1550" spc="10">
                <a:latin typeface="PMingLiU"/>
                <a:cs typeface="PMingLiU"/>
              </a:rPr>
              <a:t>也</a:t>
            </a:r>
            <a:r>
              <a:rPr dirty="0" sz="1550" spc="30">
                <a:latin typeface="PMingLiU"/>
                <a:cs typeface="PMingLiU"/>
              </a:rPr>
              <a:t>可</a:t>
            </a:r>
            <a:r>
              <a:rPr dirty="0" sz="1550" spc="10">
                <a:latin typeface="PMingLiU"/>
                <a:cs typeface="PMingLiU"/>
              </a:rPr>
              <a:t>以</a:t>
            </a:r>
            <a:r>
              <a:rPr dirty="0" sz="1550" spc="30">
                <a:latin typeface="PMingLiU"/>
                <a:cs typeface="PMingLiU"/>
              </a:rPr>
              <a:t>将</a:t>
            </a:r>
            <a:r>
              <a:rPr dirty="0" sz="1550" spc="100">
                <a:latin typeface="PMingLiU"/>
                <a:cs typeface="PMingLiU"/>
              </a:rPr>
              <a:t>placeholder</a:t>
            </a:r>
            <a:r>
              <a:rPr dirty="0" sz="1550" spc="30">
                <a:latin typeface="PMingLiU"/>
                <a:cs typeface="PMingLiU"/>
              </a:rPr>
              <a:t>理解</a:t>
            </a:r>
            <a:r>
              <a:rPr dirty="0" sz="1550" spc="10">
                <a:latin typeface="PMingLiU"/>
                <a:cs typeface="PMingLiU"/>
              </a:rPr>
              <a:t>为</a:t>
            </a:r>
            <a:r>
              <a:rPr dirty="0" sz="1550" spc="30">
                <a:latin typeface="PMingLiU"/>
                <a:cs typeface="PMingLiU"/>
              </a:rPr>
              <a:t>一</a:t>
            </a:r>
            <a:r>
              <a:rPr dirty="0" sz="1550" spc="10">
                <a:latin typeface="PMingLiU"/>
                <a:cs typeface="PMingLiU"/>
              </a:rPr>
              <a:t>种</a:t>
            </a:r>
            <a:r>
              <a:rPr dirty="0" sz="1550" spc="30">
                <a:latin typeface="PMingLiU"/>
                <a:cs typeface="PMingLiU"/>
              </a:rPr>
              <a:t>形</a:t>
            </a:r>
            <a:r>
              <a:rPr dirty="0" sz="1550" spc="10">
                <a:latin typeface="PMingLiU"/>
                <a:cs typeface="PMingLiU"/>
              </a:rPr>
              <a:t>参</a:t>
            </a:r>
            <a:r>
              <a:rPr dirty="0" sz="1550" spc="30">
                <a:latin typeface="PMingLiU"/>
                <a:cs typeface="PMingLiU"/>
              </a:rPr>
              <a:t>。即其</a:t>
            </a:r>
            <a:r>
              <a:rPr dirty="0" sz="1550" spc="10">
                <a:latin typeface="PMingLiU"/>
                <a:cs typeface="PMingLiU"/>
              </a:rPr>
              <a:t>不</a:t>
            </a:r>
            <a:r>
              <a:rPr dirty="0" sz="1550" spc="30">
                <a:latin typeface="PMingLiU"/>
                <a:cs typeface="PMingLiU"/>
              </a:rPr>
              <a:t>像</a:t>
            </a:r>
            <a:r>
              <a:rPr dirty="0" sz="1550" spc="114">
                <a:latin typeface="PMingLiU"/>
                <a:cs typeface="PMingLiU"/>
              </a:rPr>
              <a:t>constant</a:t>
            </a:r>
            <a:r>
              <a:rPr dirty="0" sz="1550" spc="10">
                <a:latin typeface="PMingLiU"/>
                <a:cs typeface="PMingLiU"/>
              </a:rPr>
              <a:t>那</a:t>
            </a:r>
            <a:r>
              <a:rPr dirty="0" sz="1550" spc="30">
                <a:latin typeface="PMingLiU"/>
                <a:cs typeface="PMingLiU"/>
              </a:rPr>
              <a:t>样</a:t>
            </a:r>
            <a:r>
              <a:rPr dirty="0" sz="1550" spc="10">
                <a:latin typeface="PMingLiU"/>
                <a:cs typeface="PMingLiU"/>
              </a:rPr>
              <a:t>直</a:t>
            </a:r>
            <a:r>
              <a:rPr dirty="0" sz="1550" spc="30">
                <a:latin typeface="PMingLiU"/>
                <a:cs typeface="PMingLiU"/>
              </a:rPr>
              <a:t>接 可以使用，需</a:t>
            </a:r>
            <a:r>
              <a:rPr dirty="0" sz="1550" spc="10">
                <a:latin typeface="PMingLiU"/>
                <a:cs typeface="PMingLiU"/>
              </a:rPr>
              <a:t>要</a:t>
            </a:r>
            <a:r>
              <a:rPr dirty="0" sz="1550" spc="30">
                <a:latin typeface="PMingLiU"/>
                <a:cs typeface="PMingLiU"/>
              </a:rPr>
              <a:t>用户</a:t>
            </a:r>
            <a:r>
              <a:rPr dirty="0" sz="1550" spc="10">
                <a:latin typeface="PMingLiU"/>
                <a:cs typeface="PMingLiU"/>
              </a:rPr>
              <a:t>传</a:t>
            </a:r>
            <a:r>
              <a:rPr dirty="0" sz="1550" spc="30">
                <a:latin typeface="PMingLiU"/>
                <a:cs typeface="PMingLiU"/>
              </a:rPr>
              <a:t>递常数</a:t>
            </a:r>
            <a:r>
              <a:rPr dirty="0" sz="1550" spc="10">
                <a:latin typeface="PMingLiU"/>
                <a:cs typeface="PMingLiU"/>
              </a:rPr>
              <a:t>值</a:t>
            </a:r>
            <a:r>
              <a:rPr dirty="0" sz="1550" spc="30">
                <a:latin typeface="PMingLiU"/>
                <a:cs typeface="PMingLiU"/>
              </a:rPr>
              <a:t>。</a:t>
            </a:r>
            <a:endParaRPr sz="1550">
              <a:latin typeface="PMingLiU"/>
              <a:cs typeface="PMingLiU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2020-07-22T06:31:19Z</dcterms:created>
  <dcterms:modified xsi:type="dcterms:W3CDTF">2020-07-22T06:31:19Z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Xpdf - https://xpdf.net</vt:lpwstr>
  </property>
</Properties>
</file>