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jpg" ContentType="image/jpg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8842" y="2229069"/>
            <a:ext cx="6655715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2677" y="2156492"/>
            <a:ext cx="9088045" cy="2174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8842" y="2229069"/>
            <a:ext cx="6654165" cy="15487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5995"/>
              </a:lnSpc>
              <a:spcBef>
                <a:spcPts val="105"/>
              </a:spcBef>
            </a:pPr>
            <a:r>
              <a:rPr dirty="0" sz="5250" spc="685">
                <a:latin typeface="宋体"/>
                <a:cs typeface="宋体"/>
              </a:rPr>
              <a:t>A</a:t>
            </a:r>
            <a:r>
              <a:rPr dirty="0" sz="5250" spc="-1475">
                <a:latin typeface="宋体"/>
                <a:cs typeface="宋体"/>
              </a:rPr>
              <a:t>I</a:t>
            </a:r>
            <a:r>
              <a:rPr dirty="0" sz="5250" spc="365">
                <a:latin typeface="宋体"/>
                <a:cs typeface="宋体"/>
              </a:rPr>
              <a:t>o</a:t>
            </a:r>
            <a:r>
              <a:rPr dirty="0" sz="5250" spc="50">
                <a:latin typeface="宋体"/>
                <a:cs typeface="宋体"/>
              </a:rPr>
              <a:t>T</a:t>
            </a:r>
            <a:r>
              <a:rPr dirty="0" sz="5250" spc="5">
                <a:latin typeface="宋体"/>
                <a:cs typeface="宋体"/>
              </a:rPr>
              <a:t>人工智能项目实战</a:t>
            </a:r>
            <a:endParaRPr sz="5250">
              <a:latin typeface="宋体"/>
              <a:cs typeface="宋体"/>
            </a:endParaRPr>
          </a:p>
          <a:p>
            <a:pPr marL="18415">
              <a:lnSpc>
                <a:spcPts val="5995"/>
              </a:lnSpc>
            </a:pPr>
            <a:r>
              <a:rPr dirty="0" sz="5250" spc="-5">
                <a:latin typeface="宋体"/>
                <a:cs typeface="宋体"/>
              </a:rPr>
              <a:t>-</a:t>
            </a:r>
            <a:r>
              <a:rPr dirty="0" sz="4200" spc="45">
                <a:latin typeface="宋体"/>
                <a:cs typeface="宋体"/>
              </a:rPr>
              <a:t>T</a:t>
            </a:r>
            <a:r>
              <a:rPr dirty="0" sz="4200">
                <a:latin typeface="宋体"/>
                <a:cs typeface="宋体"/>
              </a:rPr>
              <a:t>e</a:t>
            </a:r>
            <a:r>
              <a:rPr dirty="0" sz="4200" spc="170">
                <a:latin typeface="宋体"/>
                <a:cs typeface="宋体"/>
              </a:rPr>
              <a:t>n</a:t>
            </a:r>
            <a:r>
              <a:rPr dirty="0" sz="4200" spc="-465">
                <a:latin typeface="宋体"/>
                <a:cs typeface="宋体"/>
              </a:rPr>
              <a:t>s</a:t>
            </a:r>
            <a:r>
              <a:rPr dirty="0" sz="4200" spc="254">
                <a:latin typeface="宋体"/>
                <a:cs typeface="宋体"/>
              </a:rPr>
              <a:t>o</a:t>
            </a:r>
            <a:r>
              <a:rPr dirty="0" sz="4200" spc="-710">
                <a:latin typeface="宋体"/>
                <a:cs typeface="宋体"/>
              </a:rPr>
              <a:t>r</a:t>
            </a:r>
            <a:r>
              <a:rPr dirty="0" sz="4200" spc="-170">
                <a:latin typeface="宋体"/>
                <a:cs typeface="宋体"/>
              </a:rPr>
              <a:t>F</a:t>
            </a:r>
            <a:r>
              <a:rPr dirty="0" sz="4200" spc="-1220">
                <a:latin typeface="宋体"/>
                <a:cs typeface="宋体"/>
              </a:rPr>
              <a:t>l</a:t>
            </a:r>
            <a:r>
              <a:rPr dirty="0" sz="4200" spc="254">
                <a:latin typeface="宋体"/>
                <a:cs typeface="宋体"/>
              </a:rPr>
              <a:t>o</a:t>
            </a:r>
            <a:r>
              <a:rPr dirty="0" sz="4200" spc="760">
                <a:latin typeface="宋体"/>
                <a:cs typeface="宋体"/>
              </a:rPr>
              <a:t>w</a:t>
            </a:r>
            <a:r>
              <a:rPr dirty="0" sz="4200" spc="10">
                <a:latin typeface="宋体"/>
                <a:cs typeface="宋体"/>
              </a:rPr>
              <a:t>概述和开发环境</a:t>
            </a:r>
            <a:endParaRPr sz="420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3470910" cy="1205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-30">
                <a:latin typeface="Times New Roman"/>
                <a:cs typeface="Times New Roman"/>
              </a:rPr>
              <a:t></a:t>
            </a:r>
            <a:r>
              <a:rPr dirty="0" sz="2800" spc="-30">
                <a:latin typeface="宋体"/>
                <a:cs typeface="宋体"/>
              </a:rPr>
              <a:t>TensorFlow</a:t>
            </a:r>
            <a:r>
              <a:rPr dirty="0" sz="2800" spc="5">
                <a:latin typeface="宋体"/>
                <a:cs typeface="宋体"/>
              </a:rPr>
              <a:t>概述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55">
                <a:latin typeface="Times New Roman"/>
                <a:cs typeface="Times New Roman"/>
              </a:rPr>
              <a:t></a:t>
            </a:r>
            <a:r>
              <a:rPr dirty="0" sz="2800" spc="55">
                <a:latin typeface="宋体"/>
                <a:cs typeface="宋体"/>
              </a:rPr>
              <a:t>T</a:t>
            </a:r>
            <a:r>
              <a:rPr dirty="0" sz="2800" spc="30">
                <a:latin typeface="宋体"/>
                <a:cs typeface="宋体"/>
              </a:rPr>
              <a:t>e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-250">
                <a:latin typeface="宋体"/>
                <a:cs typeface="宋体"/>
              </a:rPr>
              <a:t>s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-450">
                <a:latin typeface="宋体"/>
                <a:cs typeface="宋体"/>
              </a:rPr>
              <a:t>r</a:t>
            </a:r>
            <a:r>
              <a:rPr dirty="0" sz="2800" spc="-55">
                <a:latin typeface="宋体"/>
                <a:cs typeface="宋体"/>
              </a:rPr>
              <a:t>F</a:t>
            </a:r>
            <a:r>
              <a:rPr dirty="0" sz="2800" spc="-785">
                <a:latin typeface="宋体"/>
                <a:cs typeface="宋体"/>
              </a:rPr>
              <a:t>l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560">
                <a:latin typeface="宋体"/>
                <a:cs typeface="宋体"/>
              </a:rPr>
              <a:t>w</a:t>
            </a:r>
            <a:r>
              <a:rPr dirty="0" sz="2800" spc="5">
                <a:latin typeface="宋体"/>
                <a:cs typeface="宋体"/>
              </a:rPr>
              <a:t>开发环</a:t>
            </a:r>
            <a:r>
              <a:rPr dirty="0" sz="2800" spc="-565">
                <a:latin typeface="宋体"/>
                <a:cs typeface="宋体"/>
              </a:rPr>
              <a:t>境</a:t>
            </a:r>
            <a:endParaRPr sz="28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5404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5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8076565" cy="25076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关于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40">
                <a:latin typeface="宋体"/>
                <a:cs typeface="宋体"/>
              </a:rPr>
              <a:t>TensorFlow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 sz="1550" spc="35">
                <a:latin typeface="宋体"/>
                <a:cs typeface="宋体"/>
              </a:rPr>
              <a:t>TensorFlow™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是一个采用数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流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-20">
                <a:latin typeface="宋体"/>
                <a:cs typeface="宋体"/>
              </a:rPr>
              <a:t>（data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65">
                <a:latin typeface="宋体"/>
                <a:cs typeface="宋体"/>
              </a:rPr>
              <a:t>flow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10">
                <a:latin typeface="宋体"/>
                <a:cs typeface="宋体"/>
              </a:rPr>
              <a:t>graphs），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于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值</a:t>
            </a:r>
            <a:r>
              <a:rPr dirty="0" sz="1550" spc="30">
                <a:latin typeface="宋体"/>
                <a:cs typeface="宋体"/>
              </a:rPr>
              <a:t>计算的</a:t>
            </a:r>
            <a:r>
              <a:rPr dirty="0" sz="1550" spc="10">
                <a:latin typeface="宋体"/>
                <a:cs typeface="宋体"/>
              </a:rPr>
              <a:t>开</a:t>
            </a:r>
            <a:r>
              <a:rPr dirty="0" sz="1550" spc="30">
                <a:latin typeface="宋体"/>
                <a:cs typeface="宋体"/>
              </a:rPr>
              <a:t>源</a:t>
            </a:r>
            <a:r>
              <a:rPr dirty="0" sz="1550" spc="10">
                <a:latin typeface="宋体"/>
                <a:cs typeface="宋体"/>
              </a:rPr>
              <a:t>软</a:t>
            </a:r>
            <a:r>
              <a:rPr dirty="0" sz="1550" spc="30">
                <a:latin typeface="宋体"/>
                <a:cs typeface="宋体"/>
              </a:rPr>
              <a:t>件</a:t>
            </a:r>
            <a:r>
              <a:rPr dirty="0" sz="1550" spc="10">
                <a:latin typeface="宋体"/>
                <a:cs typeface="宋体"/>
              </a:rPr>
              <a:t>库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节</a:t>
            </a:r>
            <a:r>
              <a:rPr dirty="0" sz="1550" spc="30">
                <a:latin typeface="宋体"/>
                <a:cs typeface="宋体"/>
              </a:rPr>
              <a:t>点</a:t>
            </a:r>
            <a:endParaRPr sz="1550">
              <a:latin typeface="宋体"/>
              <a:cs typeface="宋体"/>
            </a:endParaRPr>
          </a:p>
          <a:p>
            <a:pPr marL="12700" marR="31115">
              <a:lnSpc>
                <a:spcPts val="2840"/>
              </a:lnSpc>
              <a:spcBef>
                <a:spcPts val="250"/>
              </a:spcBef>
            </a:pPr>
            <a:r>
              <a:rPr dirty="0" sz="1550" spc="85">
                <a:latin typeface="宋体"/>
                <a:cs typeface="宋体"/>
              </a:rPr>
              <a:t>（Nodes）</a:t>
            </a:r>
            <a:r>
              <a:rPr dirty="0" sz="1550" spc="30">
                <a:latin typeface="宋体"/>
                <a:cs typeface="宋体"/>
              </a:rPr>
              <a:t>在图中表</a:t>
            </a:r>
            <a:r>
              <a:rPr dirty="0" sz="1550" spc="10">
                <a:latin typeface="宋体"/>
                <a:cs typeface="宋体"/>
              </a:rPr>
              <a:t>示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操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，图中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线</a:t>
            </a:r>
            <a:r>
              <a:rPr dirty="0" sz="1550" spc="35">
                <a:latin typeface="宋体"/>
                <a:cs typeface="宋体"/>
              </a:rPr>
              <a:t>（edges）</a:t>
            </a:r>
            <a:r>
              <a:rPr dirty="0" sz="1550" spc="30">
                <a:latin typeface="宋体"/>
                <a:cs typeface="宋体"/>
              </a:rPr>
              <a:t>则表</a:t>
            </a:r>
            <a:r>
              <a:rPr dirty="0" sz="1550" spc="10">
                <a:latin typeface="宋体"/>
                <a:cs typeface="宋体"/>
              </a:rPr>
              <a:t>示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节</a:t>
            </a:r>
            <a:r>
              <a:rPr dirty="0" sz="1550" spc="30">
                <a:latin typeface="宋体"/>
                <a:cs typeface="宋体"/>
              </a:rPr>
              <a:t>点</a:t>
            </a:r>
            <a:r>
              <a:rPr dirty="0" sz="1550" spc="10">
                <a:latin typeface="宋体"/>
                <a:cs typeface="宋体"/>
              </a:rPr>
              <a:t>间</a:t>
            </a:r>
            <a:r>
              <a:rPr dirty="0" sz="1550" spc="30">
                <a:latin typeface="宋体"/>
                <a:cs typeface="宋体"/>
              </a:rPr>
              <a:t>相互联</a:t>
            </a:r>
            <a:r>
              <a:rPr dirty="0" sz="1550" spc="10">
                <a:latin typeface="宋体"/>
                <a:cs typeface="宋体"/>
              </a:rPr>
              <a:t>系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多</a:t>
            </a:r>
            <a:r>
              <a:rPr dirty="0" sz="1550" spc="30">
                <a:latin typeface="宋体"/>
                <a:cs typeface="宋体"/>
              </a:rPr>
              <a:t>维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 数组，即张量</a:t>
            </a:r>
            <a:r>
              <a:rPr dirty="0" sz="1550" spc="-45">
                <a:latin typeface="宋体"/>
                <a:cs typeface="宋体"/>
              </a:rPr>
              <a:t>（tensor）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灵</a:t>
            </a:r>
            <a:r>
              <a:rPr dirty="0" sz="1550" spc="10">
                <a:latin typeface="宋体"/>
                <a:cs typeface="宋体"/>
              </a:rPr>
              <a:t>活</a:t>
            </a:r>
            <a:r>
              <a:rPr dirty="0" sz="1550" spc="30">
                <a:latin typeface="宋体"/>
                <a:cs typeface="宋体"/>
              </a:rPr>
              <a:t>的架构</a:t>
            </a:r>
            <a:r>
              <a:rPr dirty="0" sz="1550" spc="10">
                <a:latin typeface="宋体"/>
                <a:cs typeface="宋体"/>
              </a:rPr>
              <a:t>让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多种平</a:t>
            </a:r>
            <a:r>
              <a:rPr dirty="0" sz="1550" spc="10">
                <a:latin typeface="宋体"/>
                <a:cs typeface="宋体"/>
              </a:rPr>
              <a:t>台</a:t>
            </a:r>
            <a:r>
              <a:rPr dirty="0" sz="1550" spc="30">
                <a:latin typeface="宋体"/>
                <a:cs typeface="宋体"/>
              </a:rPr>
              <a:t>上</a:t>
            </a:r>
            <a:r>
              <a:rPr dirty="0" sz="1550" spc="10">
                <a:latin typeface="宋体"/>
                <a:cs typeface="宋体"/>
              </a:rPr>
              <a:t>展</a:t>
            </a:r>
            <a:r>
              <a:rPr dirty="0" sz="1550" spc="30">
                <a:latin typeface="宋体"/>
                <a:cs typeface="宋体"/>
              </a:rPr>
              <a:t>开</a:t>
            </a:r>
            <a:r>
              <a:rPr dirty="0" sz="1550" spc="10">
                <a:latin typeface="宋体"/>
                <a:cs typeface="宋体"/>
              </a:rPr>
              <a:t>计</a:t>
            </a:r>
            <a:r>
              <a:rPr dirty="0" sz="1550" spc="30">
                <a:latin typeface="宋体"/>
                <a:cs typeface="宋体"/>
              </a:rPr>
              <a:t>算，例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台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机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2830"/>
              </a:lnSpc>
              <a:spcBef>
                <a:spcPts val="20"/>
              </a:spcBef>
            </a:pPr>
            <a:r>
              <a:rPr dirty="0" sz="1550" spc="30">
                <a:latin typeface="宋体"/>
                <a:cs typeface="宋体"/>
              </a:rPr>
              <a:t>中的一个或多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145">
                <a:latin typeface="宋体"/>
                <a:cs typeface="宋体"/>
              </a:rPr>
              <a:t>CPU（</a:t>
            </a:r>
            <a:r>
              <a:rPr dirty="0" sz="1550" spc="30">
                <a:latin typeface="宋体"/>
                <a:cs typeface="宋体"/>
              </a:rPr>
              <a:t>或</a:t>
            </a:r>
            <a:r>
              <a:rPr dirty="0" sz="1550" spc="135">
                <a:latin typeface="宋体"/>
                <a:cs typeface="宋体"/>
              </a:rPr>
              <a:t>GPU），</a:t>
            </a:r>
            <a:r>
              <a:rPr dirty="0" sz="1550" spc="10">
                <a:latin typeface="宋体"/>
                <a:cs typeface="宋体"/>
              </a:rPr>
              <a:t>服</a:t>
            </a:r>
            <a:r>
              <a:rPr dirty="0" sz="1550" spc="30">
                <a:latin typeface="宋体"/>
                <a:cs typeface="宋体"/>
              </a:rPr>
              <a:t>务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，移动</a:t>
            </a:r>
            <a:r>
              <a:rPr dirty="0" sz="1550" spc="10">
                <a:latin typeface="宋体"/>
                <a:cs typeface="宋体"/>
              </a:rPr>
              <a:t>设</a:t>
            </a:r>
            <a:r>
              <a:rPr dirty="0" sz="1550" spc="30">
                <a:latin typeface="宋体"/>
                <a:cs typeface="宋体"/>
              </a:rPr>
              <a:t>备</a:t>
            </a:r>
            <a:r>
              <a:rPr dirty="0" sz="1550" spc="10">
                <a:latin typeface="宋体"/>
                <a:cs typeface="宋体"/>
              </a:rPr>
              <a:t>等</a:t>
            </a:r>
            <a:r>
              <a:rPr dirty="0" sz="1550" spc="30">
                <a:latin typeface="宋体"/>
                <a:cs typeface="宋体"/>
              </a:rPr>
              <a:t>等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最初由</a:t>
            </a:r>
            <a:r>
              <a:rPr dirty="0" sz="1550" spc="50">
                <a:latin typeface="宋体"/>
                <a:cs typeface="宋体"/>
              </a:rPr>
              <a:t>Google</a:t>
            </a:r>
            <a:r>
              <a:rPr dirty="0" sz="1550" spc="30">
                <a:latin typeface="宋体"/>
                <a:cs typeface="宋体"/>
              </a:rPr>
              <a:t>大</a:t>
            </a:r>
            <a:r>
              <a:rPr dirty="0" sz="1550" spc="10">
                <a:latin typeface="宋体"/>
                <a:cs typeface="宋体"/>
              </a:rPr>
              <a:t>脑</a:t>
            </a:r>
            <a:r>
              <a:rPr dirty="0" sz="1550" spc="30">
                <a:latin typeface="宋体"/>
                <a:cs typeface="宋体"/>
              </a:rPr>
              <a:t>小 组（隶属于</a:t>
            </a:r>
            <a:r>
              <a:rPr dirty="0" sz="1550" spc="50">
                <a:latin typeface="宋体"/>
                <a:cs typeface="宋体"/>
              </a:rPr>
              <a:t>Google</a:t>
            </a:r>
            <a:r>
              <a:rPr dirty="0" sz="1550" spc="30">
                <a:latin typeface="宋体"/>
                <a:cs typeface="宋体"/>
              </a:rPr>
              <a:t>机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智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研究机</a:t>
            </a:r>
            <a:r>
              <a:rPr dirty="0" sz="1550" spc="10">
                <a:latin typeface="宋体"/>
                <a:cs typeface="宋体"/>
              </a:rPr>
              <a:t>构</a:t>
            </a:r>
            <a:r>
              <a:rPr dirty="0" sz="1550" spc="30">
                <a:latin typeface="宋体"/>
                <a:cs typeface="宋体"/>
              </a:rPr>
              <a:t>）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研</a:t>
            </a:r>
            <a:r>
              <a:rPr dirty="0" sz="1550" spc="10">
                <a:latin typeface="宋体"/>
                <a:cs typeface="宋体"/>
              </a:rPr>
              <a:t>究</a:t>
            </a:r>
            <a:r>
              <a:rPr dirty="0" sz="1550" spc="30">
                <a:latin typeface="宋体"/>
                <a:cs typeface="宋体"/>
              </a:rPr>
              <a:t>员和工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师</a:t>
            </a:r>
            <a:r>
              <a:rPr dirty="0" sz="1550" spc="10">
                <a:latin typeface="宋体"/>
                <a:cs typeface="宋体"/>
              </a:rPr>
              <a:t>们</a:t>
            </a:r>
            <a:r>
              <a:rPr dirty="0" sz="1550" spc="30">
                <a:latin typeface="宋体"/>
                <a:cs typeface="宋体"/>
              </a:rPr>
              <a:t>开</a:t>
            </a:r>
            <a:r>
              <a:rPr dirty="0" sz="1550" spc="10">
                <a:latin typeface="宋体"/>
                <a:cs typeface="宋体"/>
              </a:rPr>
              <a:t>发</a:t>
            </a:r>
            <a:r>
              <a:rPr dirty="0" sz="1550" spc="30">
                <a:latin typeface="宋体"/>
                <a:cs typeface="宋体"/>
              </a:rPr>
              <a:t>出来，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于</a:t>
            </a:r>
            <a:r>
              <a:rPr dirty="0" sz="1550" spc="10">
                <a:latin typeface="宋体"/>
                <a:cs typeface="宋体"/>
              </a:rPr>
              <a:t>机</a:t>
            </a:r>
            <a:r>
              <a:rPr dirty="0" sz="1550" spc="30">
                <a:latin typeface="宋体"/>
                <a:cs typeface="宋体"/>
              </a:rPr>
              <a:t>器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习和深度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dirty="0" sz="1550" spc="30">
                <a:latin typeface="宋体"/>
                <a:cs typeface="宋体"/>
              </a:rPr>
              <a:t>神经网络方面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研究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但这个</a:t>
            </a:r>
            <a:r>
              <a:rPr dirty="0" sz="1550" spc="10">
                <a:latin typeface="宋体"/>
                <a:cs typeface="宋体"/>
              </a:rPr>
              <a:t>系</a:t>
            </a:r>
            <a:r>
              <a:rPr dirty="0" sz="1550" spc="30">
                <a:latin typeface="宋体"/>
                <a:cs typeface="宋体"/>
              </a:rPr>
              <a:t>统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通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性使其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广</a:t>
            </a:r>
            <a:r>
              <a:rPr dirty="0" sz="1550" spc="30">
                <a:latin typeface="宋体"/>
                <a:cs typeface="宋体"/>
              </a:rPr>
              <a:t>泛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于其他</a:t>
            </a:r>
            <a:r>
              <a:rPr dirty="0" sz="1550" spc="10">
                <a:latin typeface="宋体"/>
                <a:cs typeface="宋体"/>
              </a:rPr>
              <a:t>计</a:t>
            </a:r>
            <a:r>
              <a:rPr dirty="0" sz="1550" spc="30">
                <a:latin typeface="宋体"/>
                <a:cs typeface="宋体"/>
              </a:rPr>
              <a:t>算</a:t>
            </a:r>
            <a:r>
              <a:rPr dirty="0" sz="1550" spc="10">
                <a:latin typeface="宋体"/>
                <a:cs typeface="宋体"/>
              </a:rPr>
              <a:t>领</a:t>
            </a:r>
            <a:r>
              <a:rPr dirty="0" sz="1550" spc="30">
                <a:latin typeface="宋体"/>
                <a:cs typeface="宋体"/>
              </a:rPr>
              <a:t>域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5404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5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7237730" cy="4340225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550" spc="40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征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550" spc="90">
                <a:latin typeface="宋体"/>
                <a:cs typeface="宋体"/>
              </a:rPr>
              <a:t>1</a:t>
            </a:r>
            <a:r>
              <a:rPr dirty="0" sz="1550" spc="30">
                <a:latin typeface="宋体"/>
                <a:cs typeface="宋体"/>
              </a:rPr>
              <a:t>、高度的灵活性</a:t>
            </a:r>
            <a:endParaRPr sz="1550">
              <a:latin typeface="宋体"/>
              <a:cs typeface="宋体"/>
            </a:endParaRPr>
          </a:p>
          <a:p>
            <a:pPr algn="just" marL="12700" marR="189865">
              <a:lnSpc>
                <a:spcPts val="1900"/>
              </a:lnSpc>
              <a:spcBef>
                <a:spcPts val="55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不是一个严格的</a:t>
            </a:r>
            <a:r>
              <a:rPr dirty="0" sz="1550" spc="-1000">
                <a:latin typeface="宋体"/>
                <a:cs typeface="宋体"/>
              </a:rPr>
              <a:t>“</a:t>
            </a:r>
            <a:r>
              <a:rPr dirty="0" sz="1550" spc="10">
                <a:latin typeface="宋体"/>
                <a:cs typeface="宋体"/>
              </a:rPr>
              <a:t>神</a:t>
            </a:r>
            <a:r>
              <a:rPr dirty="0" sz="1550" spc="30">
                <a:latin typeface="宋体"/>
                <a:cs typeface="宋体"/>
              </a:rPr>
              <a:t>经网络</a:t>
            </a:r>
            <a:r>
              <a:rPr dirty="0" sz="1550" spc="-1000">
                <a:latin typeface="宋体"/>
                <a:cs typeface="宋体"/>
              </a:rPr>
              <a:t>”</a:t>
            </a:r>
            <a:r>
              <a:rPr dirty="0" sz="1550" spc="30">
                <a:latin typeface="宋体"/>
                <a:cs typeface="宋体"/>
              </a:rPr>
              <a:t>库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只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以将你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表</a:t>
            </a:r>
            <a:r>
              <a:rPr dirty="0" sz="1550" spc="10">
                <a:latin typeface="宋体"/>
                <a:cs typeface="宋体"/>
              </a:rPr>
              <a:t>示</a:t>
            </a:r>
            <a:r>
              <a:rPr dirty="0" sz="1550" spc="30">
                <a:latin typeface="宋体"/>
                <a:cs typeface="宋体"/>
              </a:rPr>
              <a:t>为一个数 据流图，你就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以使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构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图，描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驱</a:t>
            </a:r>
            <a:r>
              <a:rPr dirty="0" sz="1550" spc="10">
                <a:latin typeface="宋体"/>
                <a:cs typeface="宋体"/>
              </a:rPr>
              <a:t>动</a:t>
            </a:r>
            <a:r>
              <a:rPr dirty="0" sz="1550" spc="30">
                <a:latin typeface="宋体"/>
                <a:cs typeface="宋体"/>
              </a:rPr>
              <a:t>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的内部</a:t>
            </a:r>
            <a:r>
              <a:rPr dirty="0" sz="1550" spc="10">
                <a:latin typeface="宋体"/>
                <a:cs typeface="宋体"/>
              </a:rPr>
              <a:t>循</a:t>
            </a:r>
            <a:r>
              <a:rPr dirty="0" sz="1550" spc="30">
                <a:latin typeface="宋体"/>
                <a:cs typeface="宋体"/>
              </a:rPr>
              <a:t>环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我 们提供了有用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工具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帮助你</a:t>
            </a:r>
            <a:r>
              <a:rPr dirty="0" sz="1550" spc="10">
                <a:latin typeface="宋体"/>
                <a:cs typeface="宋体"/>
              </a:rPr>
              <a:t>组</a:t>
            </a:r>
            <a:r>
              <a:rPr dirty="0" sz="1550" spc="30">
                <a:latin typeface="宋体"/>
                <a:cs typeface="宋体"/>
              </a:rPr>
              <a:t>装</a:t>
            </a:r>
            <a:r>
              <a:rPr dirty="0" sz="1550" spc="-1000">
                <a:latin typeface="宋体"/>
                <a:cs typeface="宋体"/>
              </a:rPr>
              <a:t>“</a:t>
            </a:r>
            <a:r>
              <a:rPr dirty="0" sz="1550" spc="30">
                <a:latin typeface="宋体"/>
                <a:cs typeface="宋体"/>
              </a:rPr>
              <a:t>子</a:t>
            </a:r>
            <a:r>
              <a:rPr dirty="0" sz="1550" spc="10">
                <a:latin typeface="宋体"/>
                <a:cs typeface="宋体"/>
              </a:rPr>
              <a:t>图</a:t>
            </a:r>
            <a:r>
              <a:rPr dirty="0" sz="1550" spc="-484">
                <a:latin typeface="宋体"/>
                <a:cs typeface="宋体"/>
              </a:rPr>
              <a:t>”（</a:t>
            </a:r>
            <a:r>
              <a:rPr dirty="0" sz="1550" spc="30">
                <a:latin typeface="宋体"/>
                <a:cs typeface="宋体"/>
              </a:rPr>
              <a:t>常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于</a:t>
            </a:r>
            <a:r>
              <a:rPr dirty="0" sz="1550" spc="10">
                <a:latin typeface="宋体"/>
                <a:cs typeface="宋体"/>
              </a:rPr>
              <a:t>神</a:t>
            </a:r>
            <a:r>
              <a:rPr dirty="0" sz="1550" spc="30">
                <a:latin typeface="宋体"/>
                <a:cs typeface="宋体"/>
              </a:rPr>
              <a:t>经网络</a:t>
            </a:r>
            <a:r>
              <a:rPr dirty="0" sz="1550" spc="20">
                <a:latin typeface="宋体"/>
                <a:cs typeface="宋体"/>
              </a:rPr>
              <a:t>），</a:t>
            </a:r>
            <a:r>
              <a:rPr dirty="0" sz="1550" spc="10">
                <a:latin typeface="宋体"/>
                <a:cs typeface="宋体"/>
              </a:rPr>
              <a:t>当</a:t>
            </a:r>
            <a:r>
              <a:rPr dirty="0" sz="1550" spc="30">
                <a:latin typeface="宋体"/>
                <a:cs typeface="宋体"/>
              </a:rPr>
              <a:t>然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户也可以 自己在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基</a:t>
            </a:r>
            <a:r>
              <a:rPr dirty="0" sz="1550" spc="10">
                <a:latin typeface="宋体"/>
                <a:cs typeface="宋体"/>
              </a:rPr>
              <a:t>础</a:t>
            </a:r>
            <a:r>
              <a:rPr dirty="0" sz="1550" spc="30">
                <a:latin typeface="宋体"/>
                <a:cs typeface="宋体"/>
              </a:rPr>
              <a:t>上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自己的</a:t>
            </a:r>
            <a:r>
              <a:rPr dirty="0" sz="1550" spc="-1015">
                <a:latin typeface="宋体"/>
                <a:cs typeface="宋体"/>
              </a:rPr>
              <a:t>“</a:t>
            </a:r>
            <a:r>
              <a:rPr dirty="0" sz="1550" spc="30">
                <a:latin typeface="宋体"/>
                <a:cs typeface="宋体"/>
              </a:rPr>
              <a:t>上层库</a:t>
            </a:r>
            <a:r>
              <a:rPr dirty="0" sz="1550" spc="-1000">
                <a:latin typeface="宋体"/>
                <a:cs typeface="宋体"/>
              </a:rPr>
              <a:t>”</a:t>
            </a:r>
            <a:r>
              <a:rPr dirty="0" sz="1550" spc="30">
                <a:latin typeface="宋体"/>
                <a:cs typeface="宋体"/>
              </a:rPr>
              <a:t>。定</a:t>
            </a:r>
            <a:r>
              <a:rPr dirty="0" sz="1550" spc="10">
                <a:latin typeface="宋体"/>
                <a:cs typeface="宋体"/>
              </a:rPr>
              <a:t>义</a:t>
            </a:r>
            <a:r>
              <a:rPr dirty="0" sz="1550" spc="30">
                <a:latin typeface="宋体"/>
                <a:cs typeface="宋体"/>
              </a:rPr>
              <a:t>顺</a:t>
            </a:r>
            <a:r>
              <a:rPr dirty="0" sz="1550" spc="10">
                <a:latin typeface="宋体"/>
                <a:cs typeface="宋体"/>
              </a:rPr>
              <a:t>手</a:t>
            </a:r>
            <a:r>
              <a:rPr dirty="0" sz="1550" spc="30">
                <a:latin typeface="宋体"/>
                <a:cs typeface="宋体"/>
              </a:rPr>
              <a:t>好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的新复</a:t>
            </a:r>
            <a:r>
              <a:rPr dirty="0" sz="1550" spc="10">
                <a:latin typeface="宋体"/>
                <a:cs typeface="宋体"/>
              </a:rPr>
              <a:t>合</a:t>
            </a:r>
            <a:r>
              <a:rPr dirty="0" sz="1550" spc="30">
                <a:latin typeface="宋体"/>
                <a:cs typeface="宋体"/>
              </a:rPr>
              <a:t>操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一</a:t>
            </a:r>
            <a:endParaRPr sz="1550">
              <a:latin typeface="宋体"/>
              <a:cs typeface="宋体"/>
            </a:endParaRPr>
          </a:p>
          <a:p>
            <a:pPr marL="12700" marR="189865">
              <a:lnSpc>
                <a:spcPts val="1880"/>
              </a:lnSpc>
            </a:pP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25">
                <a:latin typeface="宋体"/>
                <a:cs typeface="宋体"/>
              </a:rPr>
              <a:t>python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样</a:t>
            </a:r>
            <a:r>
              <a:rPr dirty="0" sz="1550" spc="10">
                <a:latin typeface="宋体"/>
                <a:cs typeface="宋体"/>
              </a:rPr>
              <a:t>容</a:t>
            </a:r>
            <a:r>
              <a:rPr dirty="0" sz="1550" spc="30">
                <a:latin typeface="宋体"/>
                <a:cs typeface="宋体"/>
              </a:rPr>
              <a:t>易，而</a:t>
            </a:r>
            <a:r>
              <a:rPr dirty="0" sz="1550" spc="10">
                <a:latin typeface="宋体"/>
                <a:cs typeface="宋体"/>
              </a:rPr>
              <a:t>且</a:t>
            </a:r>
            <a:r>
              <a:rPr dirty="0" sz="1550" spc="30">
                <a:latin typeface="宋体"/>
                <a:cs typeface="宋体"/>
              </a:rPr>
              <a:t>也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担</a:t>
            </a:r>
            <a:r>
              <a:rPr dirty="0" sz="1550" spc="30">
                <a:latin typeface="宋体"/>
                <a:cs typeface="宋体"/>
              </a:rPr>
              <a:t>心</a:t>
            </a:r>
            <a:r>
              <a:rPr dirty="0" sz="1550" spc="10">
                <a:latin typeface="宋体"/>
                <a:cs typeface="宋体"/>
              </a:rPr>
              <a:t>性</a:t>
            </a:r>
            <a:r>
              <a:rPr dirty="0" sz="1550" spc="30">
                <a:latin typeface="宋体"/>
                <a:cs typeface="宋体"/>
              </a:rPr>
              <a:t>能损耗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当</a:t>
            </a:r>
            <a:r>
              <a:rPr dirty="0" sz="1550" spc="10">
                <a:latin typeface="宋体"/>
                <a:cs typeface="宋体"/>
              </a:rPr>
              <a:t>然</a:t>
            </a:r>
            <a:r>
              <a:rPr dirty="0" sz="1550" spc="30">
                <a:latin typeface="宋体"/>
                <a:cs typeface="宋体"/>
              </a:rPr>
              <a:t>万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你发现</a:t>
            </a:r>
            <a:r>
              <a:rPr dirty="0" sz="1550" spc="10">
                <a:latin typeface="宋体"/>
                <a:cs typeface="宋体"/>
              </a:rPr>
              <a:t>找</a:t>
            </a:r>
            <a:r>
              <a:rPr dirty="0" sz="1550" spc="30">
                <a:latin typeface="宋体"/>
                <a:cs typeface="宋体"/>
              </a:rPr>
              <a:t>不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想要 的底层数据操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，你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可以自</a:t>
            </a:r>
            <a:r>
              <a:rPr dirty="0" sz="1550" spc="10">
                <a:latin typeface="宋体"/>
                <a:cs typeface="宋体"/>
              </a:rPr>
              <a:t>己</a:t>
            </a:r>
            <a:r>
              <a:rPr dirty="0" sz="1550" spc="30">
                <a:latin typeface="宋体"/>
                <a:cs typeface="宋体"/>
              </a:rPr>
              <a:t>写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点</a:t>
            </a:r>
            <a:r>
              <a:rPr dirty="0" sz="1550" spc="155">
                <a:latin typeface="宋体"/>
                <a:cs typeface="宋体"/>
              </a:rPr>
              <a:t>c++</a:t>
            </a:r>
            <a:r>
              <a:rPr dirty="0" sz="1550" spc="30">
                <a:latin typeface="宋体"/>
                <a:cs typeface="宋体"/>
              </a:rPr>
              <a:t>代码来</a:t>
            </a:r>
            <a:r>
              <a:rPr dirty="0" sz="1550" spc="10">
                <a:latin typeface="宋体"/>
                <a:cs typeface="宋体"/>
              </a:rPr>
              <a:t>丰</a:t>
            </a:r>
            <a:r>
              <a:rPr dirty="0" sz="1550" spc="30">
                <a:latin typeface="宋体"/>
                <a:cs typeface="宋体"/>
              </a:rPr>
              <a:t>富</a:t>
            </a:r>
            <a:r>
              <a:rPr dirty="0" sz="1550" spc="10">
                <a:latin typeface="宋体"/>
                <a:cs typeface="宋体"/>
              </a:rPr>
              <a:t>底</a:t>
            </a:r>
            <a:r>
              <a:rPr dirty="0" sz="1550" spc="30">
                <a:latin typeface="宋体"/>
                <a:cs typeface="宋体"/>
              </a:rPr>
              <a:t>层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操作。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870"/>
              </a:spcBef>
            </a:pPr>
            <a:r>
              <a:rPr dirty="0" sz="1550" spc="90">
                <a:latin typeface="宋体"/>
                <a:cs typeface="宋体"/>
              </a:rPr>
              <a:t>2</a:t>
            </a:r>
            <a:r>
              <a:rPr dirty="0" sz="1550" spc="30">
                <a:latin typeface="宋体"/>
                <a:cs typeface="宋体"/>
              </a:rPr>
              <a:t>、真正的可移植性</a:t>
            </a:r>
            <a:r>
              <a:rPr dirty="0" sz="1550" spc="-90">
                <a:latin typeface="宋体"/>
                <a:cs typeface="宋体"/>
              </a:rPr>
              <a:t>（Portability）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65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80">
                <a:latin typeface="宋体"/>
                <a:cs typeface="宋体"/>
              </a:rPr>
              <a:t>CPU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215">
                <a:latin typeface="宋体"/>
                <a:cs typeface="宋体"/>
              </a:rPr>
              <a:t>GPU</a:t>
            </a:r>
            <a:r>
              <a:rPr dirty="0" sz="1550" spc="30">
                <a:latin typeface="宋体"/>
                <a:cs typeface="宋体"/>
              </a:rPr>
              <a:t>上</a:t>
            </a:r>
            <a:r>
              <a:rPr dirty="0" sz="1550" spc="10">
                <a:latin typeface="宋体"/>
                <a:cs typeface="宋体"/>
              </a:rPr>
              <a:t>运</a:t>
            </a:r>
            <a:r>
              <a:rPr dirty="0" sz="1550" spc="30">
                <a:latin typeface="宋体"/>
                <a:cs typeface="宋体"/>
              </a:rPr>
              <a:t>行，比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说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运</a:t>
            </a:r>
            <a:r>
              <a:rPr dirty="0" sz="1550" spc="30">
                <a:latin typeface="宋体"/>
                <a:cs typeface="宋体"/>
              </a:rPr>
              <a:t>行在台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机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服</a:t>
            </a:r>
            <a:r>
              <a:rPr dirty="0" sz="1550" spc="10">
                <a:latin typeface="宋体"/>
                <a:cs typeface="宋体"/>
              </a:rPr>
              <a:t>务</a:t>
            </a:r>
            <a:r>
              <a:rPr dirty="0" sz="1550" spc="30">
                <a:latin typeface="宋体"/>
                <a:cs typeface="宋体"/>
              </a:rPr>
              <a:t>器、手</a:t>
            </a:r>
            <a:r>
              <a:rPr dirty="0" sz="1550" spc="10">
                <a:latin typeface="宋体"/>
                <a:cs typeface="宋体"/>
              </a:rPr>
              <a:t>机</a:t>
            </a:r>
            <a:r>
              <a:rPr dirty="0" sz="1550" spc="30">
                <a:latin typeface="宋体"/>
                <a:cs typeface="宋体"/>
              </a:rPr>
              <a:t>移动 设</a:t>
            </a:r>
            <a:r>
              <a:rPr dirty="0" sz="1550" spc="10">
                <a:latin typeface="宋体"/>
                <a:cs typeface="宋体"/>
              </a:rPr>
              <a:t>备</a:t>
            </a:r>
            <a:r>
              <a:rPr dirty="0" sz="1550" spc="30">
                <a:latin typeface="宋体"/>
                <a:cs typeface="宋体"/>
              </a:rPr>
              <a:t>等</a:t>
            </a:r>
            <a:r>
              <a:rPr dirty="0" sz="1550" spc="10">
                <a:latin typeface="宋体"/>
                <a:cs typeface="宋体"/>
              </a:rPr>
              <a:t>等</a:t>
            </a:r>
            <a:r>
              <a:rPr dirty="0" sz="1550" spc="30">
                <a:latin typeface="宋体"/>
                <a:cs typeface="宋体"/>
              </a:rPr>
              <a:t>。想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没</a:t>
            </a:r>
            <a:r>
              <a:rPr dirty="0" sz="1550" spc="30">
                <a:latin typeface="宋体"/>
                <a:cs typeface="宋体"/>
              </a:rPr>
              <a:t>有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殊硬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前</a:t>
            </a:r>
            <a:r>
              <a:rPr dirty="0" sz="1550" spc="30">
                <a:latin typeface="宋体"/>
                <a:cs typeface="宋体"/>
              </a:rPr>
              <a:t>提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，在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笔</a:t>
            </a:r>
            <a:r>
              <a:rPr dirty="0" sz="1550" spc="30">
                <a:latin typeface="宋体"/>
                <a:cs typeface="宋体"/>
              </a:rPr>
              <a:t>记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30">
                <a:latin typeface="宋体"/>
                <a:cs typeface="宋体"/>
              </a:rPr>
              <a:t>上跑</a:t>
            </a:r>
            <a:r>
              <a:rPr dirty="0" sz="1550" spc="10">
                <a:latin typeface="宋体"/>
                <a:cs typeface="宋体"/>
              </a:rPr>
              <a:t>机</a:t>
            </a:r>
            <a:r>
              <a:rPr dirty="0" sz="1550" spc="30">
                <a:latin typeface="宋体"/>
                <a:cs typeface="宋体"/>
              </a:rPr>
              <a:t>器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习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新想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？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10"/>
              </a:lnSpc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可以</a:t>
            </a:r>
            <a:r>
              <a:rPr dirty="0" sz="1550" spc="10">
                <a:latin typeface="宋体"/>
                <a:cs typeface="宋体"/>
              </a:rPr>
              <a:t>办</a:t>
            </a:r>
            <a:r>
              <a:rPr dirty="0" sz="1550" spc="30">
                <a:latin typeface="宋体"/>
                <a:cs typeface="宋体"/>
              </a:rPr>
              <a:t>到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点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准备将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训</a:t>
            </a:r>
            <a:r>
              <a:rPr dirty="0" sz="1550" spc="30">
                <a:latin typeface="宋体"/>
                <a:cs typeface="宋体"/>
              </a:rPr>
              <a:t>练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型在多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180">
                <a:latin typeface="宋体"/>
                <a:cs typeface="宋体"/>
              </a:rPr>
              <a:t>CPU</a:t>
            </a:r>
            <a:r>
              <a:rPr dirty="0" sz="1550" spc="30">
                <a:latin typeface="宋体"/>
                <a:cs typeface="宋体"/>
              </a:rPr>
              <a:t>上规模</a:t>
            </a:r>
            <a:r>
              <a:rPr dirty="0" sz="1550" spc="10">
                <a:latin typeface="宋体"/>
                <a:cs typeface="宋体"/>
              </a:rPr>
              <a:t>化</a:t>
            </a:r>
            <a:r>
              <a:rPr dirty="0" sz="1550" spc="30">
                <a:latin typeface="宋体"/>
                <a:cs typeface="宋体"/>
              </a:rPr>
              <a:t>运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又</a:t>
            </a:r>
            <a:r>
              <a:rPr dirty="0" sz="1550" spc="30">
                <a:latin typeface="宋体"/>
                <a:cs typeface="宋体"/>
              </a:rPr>
              <a:t>不</a:t>
            </a:r>
            <a:endParaRPr sz="1550">
              <a:latin typeface="宋体"/>
              <a:cs typeface="宋体"/>
            </a:endParaRPr>
          </a:p>
          <a:p>
            <a:pPr marL="12700" marR="212090">
              <a:lnSpc>
                <a:spcPct val="101899"/>
              </a:lnSpc>
            </a:pPr>
            <a:r>
              <a:rPr dirty="0" sz="1550" spc="30">
                <a:latin typeface="宋体"/>
                <a:cs typeface="宋体"/>
              </a:rPr>
              <a:t>想修改代码</a:t>
            </a:r>
            <a:r>
              <a:rPr dirty="0" sz="1550" spc="-5">
                <a:latin typeface="宋体"/>
                <a:cs typeface="宋体"/>
              </a:rPr>
              <a:t>？TensorFlow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以办到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点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想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将你的</a:t>
            </a:r>
            <a:r>
              <a:rPr dirty="0" sz="1550" spc="10">
                <a:latin typeface="宋体"/>
                <a:cs typeface="宋体"/>
              </a:rPr>
              <a:t>训</a:t>
            </a:r>
            <a:r>
              <a:rPr dirty="0" sz="1550" spc="30">
                <a:latin typeface="宋体"/>
                <a:cs typeface="宋体"/>
              </a:rPr>
              <a:t>练</a:t>
            </a:r>
            <a:r>
              <a:rPr dirty="0" sz="1550" spc="10">
                <a:latin typeface="宋体"/>
                <a:cs typeface="宋体"/>
              </a:rPr>
              <a:t>好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型作为</a:t>
            </a:r>
            <a:r>
              <a:rPr dirty="0" sz="1550" spc="10">
                <a:latin typeface="宋体"/>
                <a:cs typeface="宋体"/>
              </a:rPr>
              <a:t>产</a:t>
            </a:r>
            <a:r>
              <a:rPr dirty="0" sz="1550" spc="30">
                <a:latin typeface="宋体"/>
                <a:cs typeface="宋体"/>
              </a:rPr>
              <a:t>品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一 部分用到手机</a:t>
            </a:r>
            <a:r>
              <a:rPr dirty="0" sz="1550" spc="85">
                <a:latin typeface="宋体"/>
                <a:cs typeface="宋体"/>
              </a:rPr>
              <a:t>app</a:t>
            </a:r>
            <a:r>
              <a:rPr dirty="0" sz="1550" spc="30">
                <a:latin typeface="宋体"/>
                <a:cs typeface="宋体"/>
              </a:rPr>
              <a:t>里</a:t>
            </a:r>
            <a:r>
              <a:rPr dirty="0" sz="1550" spc="-5">
                <a:latin typeface="宋体"/>
                <a:cs typeface="宋体"/>
              </a:rPr>
              <a:t>？TensorFlow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办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这</a:t>
            </a:r>
            <a:r>
              <a:rPr dirty="0" sz="1550" spc="10">
                <a:latin typeface="宋体"/>
                <a:cs typeface="宋体"/>
              </a:rPr>
              <a:t>点</a:t>
            </a:r>
            <a:r>
              <a:rPr dirty="0" sz="1550" spc="30">
                <a:latin typeface="宋体"/>
                <a:cs typeface="宋体"/>
              </a:rPr>
              <a:t>。你改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主</a:t>
            </a:r>
            <a:r>
              <a:rPr dirty="0" sz="1550" spc="10">
                <a:latin typeface="宋体"/>
                <a:cs typeface="宋体"/>
              </a:rPr>
              <a:t>意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想要将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的模 型作为云端服</a:t>
            </a:r>
            <a:r>
              <a:rPr dirty="0" sz="1550" spc="10">
                <a:latin typeface="宋体"/>
                <a:cs typeface="宋体"/>
              </a:rPr>
              <a:t>务</a:t>
            </a:r>
            <a:r>
              <a:rPr dirty="0" sz="1550" spc="30">
                <a:latin typeface="宋体"/>
                <a:cs typeface="宋体"/>
              </a:rPr>
              <a:t>运行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自己的</a:t>
            </a:r>
            <a:r>
              <a:rPr dirty="0" sz="1550" spc="10">
                <a:latin typeface="宋体"/>
                <a:cs typeface="宋体"/>
              </a:rPr>
              <a:t>服</a:t>
            </a:r>
            <a:r>
              <a:rPr dirty="0" sz="1550" spc="30">
                <a:latin typeface="宋体"/>
                <a:cs typeface="宋体"/>
              </a:rPr>
              <a:t>务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上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或者运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20">
                <a:latin typeface="宋体"/>
                <a:cs typeface="宋体"/>
              </a:rPr>
              <a:t>Docker</a:t>
            </a:r>
            <a:r>
              <a:rPr dirty="0" sz="1550" spc="30">
                <a:latin typeface="宋体"/>
                <a:cs typeface="宋体"/>
              </a:rPr>
              <a:t>容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里</a:t>
            </a:r>
            <a:r>
              <a:rPr dirty="0" sz="1550" spc="-5">
                <a:latin typeface="宋体"/>
                <a:cs typeface="宋体"/>
              </a:rPr>
              <a:t>？TensorFlow  </a:t>
            </a:r>
            <a:r>
              <a:rPr dirty="0" sz="1550" spc="30">
                <a:latin typeface="宋体"/>
                <a:cs typeface="宋体"/>
              </a:rPr>
              <a:t>也能办到。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就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这么拽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5404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5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7050405" cy="3617595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550" spc="40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征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550" spc="9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、将科研和产品联系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一起</a:t>
            </a:r>
            <a:endParaRPr sz="1550">
              <a:latin typeface="宋体"/>
              <a:cs typeface="宋体"/>
            </a:endParaRPr>
          </a:p>
          <a:p>
            <a:pPr algn="just"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过去如果要将</a:t>
            </a:r>
            <a:r>
              <a:rPr dirty="0" sz="1550" spc="10">
                <a:latin typeface="宋体"/>
                <a:cs typeface="宋体"/>
              </a:rPr>
              <a:t>科</a:t>
            </a:r>
            <a:r>
              <a:rPr dirty="0" sz="1550" spc="30">
                <a:latin typeface="宋体"/>
                <a:cs typeface="宋体"/>
              </a:rPr>
              <a:t>研中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机器学</a:t>
            </a:r>
            <a:r>
              <a:rPr dirty="0" sz="1550" spc="10">
                <a:latin typeface="宋体"/>
                <a:cs typeface="宋体"/>
              </a:rPr>
              <a:t>习</a:t>
            </a:r>
            <a:r>
              <a:rPr dirty="0" sz="1550" spc="30">
                <a:latin typeface="宋体"/>
                <a:cs typeface="宋体"/>
              </a:rPr>
              <a:t>想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产品中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需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大</a:t>
            </a:r>
            <a:r>
              <a:rPr dirty="0" sz="1550" spc="10">
                <a:latin typeface="宋体"/>
                <a:cs typeface="宋体"/>
              </a:rPr>
              <a:t>量</a:t>
            </a:r>
            <a:r>
              <a:rPr dirty="0" sz="1550" spc="30">
                <a:latin typeface="宋体"/>
                <a:cs typeface="宋体"/>
              </a:rPr>
              <a:t>的代码</a:t>
            </a:r>
            <a:r>
              <a:rPr dirty="0" sz="1550" spc="10">
                <a:latin typeface="宋体"/>
                <a:cs typeface="宋体"/>
              </a:rPr>
              <a:t>重</a:t>
            </a:r>
            <a:r>
              <a:rPr dirty="0" sz="1550" spc="30">
                <a:latin typeface="宋体"/>
                <a:cs typeface="宋体"/>
              </a:rPr>
              <a:t>写</a:t>
            </a:r>
            <a:r>
              <a:rPr dirty="0" sz="1550" spc="10">
                <a:latin typeface="宋体"/>
                <a:cs typeface="宋体"/>
              </a:rPr>
              <a:t>工</a:t>
            </a:r>
            <a:r>
              <a:rPr dirty="0" sz="1550" spc="30">
                <a:latin typeface="宋体"/>
                <a:cs typeface="宋体"/>
              </a:rPr>
              <a:t>作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那 样的日子一去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复返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！在</a:t>
            </a:r>
            <a:r>
              <a:rPr dirty="0" sz="1550" spc="45">
                <a:latin typeface="宋体"/>
                <a:cs typeface="宋体"/>
              </a:rPr>
              <a:t>Google，</a:t>
            </a:r>
            <a:r>
              <a:rPr dirty="0" sz="1550" spc="30">
                <a:latin typeface="宋体"/>
                <a:cs typeface="宋体"/>
              </a:rPr>
              <a:t>科</a:t>
            </a:r>
            <a:r>
              <a:rPr dirty="0" sz="1550" spc="10">
                <a:latin typeface="宋体"/>
                <a:cs typeface="宋体"/>
              </a:rPr>
              <a:t>学</a:t>
            </a:r>
            <a:r>
              <a:rPr dirty="0" sz="1550" spc="30">
                <a:latin typeface="宋体"/>
                <a:cs typeface="宋体"/>
              </a:rPr>
              <a:t>家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尝试新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算</a:t>
            </a:r>
            <a:r>
              <a:rPr dirty="0" sz="1550" spc="10">
                <a:latin typeface="宋体"/>
                <a:cs typeface="宋体"/>
              </a:rPr>
              <a:t>法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产</a:t>
            </a:r>
            <a:r>
              <a:rPr dirty="0" sz="1550" spc="30">
                <a:latin typeface="宋体"/>
                <a:cs typeface="宋体"/>
              </a:rPr>
              <a:t>品团 队则用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来</a:t>
            </a:r>
            <a:r>
              <a:rPr dirty="0" sz="1550" spc="10">
                <a:latin typeface="宋体"/>
                <a:cs typeface="宋体"/>
              </a:rPr>
              <a:t>训</a:t>
            </a:r>
            <a:r>
              <a:rPr dirty="0" sz="1550" spc="30">
                <a:latin typeface="宋体"/>
                <a:cs typeface="宋体"/>
              </a:rPr>
              <a:t>练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使用计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并</a:t>
            </a:r>
            <a:r>
              <a:rPr dirty="0" sz="1550" spc="30">
                <a:latin typeface="宋体"/>
                <a:cs typeface="宋体"/>
              </a:rPr>
              <a:t>直接提</a:t>
            </a:r>
            <a:r>
              <a:rPr dirty="0" sz="1550" spc="10">
                <a:latin typeface="宋体"/>
                <a:cs typeface="宋体"/>
              </a:rPr>
              <a:t>供</a:t>
            </a:r>
            <a:r>
              <a:rPr dirty="0" sz="1550" spc="30">
                <a:latin typeface="宋体"/>
                <a:cs typeface="宋体"/>
              </a:rPr>
              <a:t>给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线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户。使用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20"/>
              </a:lnSpc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可以</a:t>
            </a:r>
            <a:r>
              <a:rPr dirty="0" sz="1550" spc="10">
                <a:latin typeface="宋体"/>
                <a:cs typeface="宋体"/>
              </a:rPr>
              <a:t>让</a:t>
            </a:r>
            <a:r>
              <a:rPr dirty="0" sz="1550" spc="30">
                <a:latin typeface="宋体"/>
                <a:cs typeface="宋体"/>
              </a:rPr>
              <a:t>应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研</a:t>
            </a:r>
            <a:r>
              <a:rPr dirty="0" sz="1550" spc="30">
                <a:latin typeface="宋体"/>
                <a:cs typeface="宋体"/>
              </a:rPr>
              <a:t>究者将</a:t>
            </a:r>
            <a:r>
              <a:rPr dirty="0" sz="1550" spc="10">
                <a:latin typeface="宋体"/>
                <a:cs typeface="宋体"/>
              </a:rPr>
              <a:t>想</a:t>
            </a:r>
            <a:r>
              <a:rPr dirty="0" sz="1550" spc="30">
                <a:latin typeface="宋体"/>
                <a:cs typeface="宋体"/>
              </a:rPr>
              <a:t>法</a:t>
            </a:r>
            <a:r>
              <a:rPr dirty="0" sz="1550" spc="10">
                <a:latin typeface="宋体"/>
                <a:cs typeface="宋体"/>
              </a:rPr>
              <a:t>迅</a:t>
            </a:r>
            <a:r>
              <a:rPr dirty="0" sz="1550" spc="30">
                <a:latin typeface="宋体"/>
                <a:cs typeface="宋体"/>
              </a:rPr>
              <a:t>速</a:t>
            </a:r>
            <a:r>
              <a:rPr dirty="0" sz="1550" spc="10">
                <a:latin typeface="宋体"/>
                <a:cs typeface="宋体"/>
              </a:rPr>
              <a:t>运</a:t>
            </a:r>
            <a:r>
              <a:rPr dirty="0" sz="1550" spc="30">
                <a:latin typeface="宋体"/>
                <a:cs typeface="宋体"/>
              </a:rPr>
              <a:t>用到产</a:t>
            </a:r>
            <a:r>
              <a:rPr dirty="0" sz="1550" spc="10">
                <a:latin typeface="宋体"/>
                <a:cs typeface="宋体"/>
              </a:rPr>
              <a:t>品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也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以让学</a:t>
            </a:r>
            <a:r>
              <a:rPr dirty="0" sz="1550" spc="10">
                <a:latin typeface="宋体"/>
                <a:cs typeface="宋体"/>
              </a:rPr>
              <a:t>术</a:t>
            </a:r>
            <a:r>
              <a:rPr dirty="0" sz="1550" spc="30">
                <a:latin typeface="宋体"/>
                <a:cs typeface="宋体"/>
              </a:rPr>
              <a:t>性</a:t>
            </a:r>
            <a:r>
              <a:rPr dirty="0" sz="1550" spc="10">
                <a:latin typeface="宋体"/>
                <a:cs typeface="宋体"/>
              </a:rPr>
              <a:t>研</a:t>
            </a:r>
            <a:r>
              <a:rPr dirty="0" sz="1550" spc="30">
                <a:latin typeface="宋体"/>
                <a:cs typeface="宋体"/>
              </a:rPr>
              <a:t>究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者更直接地彼</a:t>
            </a:r>
            <a:r>
              <a:rPr dirty="0" sz="1550" spc="10">
                <a:latin typeface="宋体"/>
                <a:cs typeface="宋体"/>
              </a:rPr>
              <a:t>此</a:t>
            </a:r>
            <a:r>
              <a:rPr dirty="0" sz="1550" spc="30">
                <a:latin typeface="宋体"/>
                <a:cs typeface="宋体"/>
              </a:rPr>
              <a:t>分享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码，从</a:t>
            </a:r>
            <a:r>
              <a:rPr dirty="0" sz="1550" spc="10">
                <a:latin typeface="宋体"/>
                <a:cs typeface="宋体"/>
              </a:rPr>
              <a:t>而</a:t>
            </a:r>
            <a:r>
              <a:rPr dirty="0" sz="1550" spc="30">
                <a:latin typeface="宋体"/>
                <a:cs typeface="宋体"/>
              </a:rPr>
              <a:t>提</a:t>
            </a:r>
            <a:r>
              <a:rPr dirty="0" sz="1550" spc="10">
                <a:latin typeface="宋体"/>
                <a:cs typeface="宋体"/>
              </a:rPr>
              <a:t>高</a:t>
            </a:r>
            <a:r>
              <a:rPr dirty="0" sz="1550" spc="30">
                <a:latin typeface="宋体"/>
                <a:cs typeface="宋体"/>
              </a:rPr>
              <a:t>科</a:t>
            </a:r>
            <a:r>
              <a:rPr dirty="0" sz="1550" spc="10">
                <a:latin typeface="宋体"/>
                <a:cs typeface="宋体"/>
              </a:rPr>
              <a:t>研</a:t>
            </a:r>
            <a:r>
              <a:rPr dirty="0" sz="1550" spc="30">
                <a:latin typeface="宋体"/>
                <a:cs typeface="宋体"/>
              </a:rPr>
              <a:t>产出率。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dirty="0" sz="1550" spc="90">
                <a:latin typeface="宋体"/>
                <a:cs typeface="宋体"/>
              </a:rPr>
              <a:t>4</a:t>
            </a:r>
            <a:r>
              <a:rPr dirty="0" sz="1550" spc="30">
                <a:latin typeface="宋体"/>
                <a:cs typeface="宋体"/>
              </a:rPr>
              <a:t>、自动求微分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基于梯度的机</a:t>
            </a:r>
            <a:r>
              <a:rPr dirty="0" sz="1550" spc="10">
                <a:latin typeface="宋体"/>
                <a:cs typeface="宋体"/>
              </a:rPr>
              <a:t>器</a:t>
            </a:r>
            <a:r>
              <a:rPr dirty="0" sz="1550" spc="30">
                <a:latin typeface="宋体"/>
                <a:cs typeface="宋体"/>
              </a:rPr>
              <a:t>学习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法会受</a:t>
            </a:r>
            <a:r>
              <a:rPr dirty="0" sz="1550" spc="10">
                <a:latin typeface="宋体"/>
                <a:cs typeface="宋体"/>
              </a:rPr>
              <a:t>益</a:t>
            </a:r>
            <a:r>
              <a:rPr dirty="0" sz="1550" spc="30">
                <a:latin typeface="宋体"/>
                <a:cs typeface="宋体"/>
              </a:rPr>
              <a:t>于</a:t>
            </a:r>
            <a:r>
              <a:rPr dirty="0" sz="1550" spc="-10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自动求</a:t>
            </a:r>
            <a:r>
              <a:rPr dirty="0" sz="1550" spc="10">
                <a:latin typeface="宋体"/>
                <a:cs typeface="宋体"/>
              </a:rPr>
              <a:t>微</a:t>
            </a:r>
            <a:r>
              <a:rPr dirty="0" sz="1550" spc="30">
                <a:latin typeface="宋体"/>
                <a:cs typeface="宋体"/>
              </a:rPr>
              <a:t>分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力</a:t>
            </a:r>
            <a:r>
              <a:rPr dirty="0" sz="1550" spc="30">
                <a:latin typeface="宋体"/>
                <a:cs typeface="宋体"/>
              </a:rPr>
              <a:t>。作为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用户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只</a:t>
            </a:r>
            <a:r>
              <a:rPr dirty="0" sz="1550" spc="30">
                <a:latin typeface="宋体"/>
                <a:cs typeface="宋体"/>
              </a:rPr>
              <a:t>需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定义预</a:t>
            </a:r>
            <a:r>
              <a:rPr dirty="0" sz="1550" spc="10">
                <a:latin typeface="宋体"/>
                <a:cs typeface="宋体"/>
              </a:rPr>
              <a:t>测</a:t>
            </a:r>
            <a:r>
              <a:rPr dirty="0" sz="1550" spc="30">
                <a:latin typeface="宋体"/>
                <a:cs typeface="宋体"/>
              </a:rPr>
              <a:t>模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结</a:t>
            </a:r>
            <a:r>
              <a:rPr dirty="0" sz="1550" spc="30">
                <a:latin typeface="宋体"/>
                <a:cs typeface="宋体"/>
              </a:rPr>
              <a:t>构，将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结</a:t>
            </a:r>
            <a:r>
              <a:rPr dirty="0" sz="1550" spc="30">
                <a:latin typeface="宋体"/>
                <a:cs typeface="宋体"/>
              </a:rPr>
              <a:t>构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目标函数</a:t>
            </a:r>
            <a:endParaRPr sz="1550">
              <a:latin typeface="宋体"/>
              <a:cs typeface="宋体"/>
            </a:endParaRPr>
          </a:p>
          <a:p>
            <a:pPr marL="12700" marR="10795">
              <a:lnSpc>
                <a:spcPct val="101600"/>
              </a:lnSpc>
              <a:spcBef>
                <a:spcPts val="10"/>
              </a:spcBef>
            </a:pPr>
            <a:r>
              <a:rPr dirty="0" sz="1550" spc="-85">
                <a:latin typeface="宋体"/>
                <a:cs typeface="宋体"/>
              </a:rPr>
              <a:t>（objective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-70">
                <a:latin typeface="宋体"/>
                <a:cs typeface="宋体"/>
              </a:rPr>
              <a:t>function）</a:t>
            </a:r>
            <a:r>
              <a:rPr dirty="0" sz="1550" spc="10">
                <a:latin typeface="宋体"/>
                <a:cs typeface="宋体"/>
              </a:rPr>
              <a:t>结</a:t>
            </a:r>
            <a:r>
              <a:rPr dirty="0" sz="1550" spc="30">
                <a:latin typeface="宋体"/>
                <a:cs typeface="宋体"/>
              </a:rPr>
              <a:t>合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一起，</a:t>
            </a:r>
            <a:r>
              <a:rPr dirty="0" sz="1550" spc="10">
                <a:latin typeface="宋体"/>
                <a:cs typeface="宋体"/>
              </a:rPr>
              <a:t>并</a:t>
            </a:r>
            <a:r>
              <a:rPr dirty="0" sz="1550" spc="30">
                <a:latin typeface="宋体"/>
                <a:cs typeface="宋体"/>
              </a:rPr>
              <a:t>添</a:t>
            </a:r>
            <a:r>
              <a:rPr dirty="0" sz="1550" spc="10">
                <a:latin typeface="宋体"/>
                <a:cs typeface="宋体"/>
              </a:rPr>
              <a:t>加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-5">
                <a:latin typeface="宋体"/>
                <a:cs typeface="宋体"/>
              </a:rPr>
              <a:t>，TensorFlow</a:t>
            </a:r>
            <a:r>
              <a:rPr dirty="0" sz="1550" spc="30">
                <a:latin typeface="宋体"/>
                <a:cs typeface="宋体"/>
              </a:rPr>
              <a:t>将</a:t>
            </a:r>
            <a:r>
              <a:rPr dirty="0" sz="1550" spc="10">
                <a:latin typeface="宋体"/>
                <a:cs typeface="宋体"/>
              </a:rPr>
              <a:t>自</a:t>
            </a:r>
            <a:r>
              <a:rPr dirty="0" sz="1550" spc="30">
                <a:latin typeface="宋体"/>
                <a:cs typeface="宋体"/>
              </a:rPr>
              <a:t>动</a:t>
            </a:r>
            <a:r>
              <a:rPr dirty="0" sz="1550" spc="10">
                <a:latin typeface="宋体"/>
                <a:cs typeface="宋体"/>
              </a:rPr>
              <a:t>为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计</a:t>
            </a:r>
            <a:r>
              <a:rPr dirty="0" sz="1550" spc="30">
                <a:latin typeface="宋体"/>
                <a:cs typeface="宋体"/>
              </a:rPr>
              <a:t>算相 关的微分导数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计算</a:t>
            </a:r>
            <a:r>
              <a:rPr dirty="0" sz="1550" spc="10">
                <a:latin typeface="宋体"/>
                <a:cs typeface="宋体"/>
              </a:rPr>
              <a:t>某</a:t>
            </a:r>
            <a:r>
              <a:rPr dirty="0" sz="1550" spc="30">
                <a:latin typeface="宋体"/>
                <a:cs typeface="宋体"/>
              </a:rPr>
              <a:t>个变量</a:t>
            </a:r>
            <a:r>
              <a:rPr dirty="0" sz="1550" spc="10">
                <a:latin typeface="宋体"/>
                <a:cs typeface="宋体"/>
              </a:rPr>
              <a:t>相</a:t>
            </a:r>
            <a:r>
              <a:rPr dirty="0" sz="1550" spc="30">
                <a:latin typeface="宋体"/>
                <a:cs typeface="宋体"/>
              </a:rPr>
              <a:t>对</a:t>
            </a:r>
            <a:r>
              <a:rPr dirty="0" sz="1550" spc="10">
                <a:latin typeface="宋体"/>
                <a:cs typeface="宋体"/>
              </a:rPr>
              <a:t>于</a:t>
            </a:r>
            <a:r>
              <a:rPr dirty="0" sz="1550" spc="30">
                <a:latin typeface="宋体"/>
                <a:cs typeface="宋体"/>
              </a:rPr>
              <a:t>其</a:t>
            </a:r>
            <a:r>
              <a:rPr dirty="0" sz="1550" spc="10">
                <a:latin typeface="宋体"/>
                <a:cs typeface="宋体"/>
              </a:rPr>
              <a:t>他</a:t>
            </a:r>
            <a:r>
              <a:rPr dirty="0" sz="1550" spc="30">
                <a:latin typeface="宋体"/>
                <a:cs typeface="宋体"/>
              </a:rPr>
              <a:t>变量的</a:t>
            </a:r>
            <a:r>
              <a:rPr dirty="0" sz="1550" spc="10">
                <a:latin typeface="宋体"/>
                <a:cs typeface="宋体"/>
              </a:rPr>
              <a:t>导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仅</a:t>
            </a:r>
            <a:r>
              <a:rPr dirty="0" sz="1550" spc="30">
                <a:latin typeface="宋体"/>
                <a:cs typeface="宋体"/>
              </a:rPr>
              <a:t>仅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通过扩</a:t>
            </a:r>
            <a:r>
              <a:rPr dirty="0" sz="1550" spc="10">
                <a:latin typeface="宋体"/>
                <a:cs typeface="宋体"/>
              </a:rPr>
              <a:t>展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图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完 成的，所以你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一直</a:t>
            </a:r>
            <a:r>
              <a:rPr dirty="0" sz="1550" spc="10">
                <a:latin typeface="宋体"/>
                <a:cs typeface="宋体"/>
              </a:rPr>
              <a:t>清</a:t>
            </a:r>
            <a:r>
              <a:rPr dirty="0" sz="1550" spc="30">
                <a:latin typeface="宋体"/>
                <a:cs typeface="宋体"/>
              </a:rPr>
              <a:t>楚看到</a:t>
            </a:r>
            <a:r>
              <a:rPr dirty="0" sz="1550" spc="10">
                <a:latin typeface="宋体"/>
                <a:cs typeface="宋体"/>
              </a:rPr>
              <a:t>究</a:t>
            </a:r>
            <a:r>
              <a:rPr dirty="0" sz="1550" spc="30">
                <a:latin typeface="宋体"/>
                <a:cs typeface="宋体"/>
              </a:rPr>
              <a:t>竟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发</a:t>
            </a:r>
            <a:r>
              <a:rPr dirty="0" sz="1550" spc="10">
                <a:latin typeface="宋体"/>
                <a:cs typeface="宋体"/>
              </a:rPr>
              <a:t>生</a:t>
            </a:r>
            <a:r>
              <a:rPr dirty="0" sz="1550" spc="30">
                <a:latin typeface="宋体"/>
                <a:cs typeface="宋体"/>
              </a:rPr>
              <a:t>什么。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5404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5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7237730" cy="3617595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550" spc="40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特</a:t>
            </a:r>
            <a:r>
              <a:rPr dirty="0" sz="1550" spc="30">
                <a:latin typeface="宋体"/>
                <a:cs typeface="宋体"/>
              </a:rPr>
              <a:t>征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550" spc="90">
                <a:latin typeface="宋体"/>
                <a:cs typeface="宋体"/>
              </a:rPr>
              <a:t>5</a:t>
            </a:r>
            <a:r>
              <a:rPr dirty="0" sz="1550" spc="30">
                <a:latin typeface="宋体"/>
                <a:cs typeface="宋体"/>
              </a:rPr>
              <a:t>、多语言支持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有一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合</a:t>
            </a:r>
            <a:r>
              <a:rPr dirty="0" sz="1550" spc="10">
                <a:latin typeface="宋体"/>
                <a:cs typeface="宋体"/>
              </a:rPr>
              <a:t>理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245">
                <a:latin typeface="宋体"/>
                <a:cs typeface="宋体"/>
              </a:rPr>
              <a:t>C++</a:t>
            </a:r>
            <a:r>
              <a:rPr dirty="0" sz="1550" spc="30">
                <a:latin typeface="宋体"/>
                <a:cs typeface="宋体"/>
              </a:rPr>
              <a:t>使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界面，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有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易</a:t>
            </a:r>
            <a:r>
              <a:rPr dirty="0" sz="1550" spc="30">
                <a:latin typeface="宋体"/>
                <a:cs typeface="宋体"/>
              </a:rPr>
              <a:t>用的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10">
                <a:latin typeface="宋体"/>
                <a:cs typeface="宋体"/>
              </a:rPr>
              <a:t>使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界</a:t>
            </a:r>
            <a:r>
              <a:rPr dirty="0" sz="1550" spc="30">
                <a:latin typeface="宋体"/>
                <a:cs typeface="宋体"/>
              </a:rPr>
              <a:t>面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构建 和执行你的</a:t>
            </a:r>
            <a:r>
              <a:rPr dirty="0" sz="1550">
                <a:latin typeface="宋体"/>
                <a:cs typeface="宋体"/>
              </a:rPr>
              <a:t>graphs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直</a:t>
            </a:r>
            <a:r>
              <a:rPr dirty="0" sz="1550" spc="30">
                <a:latin typeface="宋体"/>
                <a:cs typeface="宋体"/>
              </a:rPr>
              <a:t>接写</a:t>
            </a:r>
            <a:r>
              <a:rPr dirty="0" sz="1550" spc="60">
                <a:latin typeface="宋体"/>
                <a:cs typeface="宋体"/>
              </a:rPr>
              <a:t>Python/C++</a:t>
            </a:r>
            <a:r>
              <a:rPr dirty="0" sz="1550" spc="30">
                <a:latin typeface="宋体"/>
                <a:cs typeface="宋体"/>
              </a:rPr>
              <a:t>程</a:t>
            </a:r>
            <a:r>
              <a:rPr dirty="0" sz="1550" spc="10">
                <a:latin typeface="宋体"/>
                <a:cs typeface="宋体"/>
              </a:rPr>
              <a:t>序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用交互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-50">
                <a:latin typeface="宋体"/>
                <a:cs typeface="宋体"/>
              </a:rPr>
              <a:t>iPython  </a:t>
            </a:r>
            <a:r>
              <a:rPr dirty="0" sz="1550" spc="30">
                <a:latin typeface="宋体"/>
                <a:cs typeface="宋体"/>
              </a:rPr>
              <a:t>界面来用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10">
                <a:latin typeface="宋体"/>
                <a:cs typeface="宋体"/>
              </a:rPr>
              <a:t>尝</a:t>
            </a:r>
            <a:r>
              <a:rPr dirty="0" sz="1550" spc="30">
                <a:latin typeface="宋体"/>
                <a:cs typeface="宋体"/>
              </a:rPr>
              <a:t>试</a:t>
            </a:r>
            <a:r>
              <a:rPr dirty="0" sz="1550" spc="10">
                <a:latin typeface="宋体"/>
                <a:cs typeface="宋体"/>
              </a:rPr>
              <a:t>些</a:t>
            </a:r>
            <a:r>
              <a:rPr dirty="0" sz="1550" spc="30">
                <a:latin typeface="宋体"/>
                <a:cs typeface="宋体"/>
              </a:rPr>
              <a:t>想法，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帮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将笔记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代</a:t>
            </a:r>
            <a:r>
              <a:rPr dirty="0" sz="1550" spc="10">
                <a:latin typeface="宋体"/>
                <a:cs typeface="宋体"/>
              </a:rPr>
              <a:t>码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视化等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30">
                <a:latin typeface="宋体"/>
                <a:cs typeface="宋体"/>
              </a:rPr>
              <a:t>条</a:t>
            </a:r>
            <a:r>
              <a:rPr dirty="0" sz="1550" spc="10">
                <a:latin typeface="宋体"/>
                <a:cs typeface="宋体"/>
              </a:rPr>
              <a:t>理</a:t>
            </a:r>
            <a:r>
              <a:rPr dirty="0" sz="1550" spc="30">
                <a:latin typeface="宋体"/>
                <a:cs typeface="宋体"/>
              </a:rPr>
              <a:t>地 归</a:t>
            </a:r>
            <a:r>
              <a:rPr dirty="0" sz="1550" spc="10">
                <a:latin typeface="宋体"/>
                <a:cs typeface="宋体"/>
              </a:rPr>
              <a:t>置</a:t>
            </a:r>
            <a:r>
              <a:rPr dirty="0" sz="1550" spc="30">
                <a:latin typeface="宋体"/>
                <a:cs typeface="宋体"/>
              </a:rPr>
              <a:t>好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当然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仅</a:t>
            </a:r>
            <a:r>
              <a:rPr dirty="0" sz="1550" spc="10">
                <a:latin typeface="宋体"/>
                <a:cs typeface="宋体"/>
              </a:rPr>
              <a:t>仅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起点</a:t>
            </a:r>
            <a:r>
              <a:rPr dirty="0" sz="1550" spc="20">
                <a:latin typeface="宋体"/>
                <a:cs typeface="宋体"/>
              </a:rPr>
              <a:t>——</a:t>
            </a:r>
            <a:r>
              <a:rPr dirty="0" sz="1550" spc="10">
                <a:latin typeface="宋体"/>
                <a:cs typeface="宋体"/>
              </a:rPr>
              <a:t>我</a:t>
            </a:r>
            <a:r>
              <a:rPr dirty="0" sz="1550" spc="30">
                <a:latin typeface="宋体"/>
                <a:cs typeface="宋体"/>
              </a:rPr>
              <a:t>们</a:t>
            </a:r>
            <a:r>
              <a:rPr dirty="0" sz="1550" spc="10">
                <a:latin typeface="宋体"/>
                <a:cs typeface="宋体"/>
              </a:rPr>
              <a:t>希</a:t>
            </a:r>
            <a:r>
              <a:rPr dirty="0" sz="1550" spc="30">
                <a:latin typeface="宋体"/>
                <a:cs typeface="宋体"/>
              </a:rPr>
              <a:t>望能</a:t>
            </a:r>
            <a:r>
              <a:rPr dirty="0" sz="1550" spc="10">
                <a:latin typeface="宋体"/>
                <a:cs typeface="宋体"/>
              </a:rPr>
              <a:t>鼓</a:t>
            </a:r>
            <a:r>
              <a:rPr dirty="0" sz="1550" spc="30">
                <a:latin typeface="宋体"/>
                <a:cs typeface="宋体"/>
              </a:rPr>
              <a:t>励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造</a:t>
            </a:r>
            <a:r>
              <a:rPr dirty="0" sz="1550" spc="30">
                <a:latin typeface="宋体"/>
                <a:cs typeface="宋体"/>
              </a:rPr>
              <a:t>自己</a:t>
            </a:r>
            <a:r>
              <a:rPr dirty="0" sz="1550" spc="10">
                <a:latin typeface="宋体"/>
                <a:cs typeface="宋体"/>
              </a:rPr>
              <a:t>最</a:t>
            </a:r>
            <a:r>
              <a:rPr dirty="0" sz="1550" spc="30">
                <a:latin typeface="宋体"/>
                <a:cs typeface="宋体"/>
              </a:rPr>
              <a:t>喜</a:t>
            </a:r>
            <a:r>
              <a:rPr dirty="0" sz="1550" spc="10">
                <a:latin typeface="宋体"/>
                <a:cs typeface="宋体"/>
              </a:rPr>
              <a:t>欢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语</a:t>
            </a:r>
            <a:r>
              <a:rPr dirty="0" sz="1550" spc="30">
                <a:latin typeface="宋体"/>
                <a:cs typeface="宋体"/>
              </a:rPr>
              <a:t>言界</a:t>
            </a:r>
            <a:r>
              <a:rPr dirty="0" sz="1550" spc="10">
                <a:latin typeface="宋体"/>
                <a:cs typeface="宋体"/>
              </a:rPr>
              <a:t>面</a:t>
            </a:r>
            <a:r>
              <a:rPr dirty="0" sz="1550" spc="30">
                <a:latin typeface="宋体"/>
                <a:cs typeface="宋体"/>
              </a:rPr>
              <a:t>，  比如</a:t>
            </a:r>
            <a:r>
              <a:rPr dirty="0" sz="1550" spc="-35">
                <a:latin typeface="宋体"/>
                <a:cs typeface="宋体"/>
              </a:rPr>
              <a:t>Go，Java，Lua，JavaScript，</a:t>
            </a:r>
            <a:r>
              <a:rPr dirty="0" sz="1550" spc="30">
                <a:latin typeface="宋体"/>
                <a:cs typeface="宋体"/>
              </a:rPr>
              <a:t>或</a:t>
            </a:r>
            <a:r>
              <a:rPr dirty="0" sz="1550" spc="10">
                <a:latin typeface="宋体"/>
                <a:cs typeface="宋体"/>
              </a:rPr>
              <a:t>者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25">
                <a:latin typeface="宋体"/>
                <a:cs typeface="宋体"/>
              </a:rPr>
              <a:t>R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dirty="0" sz="1550" spc="90">
                <a:latin typeface="宋体"/>
                <a:cs typeface="宋体"/>
              </a:rPr>
              <a:t>6</a:t>
            </a:r>
            <a:r>
              <a:rPr dirty="0" sz="1550" spc="30">
                <a:latin typeface="宋体"/>
                <a:cs typeface="宋体"/>
              </a:rPr>
              <a:t>、性能最优化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比如说你又一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60">
                <a:latin typeface="宋体"/>
                <a:cs typeface="宋体"/>
              </a:rPr>
              <a:t>32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80">
                <a:latin typeface="宋体"/>
                <a:cs typeface="宋体"/>
              </a:rPr>
              <a:t>CPU</a:t>
            </a:r>
            <a:r>
              <a:rPr dirty="0" sz="1550" spc="10">
                <a:latin typeface="宋体"/>
                <a:cs typeface="宋体"/>
              </a:rPr>
              <a:t>内</a:t>
            </a:r>
            <a:r>
              <a:rPr dirty="0" sz="1550" spc="30">
                <a:latin typeface="宋体"/>
                <a:cs typeface="宋体"/>
              </a:rPr>
              <a:t>核、</a:t>
            </a:r>
            <a:r>
              <a:rPr dirty="0" sz="1550" spc="60">
                <a:latin typeface="宋体"/>
                <a:cs typeface="宋体"/>
              </a:rPr>
              <a:t>4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220">
                <a:latin typeface="宋体"/>
                <a:cs typeface="宋体"/>
              </a:rPr>
              <a:t>GPU</a:t>
            </a:r>
            <a:r>
              <a:rPr dirty="0" sz="1550" spc="10">
                <a:latin typeface="宋体"/>
                <a:cs typeface="宋体"/>
              </a:rPr>
              <a:t>显</a:t>
            </a:r>
            <a:r>
              <a:rPr dirty="0" sz="1550" spc="30">
                <a:latin typeface="宋体"/>
                <a:cs typeface="宋体"/>
              </a:rPr>
              <a:t>卡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站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想要将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站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计算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潜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全</a:t>
            </a:r>
            <a:r>
              <a:rPr dirty="0" sz="1550" spc="10">
                <a:latin typeface="宋体"/>
                <a:cs typeface="宋体"/>
              </a:rPr>
              <a:t>发</a:t>
            </a:r>
            <a:r>
              <a:rPr dirty="0" sz="1550" spc="30">
                <a:latin typeface="宋体"/>
                <a:cs typeface="宋体"/>
              </a:rPr>
              <a:t>挥出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？</a:t>
            </a:r>
            <a:r>
              <a:rPr dirty="0" sz="1550" spc="10">
                <a:latin typeface="宋体"/>
                <a:cs typeface="宋体"/>
              </a:rPr>
              <a:t>由</a:t>
            </a:r>
            <a:r>
              <a:rPr dirty="0" sz="1550" spc="30">
                <a:latin typeface="宋体"/>
                <a:cs typeface="宋体"/>
              </a:rPr>
              <a:t>于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给予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线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队</a:t>
            </a:r>
            <a:r>
              <a:rPr dirty="0" sz="1550" spc="30">
                <a:latin typeface="宋体"/>
                <a:cs typeface="宋体"/>
              </a:rPr>
              <a:t>列、异</a:t>
            </a:r>
            <a:r>
              <a:rPr dirty="0" sz="1550" spc="10">
                <a:latin typeface="宋体"/>
                <a:cs typeface="宋体"/>
              </a:rPr>
              <a:t>步</a:t>
            </a:r>
            <a:r>
              <a:rPr dirty="0" sz="1550" spc="30">
                <a:latin typeface="宋体"/>
                <a:cs typeface="宋体"/>
              </a:rPr>
              <a:t>操</a:t>
            </a:r>
            <a:r>
              <a:rPr dirty="0" sz="1550" spc="10">
                <a:latin typeface="宋体"/>
                <a:cs typeface="宋体"/>
              </a:rPr>
              <a:t>作等</a:t>
            </a:r>
            <a:r>
              <a:rPr dirty="0" sz="1550" spc="30">
                <a:latin typeface="宋体"/>
                <a:cs typeface="宋体"/>
              </a:rPr>
              <a:t>以最佳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支</a:t>
            </a:r>
            <a:r>
              <a:rPr dirty="0" sz="1550" spc="10">
                <a:latin typeface="宋体"/>
                <a:cs typeface="宋体"/>
              </a:rPr>
              <a:t>持</a:t>
            </a:r>
            <a:r>
              <a:rPr dirty="0" sz="1550" spc="30">
                <a:latin typeface="宋体"/>
                <a:cs typeface="宋体"/>
              </a:rPr>
              <a:t>，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让你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将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手</a:t>
            </a:r>
            <a:r>
              <a:rPr dirty="0" sz="1550" spc="30">
                <a:latin typeface="宋体"/>
                <a:cs typeface="宋体"/>
              </a:rPr>
              <a:t>边硬件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潜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全部发</a:t>
            </a:r>
            <a:r>
              <a:rPr dirty="0" sz="1550" spc="10">
                <a:latin typeface="宋体"/>
                <a:cs typeface="宋体"/>
              </a:rPr>
              <a:t>挥</a:t>
            </a:r>
            <a:r>
              <a:rPr dirty="0" sz="1550" spc="30">
                <a:latin typeface="宋体"/>
                <a:cs typeface="宋体"/>
              </a:rPr>
              <a:t>出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你</a:t>
            </a:r>
            <a:r>
              <a:rPr dirty="0" sz="1550" spc="30">
                <a:latin typeface="宋体"/>
                <a:cs typeface="宋体"/>
              </a:rPr>
              <a:t>可以自</a:t>
            </a:r>
            <a:r>
              <a:rPr dirty="0" sz="1550" spc="10">
                <a:latin typeface="宋体"/>
                <a:cs typeface="宋体"/>
              </a:rPr>
              <a:t>由</a:t>
            </a:r>
            <a:r>
              <a:rPr dirty="0" sz="1550" spc="30">
                <a:latin typeface="宋体"/>
                <a:cs typeface="宋体"/>
              </a:rPr>
              <a:t>地将</a:t>
            </a:r>
            <a:endParaRPr sz="1550">
              <a:latin typeface="宋体"/>
              <a:cs typeface="宋体"/>
            </a:endParaRPr>
          </a:p>
          <a:p>
            <a:pPr marL="12700" marR="241935">
              <a:lnSpc>
                <a:spcPts val="1900"/>
              </a:lnSpc>
              <a:spcBef>
                <a:spcPts val="55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图中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计</a:t>
            </a:r>
            <a:r>
              <a:rPr dirty="0" sz="1550" spc="10">
                <a:latin typeface="宋体"/>
                <a:cs typeface="宋体"/>
              </a:rPr>
              <a:t>算</a:t>
            </a:r>
            <a:r>
              <a:rPr dirty="0" sz="1550" spc="30">
                <a:latin typeface="宋体"/>
                <a:cs typeface="宋体"/>
              </a:rPr>
              <a:t>元</a:t>
            </a:r>
            <a:r>
              <a:rPr dirty="0" sz="1550" spc="10">
                <a:latin typeface="宋体"/>
                <a:cs typeface="宋体"/>
              </a:rPr>
              <a:t>素</a:t>
            </a:r>
            <a:r>
              <a:rPr dirty="0" sz="1550" spc="30">
                <a:latin typeface="宋体"/>
                <a:cs typeface="宋体"/>
              </a:rPr>
              <a:t>分配到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同</a:t>
            </a:r>
            <a:r>
              <a:rPr dirty="0" sz="1550" spc="10">
                <a:latin typeface="宋体"/>
                <a:cs typeface="宋体"/>
              </a:rPr>
              <a:t>设</a:t>
            </a:r>
            <a:r>
              <a:rPr dirty="0" sz="1550" spc="30">
                <a:latin typeface="宋体"/>
                <a:cs typeface="宋体"/>
              </a:rPr>
              <a:t>备</a:t>
            </a:r>
            <a:r>
              <a:rPr dirty="0" sz="1550" spc="10">
                <a:latin typeface="宋体"/>
                <a:cs typeface="宋体"/>
              </a:rPr>
              <a:t>上</a:t>
            </a:r>
            <a:r>
              <a:rPr dirty="0" sz="1550" spc="-5">
                <a:latin typeface="宋体"/>
                <a:cs typeface="宋体"/>
              </a:rPr>
              <a:t>，TensorFlow</a:t>
            </a:r>
            <a:r>
              <a:rPr dirty="0" sz="1550" spc="30">
                <a:latin typeface="宋体"/>
                <a:cs typeface="宋体"/>
              </a:rPr>
              <a:t>可以</a:t>
            </a:r>
            <a:r>
              <a:rPr dirty="0" sz="1550" spc="10">
                <a:latin typeface="宋体"/>
                <a:cs typeface="宋体"/>
              </a:rPr>
              <a:t>帮</a:t>
            </a:r>
            <a:r>
              <a:rPr dirty="0" sz="1550" spc="30">
                <a:latin typeface="宋体"/>
                <a:cs typeface="宋体"/>
              </a:rPr>
              <a:t>你</a:t>
            </a:r>
            <a:r>
              <a:rPr dirty="0" sz="1550" spc="10">
                <a:latin typeface="宋体"/>
                <a:cs typeface="宋体"/>
              </a:rPr>
              <a:t>管</a:t>
            </a:r>
            <a:r>
              <a:rPr dirty="0" sz="1550" spc="30">
                <a:latin typeface="宋体"/>
                <a:cs typeface="宋体"/>
              </a:rPr>
              <a:t>理</a:t>
            </a:r>
            <a:r>
              <a:rPr dirty="0" sz="1550" spc="10">
                <a:latin typeface="宋体"/>
                <a:cs typeface="宋体"/>
              </a:rPr>
              <a:t>好</a:t>
            </a:r>
            <a:r>
              <a:rPr dirty="0" sz="1550" spc="30">
                <a:latin typeface="宋体"/>
                <a:cs typeface="宋体"/>
              </a:rPr>
              <a:t>这些 不同副本。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5404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95">
                <a:solidFill>
                  <a:srgbClr val="BF0000"/>
                </a:solidFill>
              </a:rPr>
              <a:t>TensorFlow</a:t>
            </a:r>
            <a:r>
              <a:rPr dirty="0" sz="3500" spc="-785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概述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7044690" cy="2174875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550" spc="30">
                <a:latin typeface="宋体"/>
                <a:cs typeface="宋体"/>
              </a:rPr>
              <a:t>谁可以用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TensorFlow?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550" spc="30">
                <a:latin typeface="宋体"/>
                <a:cs typeface="宋体"/>
              </a:rPr>
              <a:t>任何人都可以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 marL="12700" marR="8051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学生、研究员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爱好</a:t>
            </a:r>
            <a:r>
              <a:rPr dirty="0" sz="1550" spc="10">
                <a:latin typeface="宋体"/>
                <a:cs typeface="宋体"/>
              </a:rPr>
              <a:t>者</a:t>
            </a:r>
            <a:r>
              <a:rPr dirty="0" sz="1550" spc="30">
                <a:latin typeface="宋体"/>
                <a:cs typeface="宋体"/>
              </a:rPr>
              <a:t>、极客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师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开发者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发</a:t>
            </a:r>
            <a:r>
              <a:rPr dirty="0" sz="1550" spc="10">
                <a:latin typeface="宋体"/>
                <a:cs typeface="宋体"/>
              </a:rPr>
              <a:t>明</a:t>
            </a:r>
            <a:r>
              <a:rPr dirty="0" sz="1550" spc="30">
                <a:latin typeface="宋体"/>
                <a:cs typeface="宋体"/>
              </a:rPr>
              <a:t>家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创业者</a:t>
            </a:r>
            <a:r>
              <a:rPr dirty="0" sz="1550" spc="10">
                <a:latin typeface="宋体"/>
                <a:cs typeface="宋体"/>
              </a:rPr>
              <a:t>等</a:t>
            </a:r>
            <a:r>
              <a:rPr dirty="0" sz="1550" spc="30">
                <a:latin typeface="宋体"/>
                <a:cs typeface="宋体"/>
              </a:rPr>
              <a:t>等 都可以在</a:t>
            </a:r>
            <a:r>
              <a:rPr dirty="0" sz="1550" spc="70">
                <a:latin typeface="宋体"/>
                <a:cs typeface="宋体"/>
              </a:rPr>
              <a:t>Apache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-105">
                <a:latin typeface="宋体"/>
                <a:cs typeface="宋体"/>
              </a:rPr>
              <a:t>2.0</a:t>
            </a:r>
            <a:r>
              <a:rPr dirty="0" sz="1550" spc="-34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开源协议下使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 algn="just" marL="12700" marR="5080">
              <a:lnSpc>
                <a:spcPct val="101600"/>
              </a:lnSpc>
              <a:spcBef>
                <a:spcPts val="1830"/>
              </a:spcBef>
            </a:pPr>
            <a:r>
              <a:rPr dirty="0" sz="1550" spc="-5">
                <a:latin typeface="宋体"/>
                <a:cs typeface="宋体"/>
              </a:rPr>
              <a:t>TensorFlow</a:t>
            </a:r>
            <a:r>
              <a:rPr dirty="0" sz="1550" spc="30">
                <a:latin typeface="宋体"/>
                <a:cs typeface="宋体"/>
              </a:rPr>
              <a:t>还没</a:t>
            </a:r>
            <a:r>
              <a:rPr dirty="0" sz="1550" spc="10">
                <a:latin typeface="宋体"/>
                <a:cs typeface="宋体"/>
              </a:rPr>
              <a:t>竣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它</a:t>
            </a:r>
            <a:r>
              <a:rPr dirty="0" sz="1550" spc="10">
                <a:latin typeface="宋体"/>
                <a:cs typeface="宋体"/>
              </a:rPr>
              <a:t>需</a:t>
            </a:r>
            <a:r>
              <a:rPr dirty="0" sz="1550" spc="30">
                <a:latin typeface="宋体"/>
                <a:cs typeface="宋体"/>
              </a:rPr>
              <a:t>要被进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步</a:t>
            </a:r>
            <a:r>
              <a:rPr dirty="0" sz="1550" spc="10">
                <a:latin typeface="宋体"/>
                <a:cs typeface="宋体"/>
              </a:rPr>
              <a:t>扩</a:t>
            </a:r>
            <a:r>
              <a:rPr dirty="0" sz="1550" spc="30">
                <a:latin typeface="宋体"/>
                <a:cs typeface="宋体"/>
              </a:rPr>
              <a:t>展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上层建</a:t>
            </a:r>
            <a:r>
              <a:rPr dirty="0" sz="1550" spc="10">
                <a:latin typeface="宋体"/>
                <a:cs typeface="宋体"/>
              </a:rPr>
              <a:t>构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我</a:t>
            </a:r>
            <a:r>
              <a:rPr dirty="0" sz="1550" spc="30">
                <a:latin typeface="宋体"/>
                <a:cs typeface="宋体"/>
              </a:rPr>
              <a:t>们</a:t>
            </a:r>
            <a:r>
              <a:rPr dirty="0" sz="1550" spc="10">
                <a:latin typeface="宋体"/>
                <a:cs typeface="宋体"/>
              </a:rPr>
              <a:t>刚</a:t>
            </a:r>
            <a:r>
              <a:rPr dirty="0" sz="1550" spc="30">
                <a:latin typeface="宋体"/>
                <a:cs typeface="宋体"/>
              </a:rPr>
              <a:t>刚发布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源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 的最初版本，</a:t>
            </a:r>
            <a:r>
              <a:rPr dirty="0" sz="1550" spc="10">
                <a:latin typeface="宋体"/>
                <a:cs typeface="宋体"/>
              </a:rPr>
              <a:t>并</a:t>
            </a:r>
            <a:r>
              <a:rPr dirty="0" sz="1550" spc="30">
                <a:latin typeface="宋体"/>
                <a:cs typeface="宋体"/>
              </a:rPr>
              <a:t>且将</a:t>
            </a:r>
            <a:r>
              <a:rPr dirty="0" sz="1550" spc="10">
                <a:latin typeface="宋体"/>
                <a:cs typeface="宋体"/>
              </a:rPr>
              <a:t>持</a:t>
            </a:r>
            <a:r>
              <a:rPr dirty="0" sz="1550" spc="30">
                <a:latin typeface="宋体"/>
                <a:cs typeface="宋体"/>
              </a:rPr>
              <a:t>续完善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我</a:t>
            </a:r>
            <a:r>
              <a:rPr dirty="0" sz="1550" spc="30">
                <a:latin typeface="宋体"/>
                <a:cs typeface="宋体"/>
              </a:rPr>
              <a:t>们</a:t>
            </a:r>
            <a:r>
              <a:rPr dirty="0" sz="1550" spc="10">
                <a:latin typeface="宋体"/>
                <a:cs typeface="宋体"/>
              </a:rPr>
              <a:t>希</a:t>
            </a:r>
            <a:r>
              <a:rPr dirty="0" sz="1550" spc="30">
                <a:latin typeface="宋体"/>
                <a:cs typeface="宋体"/>
              </a:rPr>
              <a:t>望大家</a:t>
            </a:r>
            <a:r>
              <a:rPr dirty="0" sz="1550" spc="10">
                <a:latin typeface="宋体"/>
                <a:cs typeface="宋体"/>
              </a:rPr>
              <a:t>通</a:t>
            </a:r>
            <a:r>
              <a:rPr dirty="0" sz="1550" spc="30">
                <a:latin typeface="宋体"/>
                <a:cs typeface="宋体"/>
              </a:rPr>
              <a:t>过</a:t>
            </a:r>
            <a:r>
              <a:rPr dirty="0" sz="1550" spc="10">
                <a:latin typeface="宋体"/>
                <a:cs typeface="宋体"/>
              </a:rPr>
              <a:t>直</a:t>
            </a:r>
            <a:r>
              <a:rPr dirty="0" sz="1550" spc="30">
                <a:latin typeface="宋体"/>
                <a:cs typeface="宋体"/>
              </a:rPr>
              <a:t>接</a:t>
            </a:r>
            <a:r>
              <a:rPr dirty="0" sz="1550" spc="10">
                <a:latin typeface="宋体"/>
                <a:cs typeface="宋体"/>
              </a:rPr>
              <a:t>向</a:t>
            </a:r>
            <a:r>
              <a:rPr dirty="0" sz="1550" spc="30">
                <a:latin typeface="宋体"/>
                <a:cs typeface="宋体"/>
              </a:rPr>
              <a:t>源代码</a:t>
            </a:r>
            <a:r>
              <a:rPr dirty="0" sz="1550" spc="10">
                <a:latin typeface="宋体"/>
                <a:cs typeface="宋体"/>
              </a:rPr>
              <a:t>贡</a:t>
            </a:r>
            <a:r>
              <a:rPr dirty="0" sz="1550" spc="30">
                <a:latin typeface="宋体"/>
                <a:cs typeface="宋体"/>
              </a:rPr>
              <a:t>献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或</a:t>
            </a:r>
            <a:r>
              <a:rPr dirty="0" sz="1550" spc="10">
                <a:latin typeface="宋体"/>
                <a:cs typeface="宋体"/>
              </a:rPr>
              <a:t>者</a:t>
            </a:r>
            <a:r>
              <a:rPr dirty="0" sz="1550" spc="30">
                <a:latin typeface="宋体"/>
                <a:cs typeface="宋体"/>
              </a:rPr>
              <a:t>提 供反馈，来建</a:t>
            </a:r>
            <a:r>
              <a:rPr dirty="0" sz="1550" spc="10">
                <a:latin typeface="宋体"/>
                <a:cs typeface="宋体"/>
              </a:rPr>
              <a:t>立</a:t>
            </a:r>
            <a:r>
              <a:rPr dirty="0" sz="1550" spc="30">
                <a:latin typeface="宋体"/>
                <a:cs typeface="宋体"/>
              </a:rPr>
              <a:t>一个</a:t>
            </a:r>
            <a:r>
              <a:rPr dirty="0" sz="1550" spc="10">
                <a:latin typeface="宋体"/>
                <a:cs typeface="宋体"/>
              </a:rPr>
              <a:t>活</a:t>
            </a:r>
            <a:r>
              <a:rPr dirty="0" sz="1550" spc="30">
                <a:latin typeface="宋体"/>
                <a:cs typeface="宋体"/>
              </a:rPr>
              <a:t>跃的开</a:t>
            </a:r>
            <a:r>
              <a:rPr dirty="0" sz="1550" spc="10">
                <a:latin typeface="宋体"/>
                <a:cs typeface="宋体"/>
              </a:rPr>
              <a:t>源</a:t>
            </a:r>
            <a:r>
              <a:rPr dirty="0" sz="1550" spc="30">
                <a:latin typeface="宋体"/>
                <a:cs typeface="宋体"/>
              </a:rPr>
              <a:t>社</a:t>
            </a:r>
            <a:r>
              <a:rPr dirty="0" sz="1550" spc="10">
                <a:latin typeface="宋体"/>
                <a:cs typeface="宋体"/>
              </a:rPr>
              <a:t>区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推动这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代</a:t>
            </a:r>
            <a:r>
              <a:rPr dirty="0" sz="1550" spc="10">
                <a:latin typeface="宋体"/>
                <a:cs typeface="宋体"/>
              </a:rPr>
              <a:t>码</a:t>
            </a:r>
            <a:r>
              <a:rPr dirty="0" sz="1550" spc="30">
                <a:latin typeface="宋体"/>
                <a:cs typeface="宋体"/>
              </a:rPr>
              <a:t>库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未来发</a:t>
            </a:r>
            <a:r>
              <a:rPr dirty="0" sz="1550" spc="10">
                <a:latin typeface="宋体"/>
                <a:cs typeface="宋体"/>
              </a:rPr>
              <a:t>展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40">
                <a:solidFill>
                  <a:srgbClr val="BF0000"/>
                </a:solidFill>
              </a:rPr>
              <a:t>T</a:t>
            </a:r>
            <a:r>
              <a:rPr dirty="0" sz="3850" spc="40">
                <a:solidFill>
                  <a:srgbClr val="BF0000"/>
                </a:solidFill>
              </a:rPr>
              <a:t>e</a:t>
            </a:r>
            <a:r>
              <a:rPr dirty="0" sz="3850" spc="120">
                <a:solidFill>
                  <a:srgbClr val="BF0000"/>
                </a:solidFill>
              </a:rPr>
              <a:t>n</a:t>
            </a:r>
            <a:r>
              <a:rPr dirty="0" sz="3850" spc="-425">
                <a:solidFill>
                  <a:srgbClr val="BF0000"/>
                </a:solidFill>
              </a:rPr>
              <a:t>s</a:t>
            </a:r>
            <a:r>
              <a:rPr dirty="0" sz="3850" spc="235">
                <a:solidFill>
                  <a:srgbClr val="BF0000"/>
                </a:solidFill>
              </a:rPr>
              <a:t>o</a:t>
            </a:r>
            <a:r>
              <a:rPr dirty="0" sz="3850" spc="-650">
                <a:solidFill>
                  <a:srgbClr val="BF0000"/>
                </a:solidFill>
              </a:rPr>
              <a:t>r</a:t>
            </a:r>
            <a:r>
              <a:rPr dirty="0" sz="3850" spc="-114">
                <a:solidFill>
                  <a:srgbClr val="BF0000"/>
                </a:solidFill>
              </a:rPr>
              <a:t>F</a:t>
            </a:r>
            <a:r>
              <a:rPr dirty="0" sz="3850" spc="-1155">
                <a:solidFill>
                  <a:srgbClr val="BF0000"/>
                </a:solidFill>
              </a:rPr>
              <a:t>l</a:t>
            </a:r>
            <a:r>
              <a:rPr dirty="0" sz="3850" spc="235">
                <a:solidFill>
                  <a:srgbClr val="BF0000"/>
                </a:solidFill>
              </a:rPr>
              <a:t>o</a:t>
            </a:r>
            <a:r>
              <a:rPr dirty="0" sz="3850" spc="700">
                <a:solidFill>
                  <a:srgbClr val="BF0000"/>
                </a:solidFill>
              </a:rPr>
              <a:t>w</a:t>
            </a:r>
            <a:r>
              <a:rPr dirty="0" sz="3850" spc="10">
                <a:solidFill>
                  <a:srgbClr val="BF0000"/>
                </a:solidFill>
              </a:rPr>
              <a:t>开</a:t>
            </a:r>
            <a:r>
              <a:rPr dirty="0" sz="3850" spc="-30">
                <a:solidFill>
                  <a:srgbClr val="BF0000"/>
                </a:solidFill>
              </a:rPr>
              <a:t>发</a:t>
            </a:r>
            <a:r>
              <a:rPr dirty="0" sz="3850" spc="10">
                <a:solidFill>
                  <a:srgbClr val="BF0000"/>
                </a:solidFill>
              </a:rPr>
              <a:t>环境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6" y="2341899"/>
            <a:ext cx="1436370" cy="30892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13360" indent="-200660">
              <a:lnSpc>
                <a:spcPct val="100000"/>
              </a:lnSpc>
              <a:spcBef>
                <a:spcPts val="110"/>
              </a:spcBef>
              <a:buFont typeface="Times New Roman"/>
              <a:buChar char="•"/>
              <a:tabLst>
                <a:tab pos="213995" algn="l"/>
              </a:tabLst>
            </a:pPr>
            <a:r>
              <a:rPr dirty="0" sz="2450" spc="25">
                <a:latin typeface="宋体"/>
                <a:cs typeface="宋体"/>
              </a:rPr>
              <a:t>vim</a:t>
            </a:r>
            <a:endParaRPr sz="24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Char char="•"/>
            </a:pPr>
            <a:endParaRPr sz="3550">
              <a:latin typeface="Times New Roman"/>
              <a:cs typeface="Times New Roman"/>
            </a:endParaRPr>
          </a:p>
          <a:p>
            <a:pPr marL="213360" indent="-200660">
              <a:lnSpc>
                <a:spcPct val="100000"/>
              </a:lnSpc>
              <a:buFont typeface="Times New Roman"/>
              <a:buChar char="•"/>
              <a:tabLst>
                <a:tab pos="213995" algn="l"/>
              </a:tabLst>
            </a:pPr>
            <a:r>
              <a:rPr dirty="0" sz="2450" spc="-145">
                <a:latin typeface="宋体"/>
                <a:cs typeface="宋体"/>
              </a:rPr>
              <a:t>gedit</a:t>
            </a:r>
            <a:endParaRPr sz="24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3550">
              <a:latin typeface="Times New Roman"/>
              <a:cs typeface="Times New Roman"/>
            </a:endParaRPr>
          </a:p>
          <a:p>
            <a:pPr marL="213360" indent="-200660">
              <a:lnSpc>
                <a:spcPct val="100000"/>
              </a:lnSpc>
              <a:buFont typeface="Times New Roman"/>
              <a:buChar char="•"/>
              <a:tabLst>
                <a:tab pos="213995" algn="l"/>
              </a:tabLst>
            </a:pPr>
            <a:r>
              <a:rPr dirty="0" sz="2450" spc="130">
                <a:latin typeface="宋体"/>
                <a:cs typeface="宋体"/>
              </a:rPr>
              <a:t>PyCharm</a:t>
            </a:r>
            <a:endParaRPr sz="24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3550">
              <a:latin typeface="Times New Roman"/>
              <a:cs typeface="Times New Roman"/>
            </a:endParaRPr>
          </a:p>
          <a:p>
            <a:pPr marL="213360" indent="-200660">
              <a:lnSpc>
                <a:spcPct val="100000"/>
              </a:lnSpc>
              <a:buFont typeface="Times New Roman"/>
              <a:buChar char="•"/>
              <a:tabLst>
                <a:tab pos="213995" algn="l"/>
              </a:tabLst>
            </a:pPr>
            <a:r>
              <a:rPr dirty="0" sz="2450" spc="170">
                <a:latin typeface="宋体"/>
                <a:cs typeface="宋体"/>
              </a:rPr>
              <a:t>VSCode</a:t>
            </a:r>
            <a:endParaRPr sz="24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26664" y="2011680"/>
            <a:ext cx="6377939" cy="4456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2020-07-20T03:19:36Z</dcterms:created>
  <dcterms:modified xsi:type="dcterms:W3CDTF">2020-07-20T03:19:36Z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