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png" ContentType="image/png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8842" y="2373783"/>
            <a:ext cx="6655715" cy="141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1960" y="2138819"/>
            <a:ext cx="4765040" cy="3389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6085"/>
              </a:lnSpc>
              <a:spcBef>
                <a:spcPts val="105"/>
              </a:spcBef>
            </a:pPr>
            <a:r>
              <a:rPr dirty="0" spc="685"/>
              <a:t>A</a:t>
            </a:r>
            <a:r>
              <a:rPr dirty="0" spc="-1475"/>
              <a:t>I</a:t>
            </a:r>
            <a:r>
              <a:rPr dirty="0" spc="365"/>
              <a:t>o</a:t>
            </a:r>
            <a:r>
              <a:rPr dirty="0" spc="50"/>
              <a:t>T</a:t>
            </a:r>
            <a:r>
              <a:rPr dirty="0" spc="5"/>
              <a:t>人工智能项目实战</a:t>
            </a:r>
          </a:p>
          <a:p>
            <a:pPr algn="ctr">
              <a:lnSpc>
                <a:spcPts val="4825"/>
              </a:lnSpc>
            </a:pPr>
            <a:r>
              <a:rPr dirty="0" sz="4200" spc="5"/>
              <a:t>-</a:t>
            </a:r>
            <a:r>
              <a:rPr dirty="0" sz="4200" spc="10"/>
              <a:t>人脸识别界面设计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辛慧 </a:t>
            </a:r>
            <a:r>
              <a:rPr dirty="0" sz="2100" spc="55">
                <a:latin typeface="宋体"/>
                <a:cs typeface="宋体"/>
              </a:rPr>
              <a:t>1</a:t>
            </a:r>
            <a:r>
              <a:rPr dirty="0" sz="2100" spc="35">
                <a:latin typeface="宋体"/>
                <a:cs typeface="宋体"/>
              </a:rPr>
              <a:t>5</a:t>
            </a:r>
            <a:r>
              <a:rPr dirty="0" sz="2100" spc="55">
                <a:latin typeface="宋体"/>
                <a:cs typeface="宋体"/>
              </a:rPr>
              <a:t>3</a:t>
            </a:r>
            <a:r>
              <a:rPr dirty="0" sz="2100" spc="35">
                <a:latin typeface="宋体"/>
                <a:cs typeface="宋体"/>
              </a:rPr>
              <a:t>0</a:t>
            </a:r>
            <a:r>
              <a:rPr dirty="0" sz="2100" spc="55">
                <a:latin typeface="宋体"/>
                <a:cs typeface="宋体"/>
              </a:rPr>
              <a:t>9</a:t>
            </a:r>
            <a:r>
              <a:rPr dirty="0" sz="2100" spc="35">
                <a:latin typeface="宋体"/>
                <a:cs typeface="宋体"/>
              </a:rPr>
              <a:t>2</a:t>
            </a:r>
            <a:r>
              <a:rPr dirty="0" sz="2100" spc="55">
                <a:latin typeface="宋体"/>
                <a:cs typeface="宋体"/>
              </a:rPr>
              <a:t>20</a:t>
            </a:r>
            <a:r>
              <a:rPr dirty="0" sz="2100" spc="35">
                <a:latin typeface="宋体"/>
                <a:cs typeface="宋体"/>
              </a:rPr>
              <a:t>8</a:t>
            </a:r>
            <a:r>
              <a:rPr dirty="0" sz="2100" spc="55">
                <a:latin typeface="宋体"/>
                <a:cs typeface="宋体"/>
              </a:rPr>
              <a:t>6</a:t>
            </a:r>
            <a:r>
              <a:rPr dirty="0" sz="2100" spc="50">
                <a:latin typeface="宋体"/>
                <a:cs typeface="宋体"/>
              </a:rPr>
              <a:t>8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239585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40">
                <a:solidFill>
                  <a:srgbClr val="BF0000"/>
                </a:solidFill>
              </a:rPr>
              <a:t>T</a:t>
            </a:r>
            <a:r>
              <a:rPr dirty="0" sz="3850" spc="-190">
                <a:solidFill>
                  <a:srgbClr val="BF0000"/>
                </a:solidFill>
              </a:rPr>
              <a:t>k</a:t>
            </a:r>
            <a:r>
              <a:rPr dirty="0" sz="3850" spc="-1155">
                <a:solidFill>
                  <a:srgbClr val="BF0000"/>
                </a:solidFill>
              </a:rPr>
              <a:t>i</a:t>
            </a:r>
            <a:r>
              <a:rPr dirty="0" sz="3850" spc="155">
                <a:solidFill>
                  <a:srgbClr val="BF0000"/>
                </a:solidFill>
              </a:rPr>
              <a:t>n</a:t>
            </a:r>
            <a:r>
              <a:rPr dirty="0" sz="3850" spc="-810">
                <a:solidFill>
                  <a:srgbClr val="BF0000"/>
                </a:solidFill>
              </a:rPr>
              <a:t>t</a:t>
            </a:r>
            <a:r>
              <a:rPr dirty="0" sz="3850" spc="40">
                <a:solidFill>
                  <a:srgbClr val="BF0000"/>
                </a:solidFill>
              </a:rPr>
              <a:t>e</a:t>
            </a:r>
            <a:r>
              <a:rPr dirty="0" sz="3850" spc="-650">
                <a:solidFill>
                  <a:srgbClr val="BF0000"/>
                </a:solidFill>
              </a:rPr>
              <a:t>r</a:t>
            </a:r>
            <a:r>
              <a:rPr dirty="0" sz="3850" spc="10">
                <a:solidFill>
                  <a:srgbClr val="BF0000"/>
                </a:solidFill>
              </a:rPr>
              <a:t>实例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1275062" y="2338800"/>
            <a:ext cx="2005964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20">
                <a:latin typeface="宋体"/>
                <a:cs typeface="宋体"/>
              </a:rPr>
              <a:t>from</a:t>
            </a:r>
            <a:r>
              <a:rPr dirty="0" sz="1750" spc="-409">
                <a:latin typeface="宋体"/>
                <a:cs typeface="宋体"/>
              </a:rPr>
              <a:t> </a:t>
            </a:r>
            <a:r>
              <a:rPr dirty="0" sz="1750" spc="-195">
                <a:latin typeface="宋体"/>
                <a:cs typeface="宋体"/>
              </a:rPr>
              <a:t>tkinter</a:t>
            </a:r>
            <a:r>
              <a:rPr dirty="0" sz="1750" spc="-405">
                <a:latin typeface="宋体"/>
                <a:cs typeface="宋体"/>
              </a:rPr>
              <a:t> </a:t>
            </a:r>
            <a:r>
              <a:rPr dirty="0" sz="1750" spc="-45">
                <a:latin typeface="宋体"/>
                <a:cs typeface="宋体"/>
              </a:rPr>
              <a:t>import</a:t>
            </a:r>
            <a:r>
              <a:rPr dirty="0" sz="1750" spc="-405">
                <a:latin typeface="宋体"/>
                <a:cs typeface="宋体"/>
              </a:rPr>
              <a:t> </a:t>
            </a:r>
            <a:r>
              <a:rPr dirty="0" sz="1750" spc="-155">
                <a:latin typeface="宋体"/>
                <a:cs typeface="宋体"/>
              </a:rPr>
              <a:t>*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60176" y="2338800"/>
            <a:ext cx="1536065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170">
                <a:latin typeface="宋体"/>
                <a:cs typeface="宋体"/>
              </a:rPr>
              <a:t>#</a:t>
            </a:r>
            <a:r>
              <a:rPr dirty="0" sz="1750" spc="-415">
                <a:latin typeface="宋体"/>
                <a:cs typeface="宋体"/>
              </a:rPr>
              <a:t> </a:t>
            </a:r>
            <a:r>
              <a:rPr dirty="0" sz="1750" spc="-35">
                <a:latin typeface="宋体"/>
                <a:cs typeface="宋体"/>
              </a:rPr>
              <a:t>Import</a:t>
            </a:r>
            <a:r>
              <a:rPr dirty="0" sz="1750" spc="-409">
                <a:latin typeface="宋体"/>
                <a:cs typeface="宋体"/>
              </a:rPr>
              <a:t> </a:t>
            </a:r>
            <a:r>
              <a:rPr dirty="0" sz="1750" spc="-195">
                <a:latin typeface="宋体"/>
                <a:cs typeface="宋体"/>
              </a:rPr>
              <a:t>tkinter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28613" y="3046607"/>
            <a:ext cx="1970405" cy="267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55"/>
              </a:lnSpc>
            </a:pPr>
            <a:r>
              <a:rPr dirty="0" sz="1750" spc="170">
                <a:latin typeface="宋体"/>
                <a:cs typeface="宋体"/>
              </a:rPr>
              <a:t>#</a:t>
            </a:r>
            <a:r>
              <a:rPr dirty="0" sz="1750" spc="-395">
                <a:latin typeface="宋体"/>
                <a:cs typeface="宋体"/>
              </a:rPr>
              <a:t> </a:t>
            </a:r>
            <a:r>
              <a:rPr dirty="0" sz="1750" spc="-65">
                <a:latin typeface="宋体"/>
                <a:cs typeface="宋体"/>
              </a:rPr>
              <a:t>Create</a:t>
            </a:r>
            <a:r>
              <a:rPr dirty="0" sz="1750" spc="-400">
                <a:latin typeface="宋体"/>
                <a:cs typeface="宋体"/>
              </a:rPr>
              <a:t> </a:t>
            </a:r>
            <a:r>
              <a:rPr dirty="0" sz="1750">
                <a:latin typeface="宋体"/>
                <a:cs typeface="宋体"/>
              </a:rPr>
              <a:t>a</a:t>
            </a:r>
            <a:r>
              <a:rPr dirty="0" sz="1750" spc="-409">
                <a:latin typeface="宋体"/>
                <a:cs typeface="宋体"/>
              </a:rPr>
              <a:t> </a:t>
            </a:r>
            <a:r>
              <a:rPr dirty="0" sz="1750" spc="-90">
                <a:latin typeface="宋体"/>
                <a:cs typeface="宋体"/>
              </a:rPr>
              <a:t>root</a:t>
            </a:r>
            <a:r>
              <a:rPr dirty="0" sz="1750" spc="-395">
                <a:latin typeface="宋体"/>
                <a:cs typeface="宋体"/>
              </a:rPr>
              <a:t> </a:t>
            </a:r>
            <a:r>
              <a:rPr dirty="0" sz="1750" spc="15">
                <a:latin typeface="宋体"/>
                <a:cs typeface="宋体"/>
              </a:rPr>
              <a:t>wind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85072" y="2989580"/>
            <a:ext cx="310515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135">
                <a:latin typeface="宋体"/>
                <a:cs typeface="宋体"/>
              </a:rPr>
              <a:t>o</a:t>
            </a:r>
            <a:r>
              <a:rPr dirty="0" sz="1750" spc="345">
                <a:latin typeface="宋体"/>
                <a:cs typeface="宋体"/>
              </a:rPr>
              <a:t>w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5062" y="2931955"/>
            <a:ext cx="1518920" cy="675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1700"/>
              </a:lnSpc>
              <a:spcBef>
                <a:spcPts val="100"/>
              </a:spcBef>
            </a:pPr>
            <a:r>
              <a:rPr dirty="0" sz="1750" spc="-90">
                <a:latin typeface="宋体"/>
                <a:cs typeface="宋体"/>
              </a:rPr>
              <a:t>root </a:t>
            </a:r>
            <a:r>
              <a:rPr dirty="0" sz="1750" spc="-95">
                <a:latin typeface="宋体"/>
                <a:cs typeface="宋体"/>
              </a:rPr>
              <a:t>=Tk()  </a:t>
            </a:r>
            <a:r>
              <a:rPr dirty="0" sz="1750" spc="-190">
                <a:latin typeface="宋体"/>
                <a:cs typeface="宋体"/>
              </a:rPr>
              <a:t>root.title("App")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5062" y="3907473"/>
            <a:ext cx="4573905" cy="1325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1700"/>
              </a:lnSpc>
              <a:spcBef>
                <a:spcPts val="100"/>
              </a:spcBef>
            </a:pPr>
            <a:r>
              <a:rPr dirty="0" sz="1750" spc="-165">
                <a:latin typeface="宋体"/>
                <a:cs typeface="宋体"/>
              </a:rPr>
              <a:t>label</a:t>
            </a:r>
            <a:r>
              <a:rPr dirty="0" sz="1750" spc="-400">
                <a:latin typeface="宋体"/>
                <a:cs typeface="宋体"/>
              </a:rPr>
              <a:t> </a:t>
            </a:r>
            <a:r>
              <a:rPr dirty="0" sz="1750" spc="290">
                <a:latin typeface="宋体"/>
                <a:cs typeface="宋体"/>
              </a:rPr>
              <a:t>=</a:t>
            </a:r>
            <a:r>
              <a:rPr dirty="0" sz="1750" spc="-385">
                <a:latin typeface="宋体"/>
                <a:cs typeface="宋体"/>
              </a:rPr>
              <a:t> </a:t>
            </a:r>
            <a:r>
              <a:rPr dirty="0" sz="1750" spc="-145">
                <a:latin typeface="宋体"/>
                <a:cs typeface="宋体"/>
              </a:rPr>
              <a:t>Label(root,</a:t>
            </a:r>
            <a:r>
              <a:rPr dirty="0" sz="1750" spc="-415">
                <a:latin typeface="宋体"/>
                <a:cs typeface="宋体"/>
              </a:rPr>
              <a:t> </a:t>
            </a:r>
            <a:r>
              <a:rPr dirty="0" sz="1750" spc="-185">
                <a:latin typeface="宋体"/>
                <a:cs typeface="宋体"/>
              </a:rPr>
              <a:t>text</a:t>
            </a:r>
            <a:r>
              <a:rPr dirty="0" sz="1750" spc="-405">
                <a:latin typeface="宋体"/>
                <a:cs typeface="宋体"/>
              </a:rPr>
              <a:t> </a:t>
            </a:r>
            <a:r>
              <a:rPr dirty="0" sz="1750" spc="290">
                <a:latin typeface="宋体"/>
                <a:cs typeface="宋体"/>
              </a:rPr>
              <a:t>=</a:t>
            </a:r>
            <a:r>
              <a:rPr dirty="0" sz="1750" spc="-390">
                <a:latin typeface="宋体"/>
                <a:cs typeface="宋体"/>
              </a:rPr>
              <a:t> </a:t>
            </a:r>
            <a:r>
              <a:rPr dirty="0" sz="1750" spc="85">
                <a:latin typeface="宋体"/>
                <a:cs typeface="宋体"/>
              </a:rPr>
              <a:t>"Welcome</a:t>
            </a:r>
            <a:r>
              <a:rPr dirty="0" sz="1750" spc="-415">
                <a:latin typeface="宋体"/>
                <a:cs typeface="宋体"/>
              </a:rPr>
              <a:t> </a:t>
            </a:r>
            <a:r>
              <a:rPr dirty="0" sz="1750" spc="-105">
                <a:latin typeface="宋体"/>
                <a:cs typeface="宋体"/>
              </a:rPr>
              <a:t>to</a:t>
            </a:r>
            <a:r>
              <a:rPr dirty="0" sz="1750" spc="-385">
                <a:latin typeface="宋体"/>
                <a:cs typeface="宋体"/>
              </a:rPr>
              <a:t> </a:t>
            </a:r>
            <a:r>
              <a:rPr dirty="0" sz="1750" spc="-75">
                <a:latin typeface="宋体"/>
                <a:cs typeface="宋体"/>
              </a:rPr>
              <a:t>Python")  </a:t>
            </a:r>
            <a:r>
              <a:rPr dirty="0" sz="1750" spc="-40">
                <a:latin typeface="宋体"/>
                <a:cs typeface="宋体"/>
              </a:rPr>
              <a:t>button </a:t>
            </a:r>
            <a:r>
              <a:rPr dirty="0" sz="1750" spc="290">
                <a:latin typeface="宋体"/>
                <a:cs typeface="宋体"/>
              </a:rPr>
              <a:t>= </a:t>
            </a:r>
            <a:r>
              <a:rPr dirty="0" sz="1750" spc="-125">
                <a:latin typeface="宋体"/>
                <a:cs typeface="宋体"/>
              </a:rPr>
              <a:t>Button(root, </a:t>
            </a:r>
            <a:r>
              <a:rPr dirty="0" sz="1750" spc="-190">
                <a:latin typeface="宋体"/>
                <a:cs typeface="宋体"/>
              </a:rPr>
              <a:t>text </a:t>
            </a:r>
            <a:r>
              <a:rPr dirty="0" sz="1750" spc="290">
                <a:latin typeface="宋体"/>
                <a:cs typeface="宋体"/>
              </a:rPr>
              <a:t>= </a:t>
            </a:r>
            <a:r>
              <a:rPr dirty="0" sz="1750" spc="-190">
                <a:latin typeface="宋体"/>
                <a:cs typeface="宋体"/>
              </a:rPr>
              <a:t>"Click </a:t>
            </a:r>
            <a:r>
              <a:rPr dirty="0" sz="1750" spc="10">
                <a:latin typeface="宋体"/>
                <a:cs typeface="宋体"/>
              </a:rPr>
              <a:t>Me")  </a:t>
            </a:r>
            <a:r>
              <a:rPr dirty="0" sz="1750" spc="-175">
                <a:latin typeface="宋体"/>
                <a:cs typeface="宋体"/>
              </a:rPr>
              <a:t>label.pack()</a:t>
            </a:r>
            <a:endParaRPr sz="17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1750" spc="-114">
                <a:latin typeface="宋体"/>
                <a:cs typeface="宋体"/>
              </a:rPr>
              <a:t>button.pack()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14900" y="3907473"/>
            <a:ext cx="3383279" cy="1325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671320">
              <a:lnSpc>
                <a:spcPct val="121700"/>
              </a:lnSpc>
              <a:spcBef>
                <a:spcPts val="100"/>
              </a:spcBef>
            </a:pPr>
            <a:r>
              <a:rPr dirty="0" sz="1750" spc="170">
                <a:latin typeface="宋体"/>
                <a:cs typeface="宋体"/>
              </a:rPr>
              <a:t># </a:t>
            </a:r>
            <a:r>
              <a:rPr dirty="0" sz="1750" spc="-60">
                <a:latin typeface="宋体"/>
                <a:cs typeface="宋体"/>
              </a:rPr>
              <a:t>Create </a:t>
            </a:r>
            <a:r>
              <a:rPr dirty="0" sz="1750">
                <a:latin typeface="宋体"/>
                <a:cs typeface="宋体"/>
              </a:rPr>
              <a:t>a </a:t>
            </a:r>
            <a:r>
              <a:rPr dirty="0" sz="1750" spc="-165">
                <a:latin typeface="宋体"/>
                <a:cs typeface="宋体"/>
              </a:rPr>
              <a:t>label  </a:t>
            </a:r>
            <a:r>
              <a:rPr dirty="0" sz="1750" spc="170">
                <a:latin typeface="宋体"/>
                <a:cs typeface="宋体"/>
              </a:rPr>
              <a:t>#</a:t>
            </a:r>
            <a:r>
              <a:rPr dirty="0" sz="1750" spc="-420">
                <a:latin typeface="宋体"/>
                <a:cs typeface="宋体"/>
              </a:rPr>
              <a:t> </a:t>
            </a:r>
            <a:r>
              <a:rPr dirty="0" sz="1750" spc="-60">
                <a:latin typeface="宋体"/>
                <a:cs typeface="宋体"/>
              </a:rPr>
              <a:t>Create</a:t>
            </a:r>
            <a:r>
              <a:rPr dirty="0" sz="1750" spc="-409">
                <a:latin typeface="宋体"/>
                <a:cs typeface="宋体"/>
              </a:rPr>
              <a:t> </a:t>
            </a:r>
            <a:r>
              <a:rPr dirty="0" sz="1750">
                <a:latin typeface="宋体"/>
                <a:cs typeface="宋体"/>
              </a:rPr>
              <a:t>a</a:t>
            </a:r>
            <a:r>
              <a:rPr dirty="0" sz="1750" spc="-425">
                <a:latin typeface="宋体"/>
                <a:cs typeface="宋体"/>
              </a:rPr>
              <a:t> </a:t>
            </a:r>
            <a:r>
              <a:rPr dirty="0" sz="1750" spc="-40">
                <a:latin typeface="宋体"/>
                <a:cs typeface="宋体"/>
              </a:rPr>
              <a:t>button</a:t>
            </a:r>
            <a:endParaRPr sz="1750">
              <a:latin typeface="宋体"/>
              <a:cs typeface="宋体"/>
            </a:endParaRPr>
          </a:p>
          <a:p>
            <a:pPr marL="12700" marR="5080">
              <a:lnSpc>
                <a:spcPts val="2570"/>
              </a:lnSpc>
              <a:spcBef>
                <a:spcPts val="150"/>
              </a:spcBef>
            </a:pPr>
            <a:r>
              <a:rPr dirty="0" sz="1750" spc="170">
                <a:latin typeface="宋体"/>
                <a:cs typeface="宋体"/>
              </a:rPr>
              <a:t>#</a:t>
            </a:r>
            <a:r>
              <a:rPr dirty="0" sz="1750" spc="-409">
                <a:latin typeface="宋体"/>
                <a:cs typeface="宋体"/>
              </a:rPr>
              <a:t> </a:t>
            </a:r>
            <a:r>
              <a:rPr dirty="0" sz="1750" spc="-105">
                <a:latin typeface="宋体"/>
                <a:cs typeface="宋体"/>
              </a:rPr>
              <a:t>Display</a:t>
            </a:r>
            <a:r>
              <a:rPr dirty="0" sz="1750" spc="-390">
                <a:latin typeface="宋体"/>
                <a:cs typeface="宋体"/>
              </a:rPr>
              <a:t> </a:t>
            </a:r>
            <a:r>
              <a:rPr dirty="0" sz="1750" spc="-75">
                <a:latin typeface="宋体"/>
                <a:cs typeface="宋体"/>
              </a:rPr>
              <a:t>the</a:t>
            </a:r>
            <a:r>
              <a:rPr dirty="0" sz="1750" spc="-395">
                <a:latin typeface="宋体"/>
                <a:cs typeface="宋体"/>
              </a:rPr>
              <a:t> </a:t>
            </a:r>
            <a:r>
              <a:rPr dirty="0" sz="1750" spc="-165">
                <a:latin typeface="宋体"/>
                <a:cs typeface="宋体"/>
              </a:rPr>
              <a:t>label</a:t>
            </a:r>
            <a:r>
              <a:rPr dirty="0" sz="1750" spc="-400">
                <a:latin typeface="宋体"/>
                <a:cs typeface="宋体"/>
              </a:rPr>
              <a:t> </a:t>
            </a:r>
            <a:r>
              <a:rPr dirty="0" sz="1750" spc="-204">
                <a:latin typeface="宋体"/>
                <a:cs typeface="宋体"/>
              </a:rPr>
              <a:t>in</a:t>
            </a:r>
            <a:r>
              <a:rPr dirty="0" sz="1750" spc="-390">
                <a:latin typeface="宋体"/>
                <a:cs typeface="宋体"/>
              </a:rPr>
              <a:t> </a:t>
            </a:r>
            <a:r>
              <a:rPr dirty="0" sz="1750" spc="-75">
                <a:latin typeface="宋体"/>
                <a:cs typeface="宋体"/>
              </a:rPr>
              <a:t>the</a:t>
            </a:r>
            <a:r>
              <a:rPr dirty="0" sz="1750" spc="-395">
                <a:latin typeface="宋体"/>
                <a:cs typeface="宋体"/>
              </a:rPr>
              <a:t> </a:t>
            </a:r>
            <a:r>
              <a:rPr dirty="0" sz="1750" spc="95">
                <a:latin typeface="宋体"/>
                <a:cs typeface="宋体"/>
              </a:rPr>
              <a:t>window  </a:t>
            </a:r>
            <a:r>
              <a:rPr dirty="0" sz="1750" spc="170">
                <a:latin typeface="宋体"/>
                <a:cs typeface="宋体"/>
              </a:rPr>
              <a:t>#</a:t>
            </a:r>
            <a:r>
              <a:rPr dirty="0" sz="1750" spc="-409">
                <a:latin typeface="宋体"/>
                <a:cs typeface="宋体"/>
              </a:rPr>
              <a:t> </a:t>
            </a:r>
            <a:r>
              <a:rPr dirty="0" sz="1750" spc="-105">
                <a:latin typeface="宋体"/>
                <a:cs typeface="宋体"/>
              </a:rPr>
              <a:t>Display</a:t>
            </a:r>
            <a:r>
              <a:rPr dirty="0" sz="1750" spc="-390">
                <a:latin typeface="宋体"/>
                <a:cs typeface="宋体"/>
              </a:rPr>
              <a:t> </a:t>
            </a:r>
            <a:r>
              <a:rPr dirty="0" sz="1750" spc="-75">
                <a:latin typeface="宋体"/>
                <a:cs typeface="宋体"/>
              </a:rPr>
              <a:t>the</a:t>
            </a:r>
            <a:r>
              <a:rPr dirty="0" sz="1750" spc="-395">
                <a:latin typeface="宋体"/>
                <a:cs typeface="宋体"/>
              </a:rPr>
              <a:t> </a:t>
            </a:r>
            <a:r>
              <a:rPr dirty="0" sz="1750" spc="-40">
                <a:latin typeface="宋体"/>
                <a:cs typeface="宋体"/>
              </a:rPr>
              <a:t>button</a:t>
            </a:r>
            <a:r>
              <a:rPr dirty="0" sz="1750" spc="-380">
                <a:latin typeface="宋体"/>
                <a:cs typeface="宋体"/>
              </a:rPr>
              <a:t> </a:t>
            </a:r>
            <a:r>
              <a:rPr dirty="0" sz="1750" spc="-204">
                <a:latin typeface="宋体"/>
                <a:cs typeface="宋体"/>
              </a:rPr>
              <a:t>in</a:t>
            </a:r>
            <a:r>
              <a:rPr dirty="0" sz="1750" spc="-390">
                <a:latin typeface="宋体"/>
                <a:cs typeface="宋体"/>
              </a:rPr>
              <a:t> </a:t>
            </a:r>
            <a:r>
              <a:rPr dirty="0" sz="1750" spc="-70">
                <a:latin typeface="宋体"/>
                <a:cs typeface="宋体"/>
              </a:rPr>
              <a:t>the</a:t>
            </a:r>
            <a:r>
              <a:rPr dirty="0" sz="1750" spc="-395">
                <a:latin typeface="宋体"/>
                <a:cs typeface="宋体"/>
              </a:rPr>
              <a:t> </a:t>
            </a:r>
            <a:r>
              <a:rPr dirty="0" sz="1750" spc="90">
                <a:latin typeface="宋体"/>
                <a:cs typeface="宋体"/>
              </a:rPr>
              <a:t>window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5062" y="5589550"/>
            <a:ext cx="1510030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-100">
                <a:latin typeface="宋体"/>
                <a:cs typeface="宋体"/>
              </a:rPr>
              <a:t>root.mainloop()</a:t>
            </a:r>
            <a:endParaRPr sz="1750">
              <a:latin typeface="宋体"/>
              <a:cs typeface="宋体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2650" y="6404855"/>
            <a:ext cx="61785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5">
                <a:solidFill>
                  <a:srgbClr val="898989"/>
                </a:solidFill>
                <a:latin typeface="宋体"/>
                <a:cs typeface="宋体"/>
              </a:rPr>
              <a:t>2020/7/28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21150" y="6404855"/>
            <a:ext cx="16573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20">
                <a:solidFill>
                  <a:srgbClr val="898989"/>
                </a:solidFill>
                <a:latin typeface="宋体"/>
                <a:cs typeface="宋体"/>
              </a:rPr>
              <a:t>1</a:t>
            </a:r>
            <a:r>
              <a:rPr dirty="0" sz="1050" spc="30">
                <a:solidFill>
                  <a:srgbClr val="898989"/>
                </a:solidFill>
                <a:latin typeface="宋体"/>
                <a:cs typeface="宋体"/>
              </a:rPr>
              <a:t>0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184135" y="2229611"/>
            <a:ext cx="2080259" cy="10683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951604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10">
                <a:solidFill>
                  <a:srgbClr val="BF0000"/>
                </a:solidFill>
              </a:rPr>
              <a:t>人脸识别界面实例</a:t>
            </a:r>
            <a:endParaRPr sz="385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572" y="2526277"/>
            <a:ext cx="3851910" cy="1957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5">
                <a:latin typeface="宋体"/>
                <a:cs typeface="宋体"/>
              </a:rPr>
              <a:t>软件界面编程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0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140">
                <a:latin typeface="宋体"/>
                <a:cs typeface="宋体"/>
              </a:rPr>
              <a:t>P</a:t>
            </a:r>
            <a:r>
              <a:rPr dirty="0" sz="2800" spc="-85">
                <a:latin typeface="宋体"/>
                <a:cs typeface="宋体"/>
              </a:rPr>
              <a:t>y</a:t>
            </a:r>
            <a:r>
              <a:rPr dirty="0" sz="2800" spc="-505">
                <a:latin typeface="宋体"/>
                <a:cs typeface="宋体"/>
              </a:rPr>
              <a:t>t</a:t>
            </a:r>
            <a:r>
              <a:rPr dirty="0" sz="2800" spc="140">
                <a:latin typeface="宋体"/>
                <a:cs typeface="宋体"/>
              </a:rPr>
              <a:t>h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5">
                <a:latin typeface="宋体"/>
                <a:cs typeface="宋体"/>
              </a:rPr>
              <a:t>界面开发</a:t>
            </a:r>
            <a:r>
              <a:rPr dirty="0" sz="2800" spc="-150">
                <a:latin typeface="宋体"/>
                <a:cs typeface="宋体"/>
              </a:rPr>
              <a:t>T</a:t>
            </a:r>
            <a:r>
              <a:rPr dirty="0" sz="2800" spc="-290">
                <a:latin typeface="宋体"/>
                <a:cs typeface="宋体"/>
              </a:rPr>
              <a:t>k</a:t>
            </a:r>
            <a:r>
              <a:rPr dirty="0" sz="2800" spc="-990">
                <a:latin typeface="宋体"/>
                <a:cs typeface="宋体"/>
              </a:rPr>
              <a:t>i</a:t>
            </a:r>
            <a:r>
              <a:rPr dirty="0" sz="2800" spc="-65">
                <a:latin typeface="宋体"/>
                <a:cs typeface="宋体"/>
              </a:rPr>
              <a:t>n</a:t>
            </a:r>
            <a:r>
              <a:rPr dirty="0" sz="2800" spc="-710">
                <a:latin typeface="宋体"/>
                <a:cs typeface="宋体"/>
              </a:rPr>
              <a:t>t</a:t>
            </a:r>
            <a:r>
              <a:rPr dirty="0" sz="2800" spc="-175">
                <a:latin typeface="宋体"/>
                <a:cs typeface="宋体"/>
              </a:rPr>
              <a:t>e</a:t>
            </a:r>
            <a:r>
              <a:rPr dirty="0" sz="2800" spc="-660">
                <a:latin typeface="宋体"/>
                <a:cs typeface="宋体"/>
              </a:rPr>
              <a:t>r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5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5">
                <a:latin typeface="宋体"/>
                <a:cs typeface="宋体"/>
              </a:rPr>
              <a:t>人脸识别界面实例</a:t>
            </a:r>
            <a:endParaRPr sz="28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1762760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660">
                <a:solidFill>
                  <a:srgbClr val="BF0000"/>
                </a:solidFill>
              </a:rPr>
              <a:t>G</a:t>
            </a:r>
            <a:r>
              <a:rPr dirty="0" sz="3850" spc="585">
                <a:solidFill>
                  <a:srgbClr val="BF0000"/>
                </a:solidFill>
              </a:rPr>
              <a:t>U</a:t>
            </a:r>
            <a:r>
              <a:rPr dirty="0" sz="3850" spc="-1080">
                <a:solidFill>
                  <a:srgbClr val="BF0000"/>
                </a:solidFill>
              </a:rPr>
              <a:t>I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endParaRPr sz="385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127635" indent="471805">
              <a:lnSpc>
                <a:spcPct val="149700"/>
              </a:lnSpc>
              <a:spcBef>
                <a:spcPts val="100"/>
              </a:spcBef>
              <a:tabLst>
                <a:tab pos="3156585" algn="l"/>
              </a:tabLst>
            </a:pPr>
            <a:r>
              <a:rPr dirty="0"/>
              <a:t>GU</a:t>
            </a:r>
            <a:r>
              <a:rPr dirty="0" spc="20"/>
              <a:t>I</a:t>
            </a:r>
            <a:r>
              <a:rPr dirty="0"/>
              <a:t>，G</a:t>
            </a:r>
            <a:r>
              <a:rPr dirty="0" spc="20"/>
              <a:t>r</a:t>
            </a:r>
            <a:r>
              <a:rPr dirty="0"/>
              <a:t>aph</a:t>
            </a:r>
            <a:r>
              <a:rPr dirty="0" spc="20"/>
              <a:t>i</a:t>
            </a:r>
            <a:r>
              <a:rPr dirty="0"/>
              <a:t>cal</a:t>
            </a:r>
            <a:r>
              <a:rPr dirty="0" spc="-25"/>
              <a:t> </a:t>
            </a:r>
            <a:r>
              <a:rPr dirty="0"/>
              <a:t>User	In</a:t>
            </a:r>
            <a:r>
              <a:rPr dirty="0" spc="20"/>
              <a:t>t</a:t>
            </a:r>
            <a:r>
              <a:rPr dirty="0"/>
              <a:t>er</a:t>
            </a:r>
            <a:r>
              <a:rPr dirty="0" spc="20"/>
              <a:t>f</a:t>
            </a:r>
            <a:r>
              <a:rPr dirty="0"/>
              <a:t>ace， 图形用户界面（又称图形用户接口）</a:t>
            </a:r>
          </a:p>
          <a:p>
            <a:pPr marL="12700" marR="5080" indent="471805">
              <a:lnSpc>
                <a:spcPct val="150400"/>
              </a:lnSpc>
              <a:spcBef>
                <a:spcPts val="5"/>
              </a:spcBef>
            </a:pPr>
            <a:r>
              <a:rPr dirty="0"/>
              <a:t>是指采用图形方式显示的计算机操作 用户界面。</a:t>
            </a: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484505">
              <a:lnSpc>
                <a:spcPct val="100000"/>
              </a:lnSpc>
              <a:spcBef>
                <a:spcPts val="2180"/>
              </a:spcBef>
            </a:pPr>
            <a:r>
              <a:rPr dirty="0"/>
              <a:t>字符用户界面:</a:t>
            </a:r>
          </a:p>
          <a:p>
            <a:pPr marL="484505">
              <a:lnSpc>
                <a:spcPct val="100000"/>
              </a:lnSpc>
              <a:spcBef>
                <a:spcPts val="1260"/>
              </a:spcBef>
            </a:pPr>
            <a:r>
              <a:rPr dirty="0"/>
              <a:t>复杂的指令系统进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20195" y="5248574"/>
            <a:ext cx="800100" cy="320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00"/>
              </a:lnSpc>
            </a:pPr>
            <a:r>
              <a:rPr dirty="0" sz="2100">
                <a:latin typeface="宋体"/>
                <a:cs typeface="宋体"/>
              </a:rPr>
              <a:t>行操作</a:t>
            </a:r>
            <a:endParaRPr sz="2100">
              <a:latin typeface="宋体"/>
              <a:cs typeface="宋体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79647" y="3893820"/>
            <a:ext cx="5620512" cy="2892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580888" y="2043683"/>
            <a:ext cx="5111496" cy="2747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78579" y="3723132"/>
            <a:ext cx="4658867" cy="29123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6874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55">
                <a:solidFill>
                  <a:srgbClr val="BF0000"/>
                </a:solidFill>
              </a:rPr>
              <a:t>GUI</a:t>
            </a:r>
            <a:r>
              <a:rPr dirty="0" sz="3850" spc="10">
                <a:solidFill>
                  <a:srgbClr val="BF0000"/>
                </a:solidFill>
              </a:rPr>
              <a:t>编程</a:t>
            </a:r>
            <a:r>
              <a:rPr dirty="0" sz="3850" spc="-810">
                <a:solidFill>
                  <a:srgbClr val="BF0000"/>
                </a:solidFill>
              </a:rPr>
              <a:t>(</a:t>
            </a:r>
            <a:r>
              <a:rPr dirty="0" sz="3850" spc="-965">
                <a:solidFill>
                  <a:srgbClr val="BF0000"/>
                </a:solidFill>
              </a:rPr>
              <a:t> </a:t>
            </a:r>
            <a:r>
              <a:rPr dirty="0" sz="3850" spc="-365">
                <a:solidFill>
                  <a:srgbClr val="BF0000"/>
                </a:solidFill>
              </a:rPr>
              <a:t>Tkinter</a:t>
            </a:r>
            <a:r>
              <a:rPr dirty="0" sz="3850" spc="-960">
                <a:solidFill>
                  <a:srgbClr val="BF0000"/>
                </a:solidFill>
              </a:rPr>
              <a:t> </a:t>
            </a:r>
            <a:r>
              <a:rPr dirty="0" sz="3850" spc="-840">
                <a:solidFill>
                  <a:srgbClr val="BF0000"/>
                </a:solidFill>
              </a:rPr>
              <a:t>)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601426" y="2251367"/>
            <a:ext cx="6724650" cy="4140200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326390">
              <a:lnSpc>
                <a:spcPct val="100000"/>
              </a:lnSpc>
              <a:spcBef>
                <a:spcPts val="1050"/>
              </a:spcBef>
            </a:pPr>
            <a:r>
              <a:rPr dirty="0" sz="1900" spc="25">
                <a:latin typeface="宋体"/>
                <a:cs typeface="宋体"/>
              </a:rPr>
              <a:t>Python</a:t>
            </a:r>
            <a:r>
              <a:rPr dirty="0" sz="1900" spc="30">
                <a:latin typeface="宋体"/>
                <a:cs typeface="宋体"/>
              </a:rPr>
              <a:t>提供了多个图形开发界面</a:t>
            </a:r>
            <a:r>
              <a:rPr dirty="0" sz="1900" spc="10">
                <a:latin typeface="宋体"/>
                <a:cs typeface="宋体"/>
              </a:rPr>
              <a:t>的</a:t>
            </a:r>
            <a:r>
              <a:rPr dirty="0" sz="1900" spc="30">
                <a:latin typeface="宋体"/>
                <a:cs typeface="宋体"/>
              </a:rPr>
              <a:t>库，几个常用</a:t>
            </a:r>
            <a:r>
              <a:rPr dirty="0" sz="1900" spc="-470">
                <a:latin typeface="宋体"/>
                <a:cs typeface="宋体"/>
              </a:rPr>
              <a:t> </a:t>
            </a:r>
            <a:r>
              <a:rPr dirty="0" sz="1900" spc="15">
                <a:latin typeface="宋体"/>
                <a:cs typeface="宋体"/>
              </a:rPr>
              <a:t>Python</a:t>
            </a:r>
            <a:endParaRPr sz="19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1900" spc="90">
                <a:latin typeface="宋体"/>
                <a:cs typeface="宋体"/>
              </a:rPr>
              <a:t>GUI</a:t>
            </a:r>
            <a:r>
              <a:rPr dirty="0" sz="1900" spc="30">
                <a:latin typeface="宋体"/>
                <a:cs typeface="宋体"/>
              </a:rPr>
              <a:t>库如下：</a:t>
            </a:r>
            <a:endParaRPr sz="1900">
              <a:latin typeface="宋体"/>
              <a:cs typeface="宋体"/>
            </a:endParaRPr>
          </a:p>
          <a:p>
            <a:pPr marL="213995" marR="231140" indent="-201295">
              <a:lnSpc>
                <a:spcPts val="3240"/>
              </a:lnSpc>
              <a:spcBef>
                <a:spcPts val="270"/>
              </a:spcBef>
              <a:buFont typeface="Courier New"/>
              <a:buChar char="•"/>
              <a:tabLst>
                <a:tab pos="313055" algn="l"/>
              </a:tabLst>
            </a:pPr>
            <a:r>
              <a:rPr dirty="0" sz="1900" spc="-120">
                <a:latin typeface="宋体"/>
                <a:cs typeface="宋体"/>
              </a:rPr>
              <a:t>Tkinter：</a:t>
            </a:r>
            <a:r>
              <a:rPr dirty="0" sz="1900" spc="-455">
                <a:latin typeface="宋体"/>
                <a:cs typeface="宋体"/>
              </a:rPr>
              <a:t> </a:t>
            </a:r>
            <a:r>
              <a:rPr dirty="0" sz="1900" spc="-135">
                <a:latin typeface="宋体"/>
                <a:cs typeface="宋体"/>
              </a:rPr>
              <a:t>Tkinter</a:t>
            </a:r>
            <a:r>
              <a:rPr dirty="0" sz="1900" spc="30">
                <a:latin typeface="宋体"/>
                <a:cs typeface="宋体"/>
              </a:rPr>
              <a:t>模</a:t>
            </a:r>
            <a:r>
              <a:rPr dirty="0" sz="1900" spc="25">
                <a:latin typeface="宋体"/>
                <a:cs typeface="宋体"/>
              </a:rPr>
              <a:t>块</a:t>
            </a:r>
            <a:r>
              <a:rPr dirty="0" sz="1900" spc="-110">
                <a:latin typeface="宋体"/>
                <a:cs typeface="宋体"/>
              </a:rPr>
              <a:t>(Tk</a:t>
            </a:r>
            <a:r>
              <a:rPr dirty="0" sz="1900" spc="30">
                <a:latin typeface="宋体"/>
                <a:cs typeface="宋体"/>
              </a:rPr>
              <a:t>接</a:t>
            </a:r>
            <a:r>
              <a:rPr dirty="0" sz="1900" spc="25">
                <a:latin typeface="宋体"/>
                <a:cs typeface="宋体"/>
              </a:rPr>
              <a:t>口</a:t>
            </a:r>
            <a:r>
              <a:rPr dirty="0" sz="1900" spc="-395">
                <a:latin typeface="宋体"/>
                <a:cs typeface="宋体"/>
              </a:rPr>
              <a:t>)</a:t>
            </a:r>
            <a:r>
              <a:rPr dirty="0" sz="1900" spc="30">
                <a:latin typeface="宋体"/>
                <a:cs typeface="宋体"/>
              </a:rPr>
              <a:t>是</a:t>
            </a:r>
            <a:r>
              <a:rPr dirty="0" sz="1900" spc="-450">
                <a:latin typeface="宋体"/>
                <a:cs typeface="宋体"/>
              </a:rPr>
              <a:t> </a:t>
            </a:r>
            <a:r>
              <a:rPr dirty="0" sz="1900" spc="25">
                <a:latin typeface="宋体"/>
                <a:cs typeface="宋体"/>
              </a:rPr>
              <a:t>Python</a:t>
            </a:r>
            <a:r>
              <a:rPr dirty="0" sz="1900" spc="30">
                <a:latin typeface="宋体"/>
                <a:cs typeface="宋体"/>
              </a:rPr>
              <a:t>的标准</a:t>
            </a:r>
            <a:r>
              <a:rPr dirty="0" sz="1900" spc="-440">
                <a:latin typeface="宋体"/>
                <a:cs typeface="宋体"/>
              </a:rPr>
              <a:t> </a:t>
            </a:r>
            <a:r>
              <a:rPr dirty="0" sz="1900" spc="5">
                <a:latin typeface="宋体"/>
                <a:cs typeface="宋体"/>
              </a:rPr>
              <a:t>Tk</a:t>
            </a:r>
            <a:r>
              <a:rPr dirty="0" sz="1900" spc="-434">
                <a:latin typeface="宋体"/>
                <a:cs typeface="宋体"/>
              </a:rPr>
              <a:t> </a:t>
            </a:r>
            <a:r>
              <a:rPr dirty="0" sz="1900" spc="90">
                <a:latin typeface="宋体"/>
                <a:cs typeface="宋体"/>
              </a:rPr>
              <a:t>GUI</a:t>
            </a:r>
            <a:r>
              <a:rPr dirty="0" sz="1900" spc="30">
                <a:latin typeface="宋体"/>
                <a:cs typeface="宋体"/>
              </a:rPr>
              <a:t>工 具包的接口</a:t>
            </a:r>
            <a:r>
              <a:rPr dirty="0" sz="1900" spc="-455">
                <a:latin typeface="宋体"/>
                <a:cs typeface="宋体"/>
              </a:rPr>
              <a:t> </a:t>
            </a:r>
            <a:r>
              <a:rPr dirty="0" sz="1900" spc="-530">
                <a:latin typeface="宋体"/>
                <a:cs typeface="宋体"/>
              </a:rPr>
              <a:t>.</a:t>
            </a:r>
            <a:endParaRPr sz="1900">
              <a:latin typeface="宋体"/>
              <a:cs typeface="宋体"/>
            </a:endParaRPr>
          </a:p>
          <a:p>
            <a:pPr marL="379730" indent="-367030">
              <a:lnSpc>
                <a:spcPct val="100000"/>
              </a:lnSpc>
              <a:spcBef>
                <a:spcPts val="695"/>
              </a:spcBef>
              <a:buFont typeface="Courier New"/>
              <a:buChar char="•"/>
              <a:tabLst>
                <a:tab pos="379730" algn="l"/>
                <a:tab pos="380365" algn="l"/>
              </a:tabLst>
            </a:pPr>
            <a:r>
              <a:rPr dirty="0" sz="1900" spc="50">
                <a:latin typeface="宋体"/>
                <a:cs typeface="宋体"/>
              </a:rPr>
              <a:t>wxPython：wxPython</a:t>
            </a:r>
            <a:r>
              <a:rPr dirty="0" sz="1900" spc="30">
                <a:latin typeface="宋体"/>
                <a:cs typeface="宋体"/>
              </a:rPr>
              <a:t>是一款开源软件。</a:t>
            </a:r>
            <a:endParaRPr sz="1900">
              <a:latin typeface="宋体"/>
              <a:cs typeface="宋体"/>
            </a:endParaRPr>
          </a:p>
          <a:p>
            <a:pPr marL="213995" marR="171450" indent="-201295">
              <a:lnSpc>
                <a:spcPts val="3240"/>
              </a:lnSpc>
              <a:spcBef>
                <a:spcPts val="265"/>
              </a:spcBef>
              <a:buFont typeface="Courier New"/>
              <a:buChar char="•"/>
              <a:tabLst>
                <a:tab pos="213995" algn="l"/>
              </a:tabLst>
            </a:pPr>
            <a:r>
              <a:rPr dirty="0" sz="1900" spc="-5">
                <a:latin typeface="宋体"/>
                <a:cs typeface="宋体"/>
              </a:rPr>
              <a:t>pyqt5</a:t>
            </a:r>
            <a:r>
              <a:rPr dirty="0" sz="1900" spc="30">
                <a:latin typeface="宋体"/>
                <a:cs typeface="宋体"/>
              </a:rPr>
              <a:t>是一</a:t>
            </a:r>
            <a:r>
              <a:rPr dirty="0" sz="1900" spc="25">
                <a:latin typeface="宋体"/>
                <a:cs typeface="宋体"/>
              </a:rPr>
              <a:t>套</a:t>
            </a:r>
            <a:r>
              <a:rPr dirty="0" sz="1900" spc="15">
                <a:latin typeface="宋体"/>
                <a:cs typeface="宋体"/>
              </a:rPr>
              <a:t>Python</a:t>
            </a:r>
            <a:r>
              <a:rPr dirty="0" sz="1900" spc="30">
                <a:latin typeface="宋体"/>
                <a:cs typeface="宋体"/>
              </a:rPr>
              <a:t>绑</a:t>
            </a:r>
            <a:r>
              <a:rPr dirty="0" sz="1900" spc="25">
                <a:latin typeface="宋体"/>
                <a:cs typeface="宋体"/>
              </a:rPr>
              <a:t>定</a:t>
            </a:r>
            <a:r>
              <a:rPr dirty="0" sz="1900" spc="-100">
                <a:latin typeface="宋体"/>
                <a:cs typeface="宋体"/>
              </a:rPr>
              <a:t>Digia</a:t>
            </a:r>
            <a:r>
              <a:rPr dirty="0" sz="1900" spc="-505">
                <a:latin typeface="宋体"/>
                <a:cs typeface="宋体"/>
              </a:rPr>
              <a:t> </a:t>
            </a:r>
            <a:r>
              <a:rPr dirty="0" sz="1900" spc="204">
                <a:latin typeface="宋体"/>
                <a:cs typeface="宋体"/>
              </a:rPr>
              <a:t>QT5</a:t>
            </a:r>
            <a:r>
              <a:rPr dirty="0" sz="1900" spc="30">
                <a:latin typeface="宋体"/>
                <a:cs typeface="宋体"/>
              </a:rPr>
              <a:t>应用的框架</a:t>
            </a:r>
            <a:r>
              <a:rPr dirty="0" sz="1900" spc="25">
                <a:latin typeface="宋体"/>
                <a:cs typeface="宋体"/>
              </a:rPr>
              <a:t>。</a:t>
            </a:r>
            <a:r>
              <a:rPr dirty="0" sz="1900" spc="85">
                <a:latin typeface="宋体"/>
                <a:cs typeface="宋体"/>
              </a:rPr>
              <a:t>Qt</a:t>
            </a:r>
            <a:r>
              <a:rPr dirty="0" sz="1900" spc="30">
                <a:latin typeface="宋体"/>
                <a:cs typeface="宋体"/>
              </a:rPr>
              <a:t>库是最强 大</a:t>
            </a:r>
            <a:r>
              <a:rPr dirty="0" sz="1900" spc="25">
                <a:latin typeface="宋体"/>
                <a:cs typeface="宋体"/>
              </a:rPr>
              <a:t>的</a:t>
            </a:r>
            <a:r>
              <a:rPr dirty="0" sz="1900" spc="70">
                <a:latin typeface="宋体"/>
                <a:cs typeface="宋体"/>
              </a:rPr>
              <a:t>GUI</a:t>
            </a:r>
            <a:r>
              <a:rPr dirty="0" sz="1900" spc="30">
                <a:latin typeface="宋体"/>
                <a:cs typeface="宋体"/>
              </a:rPr>
              <a:t>库之一。</a:t>
            </a:r>
            <a:endParaRPr sz="1900">
              <a:latin typeface="宋体"/>
              <a:cs typeface="宋体"/>
            </a:endParaRPr>
          </a:p>
          <a:p>
            <a:pPr marL="213995" marR="5080" indent="-201295">
              <a:lnSpc>
                <a:spcPts val="3240"/>
              </a:lnSpc>
              <a:buFont typeface="Courier New"/>
              <a:buChar char="•"/>
              <a:tabLst>
                <a:tab pos="213995" algn="l"/>
              </a:tabLst>
            </a:pPr>
            <a:r>
              <a:rPr dirty="0" sz="1900" spc="-45">
                <a:latin typeface="宋体"/>
                <a:cs typeface="宋体"/>
              </a:rPr>
              <a:t>Jython：Jython</a:t>
            </a:r>
            <a:r>
              <a:rPr dirty="0" sz="1900" spc="30">
                <a:latin typeface="宋体"/>
                <a:cs typeface="宋体"/>
              </a:rPr>
              <a:t>程序可以和</a:t>
            </a:r>
            <a:r>
              <a:rPr dirty="0" sz="1900" spc="-450">
                <a:latin typeface="宋体"/>
                <a:cs typeface="宋体"/>
              </a:rPr>
              <a:t> </a:t>
            </a:r>
            <a:r>
              <a:rPr dirty="0" sz="1900" spc="-65">
                <a:latin typeface="宋体"/>
                <a:cs typeface="宋体"/>
              </a:rPr>
              <a:t>Java</a:t>
            </a:r>
            <a:r>
              <a:rPr dirty="0" sz="1900" spc="30">
                <a:latin typeface="宋体"/>
                <a:cs typeface="宋体"/>
              </a:rPr>
              <a:t>无缝集成。除了一些标准模 块</a:t>
            </a:r>
            <a:r>
              <a:rPr dirty="0" sz="1900" spc="-35">
                <a:latin typeface="宋体"/>
                <a:cs typeface="宋体"/>
              </a:rPr>
              <a:t>，Jython</a:t>
            </a:r>
            <a:r>
              <a:rPr dirty="0" sz="1900" spc="30">
                <a:latin typeface="宋体"/>
                <a:cs typeface="宋体"/>
              </a:rPr>
              <a:t>使用</a:t>
            </a:r>
            <a:r>
              <a:rPr dirty="0" sz="1900" spc="-430">
                <a:latin typeface="宋体"/>
                <a:cs typeface="宋体"/>
              </a:rPr>
              <a:t> </a:t>
            </a:r>
            <a:r>
              <a:rPr dirty="0" sz="1900" spc="-65">
                <a:latin typeface="宋体"/>
                <a:cs typeface="宋体"/>
              </a:rPr>
              <a:t>Java</a:t>
            </a:r>
            <a:r>
              <a:rPr dirty="0" sz="1900" spc="30">
                <a:latin typeface="宋体"/>
                <a:cs typeface="宋体"/>
              </a:rPr>
              <a:t>的模块</a:t>
            </a:r>
            <a:r>
              <a:rPr dirty="0" sz="1900" spc="25">
                <a:latin typeface="宋体"/>
                <a:cs typeface="宋体"/>
              </a:rPr>
              <a:t>。</a:t>
            </a:r>
            <a:r>
              <a:rPr dirty="0" sz="1900" spc="-45">
                <a:latin typeface="宋体"/>
                <a:cs typeface="宋体"/>
              </a:rPr>
              <a:t>Jython</a:t>
            </a:r>
            <a:r>
              <a:rPr dirty="0" sz="1900" spc="30">
                <a:latin typeface="宋体"/>
                <a:cs typeface="宋体"/>
              </a:rPr>
              <a:t>几乎拥有标准</a:t>
            </a:r>
            <a:r>
              <a:rPr dirty="0" sz="1900" spc="25">
                <a:latin typeface="宋体"/>
                <a:cs typeface="宋体"/>
              </a:rPr>
              <a:t>的</a:t>
            </a:r>
            <a:r>
              <a:rPr dirty="0" sz="1900" spc="15">
                <a:latin typeface="宋体"/>
                <a:cs typeface="宋体"/>
              </a:rPr>
              <a:t>Python</a:t>
            </a:r>
            <a:endParaRPr sz="1900">
              <a:latin typeface="宋体"/>
              <a:cs typeface="宋体"/>
            </a:endParaRPr>
          </a:p>
          <a:p>
            <a:pPr marL="213995">
              <a:lnSpc>
                <a:spcPct val="100000"/>
              </a:lnSpc>
              <a:spcBef>
                <a:spcPts val="695"/>
              </a:spcBef>
            </a:pPr>
            <a:r>
              <a:rPr dirty="0" sz="1900" spc="30">
                <a:latin typeface="宋体"/>
                <a:cs typeface="宋体"/>
              </a:rPr>
              <a:t>中不依赖于</a:t>
            </a:r>
            <a:r>
              <a:rPr dirty="0" sz="1900" spc="-455">
                <a:latin typeface="宋体"/>
                <a:cs typeface="宋体"/>
              </a:rPr>
              <a:t> </a:t>
            </a:r>
            <a:r>
              <a:rPr dirty="0" sz="1900" spc="310">
                <a:latin typeface="宋体"/>
                <a:cs typeface="宋体"/>
              </a:rPr>
              <a:t>C</a:t>
            </a:r>
            <a:r>
              <a:rPr dirty="0" sz="1900" spc="30">
                <a:latin typeface="宋体"/>
                <a:cs typeface="宋体"/>
              </a:rPr>
              <a:t>语言的全部模块。</a:t>
            </a:r>
            <a:endParaRPr sz="190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14259" y="2863596"/>
            <a:ext cx="2930313" cy="18806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1414780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40">
                <a:solidFill>
                  <a:srgbClr val="BF0000"/>
                </a:solidFill>
              </a:rPr>
              <a:t>T</a:t>
            </a:r>
            <a:r>
              <a:rPr dirty="0" sz="3850" spc="-190">
                <a:solidFill>
                  <a:srgbClr val="BF0000"/>
                </a:solidFill>
              </a:rPr>
              <a:t>k</a:t>
            </a:r>
            <a:r>
              <a:rPr dirty="0" sz="3850" spc="-1155">
                <a:solidFill>
                  <a:srgbClr val="BF0000"/>
                </a:solidFill>
              </a:rPr>
              <a:t>i</a:t>
            </a:r>
            <a:r>
              <a:rPr dirty="0" sz="3850" spc="155">
                <a:solidFill>
                  <a:srgbClr val="BF0000"/>
                </a:solidFill>
              </a:rPr>
              <a:t>n</a:t>
            </a:r>
            <a:r>
              <a:rPr dirty="0" sz="3850" spc="-810">
                <a:solidFill>
                  <a:srgbClr val="BF0000"/>
                </a:solidFill>
              </a:rPr>
              <a:t>t</a:t>
            </a:r>
            <a:r>
              <a:rPr dirty="0" sz="3850" spc="40">
                <a:solidFill>
                  <a:srgbClr val="BF0000"/>
                </a:solidFill>
              </a:rPr>
              <a:t>e</a:t>
            </a:r>
            <a:r>
              <a:rPr dirty="0" sz="3850" spc="-650">
                <a:solidFill>
                  <a:srgbClr val="BF0000"/>
                </a:solidFill>
              </a:rPr>
              <a:t>r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659387" y="2195460"/>
            <a:ext cx="8949690" cy="2428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5140" marR="2335530">
              <a:lnSpc>
                <a:spcPct val="150000"/>
              </a:lnSpc>
              <a:spcBef>
                <a:spcPts val="100"/>
              </a:spcBef>
            </a:pPr>
            <a:r>
              <a:rPr dirty="0" sz="2100" spc="-175">
                <a:latin typeface="宋体"/>
                <a:cs typeface="宋体"/>
              </a:rPr>
              <a:t>Tkinter</a:t>
            </a:r>
            <a:r>
              <a:rPr dirty="0" sz="2100" spc="-445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是</a:t>
            </a:r>
            <a:r>
              <a:rPr dirty="0" sz="2100" spc="-484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Python</a:t>
            </a:r>
            <a:r>
              <a:rPr dirty="0" sz="2100" spc="-450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的标准</a:t>
            </a:r>
            <a:r>
              <a:rPr dirty="0" sz="2100" spc="-465">
                <a:latin typeface="宋体"/>
                <a:cs typeface="宋体"/>
              </a:rPr>
              <a:t> </a:t>
            </a:r>
            <a:r>
              <a:rPr dirty="0" sz="2100" spc="65">
                <a:latin typeface="宋体"/>
                <a:cs typeface="宋体"/>
              </a:rPr>
              <a:t>GUI</a:t>
            </a:r>
            <a:r>
              <a:rPr dirty="0" sz="2100" spc="-484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库。 Python</a:t>
            </a:r>
            <a:r>
              <a:rPr dirty="0" sz="2100" spc="-459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使用</a:t>
            </a:r>
            <a:r>
              <a:rPr dirty="0" sz="2100" spc="-475">
                <a:latin typeface="宋体"/>
                <a:cs typeface="宋体"/>
              </a:rPr>
              <a:t> </a:t>
            </a:r>
            <a:r>
              <a:rPr dirty="0" sz="2100" spc="-175">
                <a:latin typeface="宋体"/>
                <a:cs typeface="宋体"/>
              </a:rPr>
              <a:t>Tkinter</a:t>
            </a:r>
            <a:r>
              <a:rPr dirty="0" sz="2100" spc="-475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可以快速的创建</a:t>
            </a:r>
            <a:r>
              <a:rPr dirty="0" sz="2100" spc="-455">
                <a:latin typeface="宋体"/>
                <a:cs typeface="宋体"/>
              </a:rPr>
              <a:t> </a:t>
            </a:r>
            <a:r>
              <a:rPr dirty="0" sz="2100" spc="55">
                <a:latin typeface="宋体"/>
                <a:cs typeface="宋体"/>
              </a:rPr>
              <a:t>GUI</a:t>
            </a:r>
            <a:r>
              <a:rPr dirty="0" sz="2100" spc="-475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应用程序。</a:t>
            </a:r>
            <a:endParaRPr sz="2100">
              <a:latin typeface="宋体"/>
              <a:cs typeface="宋体"/>
            </a:endParaRPr>
          </a:p>
          <a:p>
            <a:pPr marL="12700" marR="5080" indent="472440">
              <a:lnSpc>
                <a:spcPct val="150500"/>
              </a:lnSpc>
            </a:pPr>
            <a:r>
              <a:rPr dirty="0" sz="2100">
                <a:latin typeface="宋体"/>
                <a:cs typeface="宋体"/>
              </a:rPr>
              <a:t>由于</a:t>
            </a:r>
            <a:r>
              <a:rPr dirty="0" sz="2100" spc="-475">
                <a:latin typeface="宋体"/>
                <a:cs typeface="宋体"/>
              </a:rPr>
              <a:t> </a:t>
            </a:r>
            <a:r>
              <a:rPr dirty="0" sz="2100" spc="-175">
                <a:latin typeface="宋体"/>
                <a:cs typeface="宋体"/>
              </a:rPr>
              <a:t>Tkinter</a:t>
            </a:r>
            <a:r>
              <a:rPr dirty="0" sz="2100" spc="-445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是内置到</a:t>
            </a:r>
            <a:r>
              <a:rPr dirty="0" sz="2100" spc="-470">
                <a:latin typeface="宋体"/>
                <a:cs typeface="宋体"/>
              </a:rPr>
              <a:t> </a:t>
            </a:r>
            <a:r>
              <a:rPr dirty="0" sz="2100" spc="5">
                <a:latin typeface="宋体"/>
                <a:cs typeface="宋体"/>
              </a:rPr>
              <a:t>python</a:t>
            </a:r>
            <a:r>
              <a:rPr dirty="0" sz="2100" spc="-450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的安装包中、只要安装好</a:t>
            </a:r>
            <a:r>
              <a:rPr dirty="0" sz="2100" spc="-455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Python</a:t>
            </a:r>
            <a:r>
              <a:rPr dirty="0" sz="2100" spc="-470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之后就能 </a:t>
            </a:r>
            <a:r>
              <a:rPr dirty="0" sz="2100" spc="-55">
                <a:latin typeface="宋体"/>
                <a:cs typeface="宋体"/>
              </a:rPr>
              <a:t>import</a:t>
            </a:r>
            <a:r>
              <a:rPr dirty="0" sz="2100" spc="-440">
                <a:latin typeface="宋体"/>
                <a:cs typeface="宋体"/>
              </a:rPr>
              <a:t> </a:t>
            </a:r>
            <a:r>
              <a:rPr dirty="0" sz="2100" spc="-175">
                <a:latin typeface="宋体"/>
                <a:cs typeface="宋体"/>
              </a:rPr>
              <a:t>Tkinter</a:t>
            </a:r>
            <a:r>
              <a:rPr dirty="0" sz="2100" spc="-459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库。</a:t>
            </a:r>
            <a:endParaRPr sz="2100">
              <a:latin typeface="宋体"/>
              <a:cs typeface="宋体"/>
            </a:endParaRPr>
          </a:p>
          <a:p>
            <a:pPr marL="485140" indent="-472440">
              <a:lnSpc>
                <a:spcPct val="100000"/>
              </a:lnSpc>
              <a:spcBef>
                <a:spcPts val="1260"/>
              </a:spcBef>
              <a:buFont typeface="Courier New"/>
              <a:buChar char="•"/>
              <a:tabLst>
                <a:tab pos="484505" algn="l"/>
                <a:tab pos="485775" algn="l"/>
              </a:tabLst>
            </a:pPr>
            <a:r>
              <a:rPr dirty="0" sz="2100" spc="-60">
                <a:latin typeface="宋体"/>
                <a:cs typeface="宋体"/>
              </a:rPr>
              <a:t>IDLE</a:t>
            </a:r>
            <a:r>
              <a:rPr dirty="0" sz="2100" spc="-455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也是用</a:t>
            </a:r>
            <a:r>
              <a:rPr dirty="0" sz="2100" spc="-465">
                <a:latin typeface="宋体"/>
                <a:cs typeface="宋体"/>
              </a:rPr>
              <a:t> </a:t>
            </a:r>
            <a:r>
              <a:rPr dirty="0" sz="2100" spc="-175">
                <a:latin typeface="宋体"/>
                <a:cs typeface="宋体"/>
              </a:rPr>
              <a:t>Tkinter</a:t>
            </a:r>
            <a:r>
              <a:rPr dirty="0" sz="2100" spc="-459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编写而成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5454" y="2328211"/>
            <a:ext cx="2442210" cy="1788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55">
                <a:latin typeface="宋体"/>
                <a:cs typeface="宋体"/>
              </a:rPr>
              <a:t>import</a:t>
            </a:r>
            <a:r>
              <a:rPr dirty="0" sz="2100" spc="-440">
                <a:latin typeface="宋体"/>
                <a:cs typeface="宋体"/>
              </a:rPr>
              <a:t> </a:t>
            </a:r>
            <a:r>
              <a:rPr dirty="0" sz="2100" spc="-235">
                <a:latin typeface="宋体"/>
                <a:cs typeface="宋体"/>
              </a:rPr>
              <a:t>tkinter</a:t>
            </a:r>
            <a:endParaRPr sz="210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50">
              <a:latin typeface="Times New Roman"/>
              <a:cs typeface="Times New Roman"/>
            </a:endParaRPr>
          </a:p>
          <a:p>
            <a:pPr marL="12700" marR="5080">
              <a:lnSpc>
                <a:spcPct val="150500"/>
              </a:lnSpc>
            </a:pPr>
            <a:r>
              <a:rPr dirty="0" sz="2100" spc="105">
                <a:latin typeface="宋体"/>
                <a:cs typeface="宋体"/>
              </a:rPr>
              <a:t>window</a:t>
            </a:r>
            <a:r>
              <a:rPr dirty="0" sz="2100" spc="-459">
                <a:latin typeface="宋体"/>
                <a:cs typeface="宋体"/>
              </a:rPr>
              <a:t> </a:t>
            </a:r>
            <a:r>
              <a:rPr dirty="0" sz="2100" spc="345">
                <a:latin typeface="宋体"/>
                <a:cs typeface="宋体"/>
              </a:rPr>
              <a:t>=</a:t>
            </a:r>
            <a:r>
              <a:rPr dirty="0" sz="2100" spc="-490">
                <a:latin typeface="宋体"/>
                <a:cs typeface="宋体"/>
              </a:rPr>
              <a:t> </a:t>
            </a:r>
            <a:r>
              <a:rPr dirty="0" sz="2100" spc="-265">
                <a:latin typeface="宋体"/>
                <a:cs typeface="宋体"/>
              </a:rPr>
              <a:t>tkinter.Tk()  </a:t>
            </a:r>
            <a:r>
              <a:rPr dirty="0" sz="2100" spc="-45">
                <a:latin typeface="宋体"/>
                <a:cs typeface="宋体"/>
              </a:rPr>
              <a:t>window.mainloop()</a:t>
            </a:r>
            <a:endParaRPr sz="2100">
              <a:latin typeface="宋体"/>
              <a:cs typeface="宋体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1041" y="1264442"/>
            <a:ext cx="2528570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10">
                <a:solidFill>
                  <a:srgbClr val="BF0000"/>
                </a:solidFill>
              </a:rPr>
              <a:t>应用</a:t>
            </a:r>
            <a:r>
              <a:rPr dirty="0" sz="3850" spc="-969">
                <a:solidFill>
                  <a:srgbClr val="BF0000"/>
                </a:solidFill>
              </a:rPr>
              <a:t> </a:t>
            </a:r>
            <a:r>
              <a:rPr dirty="0" sz="3850" spc="-365">
                <a:solidFill>
                  <a:srgbClr val="BF0000"/>
                </a:solidFill>
              </a:rPr>
              <a:t>Tkinter</a:t>
            </a:r>
            <a:endParaRPr sz="3850"/>
          </a:p>
        </p:txBody>
      </p:sp>
      <p:sp>
        <p:nvSpPr>
          <p:cNvPr id="4" name="object 4"/>
          <p:cNvSpPr txBox="1"/>
          <p:nvPr/>
        </p:nvSpPr>
        <p:spPr>
          <a:xfrm>
            <a:off x="9792782" y="6406451"/>
            <a:ext cx="9652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0">
                <a:solidFill>
                  <a:srgbClr val="898989"/>
                </a:solidFill>
                <a:latin typeface="宋体"/>
                <a:cs typeface="宋体"/>
              </a:rPr>
              <a:t>6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06240" y="2356104"/>
            <a:ext cx="3351275" cy="30053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1437" y="1895423"/>
            <a:ext cx="9291320" cy="9855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72440">
              <a:lnSpc>
                <a:spcPct val="150000"/>
              </a:lnSpc>
              <a:spcBef>
                <a:spcPts val="100"/>
              </a:spcBef>
            </a:pPr>
            <a:r>
              <a:rPr dirty="0" sz="2100" spc="40">
                <a:latin typeface="宋体"/>
                <a:cs typeface="宋体"/>
              </a:rPr>
              <a:t>T</a:t>
            </a:r>
            <a:r>
              <a:rPr dirty="0" sz="2100" spc="-65">
                <a:latin typeface="宋体"/>
                <a:cs typeface="宋体"/>
              </a:rPr>
              <a:t>k</a:t>
            </a:r>
            <a:r>
              <a:rPr dirty="0" sz="2100" spc="-595">
                <a:latin typeface="宋体"/>
                <a:cs typeface="宋体"/>
              </a:rPr>
              <a:t>i</a:t>
            </a:r>
            <a:r>
              <a:rPr dirty="0" sz="2100" spc="105">
                <a:latin typeface="宋体"/>
                <a:cs typeface="宋体"/>
              </a:rPr>
              <a:t>n</a:t>
            </a:r>
            <a:r>
              <a:rPr dirty="0" sz="2100" spc="-380">
                <a:latin typeface="宋体"/>
                <a:cs typeface="宋体"/>
              </a:rPr>
              <a:t>t</a:t>
            </a:r>
            <a:r>
              <a:rPr dirty="0" sz="2100" spc="15">
                <a:latin typeface="宋体"/>
                <a:cs typeface="宋体"/>
              </a:rPr>
              <a:t>e</a:t>
            </a:r>
            <a:r>
              <a:rPr dirty="0" sz="2100" spc="-345">
                <a:latin typeface="宋体"/>
                <a:cs typeface="宋体"/>
              </a:rPr>
              <a:t>r</a:t>
            </a:r>
            <a:r>
              <a:rPr dirty="0" sz="2100">
                <a:latin typeface="宋体"/>
                <a:cs typeface="宋体"/>
              </a:rPr>
              <a:t>的提供各种控件，如按钮，</a:t>
            </a:r>
            <a:r>
              <a:rPr dirty="0" sz="2100" spc="20">
                <a:latin typeface="宋体"/>
                <a:cs typeface="宋体"/>
              </a:rPr>
              <a:t>标</a:t>
            </a:r>
            <a:r>
              <a:rPr dirty="0" sz="2100">
                <a:latin typeface="宋体"/>
                <a:cs typeface="宋体"/>
              </a:rPr>
              <a:t>签和文本框</a:t>
            </a:r>
            <a:r>
              <a:rPr dirty="0" sz="2100" spc="20">
                <a:latin typeface="宋体"/>
                <a:cs typeface="宋体"/>
              </a:rPr>
              <a:t>，</a:t>
            </a:r>
            <a:r>
              <a:rPr dirty="0" sz="2100">
                <a:latin typeface="宋体"/>
                <a:cs typeface="宋体"/>
              </a:rPr>
              <a:t>这些控件通</a:t>
            </a:r>
            <a:r>
              <a:rPr dirty="0" sz="2100" spc="20">
                <a:latin typeface="宋体"/>
                <a:cs typeface="宋体"/>
              </a:rPr>
              <a:t>常</a:t>
            </a:r>
            <a:r>
              <a:rPr dirty="0" sz="2100">
                <a:latin typeface="宋体"/>
                <a:cs typeface="宋体"/>
              </a:rPr>
              <a:t>被称</a:t>
            </a:r>
            <a:r>
              <a:rPr dirty="0" sz="2100" spc="20">
                <a:latin typeface="宋体"/>
                <a:cs typeface="宋体"/>
              </a:rPr>
              <a:t>为</a:t>
            </a:r>
            <a:r>
              <a:rPr dirty="0" sz="2100">
                <a:latin typeface="宋体"/>
                <a:cs typeface="宋体"/>
              </a:rPr>
              <a:t>控件 或者部件。目前有</a:t>
            </a:r>
            <a:r>
              <a:rPr dirty="0" sz="2100" spc="45">
                <a:latin typeface="宋体"/>
                <a:cs typeface="宋体"/>
              </a:rPr>
              <a:t>15</a:t>
            </a:r>
            <a:r>
              <a:rPr dirty="0" sz="2100">
                <a:latin typeface="宋体"/>
                <a:cs typeface="宋体"/>
              </a:rPr>
              <a:t>种</a:t>
            </a:r>
            <a:r>
              <a:rPr dirty="0" sz="2100" spc="-175">
                <a:latin typeface="宋体"/>
                <a:cs typeface="宋体"/>
              </a:rPr>
              <a:t>Tkinter</a:t>
            </a:r>
            <a:r>
              <a:rPr dirty="0" sz="2100">
                <a:latin typeface="宋体"/>
                <a:cs typeface="宋体"/>
              </a:rPr>
              <a:t>的</a:t>
            </a:r>
            <a:r>
              <a:rPr dirty="0" sz="2100" spc="20">
                <a:latin typeface="宋体"/>
                <a:cs typeface="宋体"/>
              </a:rPr>
              <a:t>部</a:t>
            </a:r>
            <a:r>
              <a:rPr dirty="0" sz="2100">
                <a:latin typeface="宋体"/>
                <a:cs typeface="宋体"/>
              </a:rPr>
              <a:t>件。如表所</a:t>
            </a:r>
            <a:r>
              <a:rPr dirty="0" sz="2100" spc="20">
                <a:latin typeface="宋体"/>
                <a:cs typeface="宋体"/>
              </a:rPr>
              <a:t>示</a:t>
            </a:r>
            <a:r>
              <a:rPr dirty="0" sz="2100">
                <a:latin typeface="宋体"/>
                <a:cs typeface="宋体"/>
              </a:rPr>
              <a:t>。</a:t>
            </a:r>
            <a:endParaRPr sz="2100">
              <a:latin typeface="宋体"/>
              <a:cs typeface="宋体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4873" y="1127143"/>
            <a:ext cx="2523490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365">
                <a:solidFill>
                  <a:srgbClr val="BF0000"/>
                </a:solidFill>
              </a:rPr>
              <a:t>Tkinter</a:t>
            </a:r>
            <a:r>
              <a:rPr dirty="0" sz="3850" spc="-1010">
                <a:solidFill>
                  <a:srgbClr val="BF0000"/>
                </a:solidFill>
              </a:rPr>
              <a:t> </a:t>
            </a:r>
            <a:r>
              <a:rPr dirty="0" sz="3850" spc="10">
                <a:solidFill>
                  <a:srgbClr val="BF0000"/>
                </a:solidFill>
              </a:rPr>
              <a:t>组件</a:t>
            </a:r>
            <a:endParaRPr sz="3850"/>
          </a:p>
        </p:txBody>
      </p:sp>
      <p:sp>
        <p:nvSpPr>
          <p:cNvPr id="4" name="object 4"/>
          <p:cNvSpPr txBox="1"/>
          <p:nvPr/>
        </p:nvSpPr>
        <p:spPr>
          <a:xfrm>
            <a:off x="9791227" y="6404855"/>
            <a:ext cx="9652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0">
                <a:solidFill>
                  <a:srgbClr val="898989"/>
                </a:solidFill>
                <a:latin typeface="宋体"/>
                <a:cs typeface="宋体"/>
              </a:rPr>
              <a:t>7</a:t>
            </a:r>
            <a:endParaRPr sz="1050">
              <a:latin typeface="宋体"/>
              <a:cs typeface="宋体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0402" y="2939033"/>
          <a:ext cx="8309609" cy="3511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0035"/>
                <a:gridCol w="6746875"/>
              </a:tblGrid>
              <a:tr h="266700">
                <a:tc>
                  <a:txBody>
                    <a:bodyPr/>
                    <a:lstStyle/>
                    <a:p>
                      <a:pPr marL="361950">
                        <a:lnSpc>
                          <a:spcPts val="1945"/>
                        </a:lnSpc>
                        <a:spcBef>
                          <a:spcPts val="50"/>
                        </a:spcBef>
                      </a:pPr>
                      <a:r>
                        <a:rPr dirty="0" sz="1750" spc="15" b="1">
                          <a:latin typeface="微软雅黑"/>
                          <a:cs typeface="微软雅黑"/>
                        </a:rPr>
                        <a:t>组</a:t>
                      </a:r>
                      <a:r>
                        <a:rPr dirty="0" sz="1750" b="1">
                          <a:latin typeface="微软雅黑"/>
                          <a:cs typeface="微软雅黑"/>
                        </a:rPr>
                        <a:t>件</a:t>
                      </a:r>
                      <a:r>
                        <a:rPr dirty="0" sz="1750" spc="15" b="1">
                          <a:latin typeface="微软雅黑"/>
                          <a:cs typeface="微软雅黑"/>
                        </a:rPr>
                        <a:t>名</a:t>
                      </a:r>
                      <a:r>
                        <a:rPr dirty="0" sz="1750" b="1">
                          <a:latin typeface="微软雅黑"/>
                          <a:cs typeface="微软雅黑"/>
                        </a:rPr>
                        <a:t>称</a:t>
                      </a:r>
                      <a:endParaRPr sz="1750">
                        <a:latin typeface="微软雅黑"/>
                        <a:cs typeface="微软雅黑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8580">
                        <a:lnSpc>
                          <a:spcPts val="1945"/>
                        </a:lnSpc>
                        <a:spcBef>
                          <a:spcPts val="50"/>
                        </a:spcBef>
                      </a:pPr>
                      <a:r>
                        <a:rPr dirty="0" sz="1750" spc="15" b="1">
                          <a:latin typeface="微软雅黑"/>
                          <a:cs typeface="微软雅黑"/>
                        </a:rPr>
                        <a:t>说</a:t>
                      </a:r>
                      <a:r>
                        <a:rPr dirty="0" sz="1750" b="1">
                          <a:latin typeface="微软雅黑"/>
                          <a:cs typeface="微软雅黑"/>
                        </a:rPr>
                        <a:t>明</a:t>
                      </a:r>
                      <a:endParaRPr sz="1750">
                        <a:latin typeface="微软雅黑"/>
                        <a:cs typeface="微软雅黑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Button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按钮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Canvas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画布，用于绘制直线、椭圆、多边形等各种图形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Checkbutton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复选框形式的按钮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Entry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单行文本框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4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Frame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4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框架，可作为其他组件的容器，常用来对组件进行分组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Label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标签，常用来显示单行文本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Listbox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列表框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7310">
                        <a:lnSpc>
                          <a:spcPts val="1939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Menu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39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菜单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Message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6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多行文本框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7310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Radiobutton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0"/>
                        </a:lnSpc>
                        <a:spcBef>
                          <a:spcPts val="50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单选钮，同一组中的单选钮任何时刻只能有一个处于选中状态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310">
                        <a:lnSpc>
                          <a:spcPts val="1945"/>
                        </a:lnSpc>
                        <a:spcBef>
                          <a:spcPts val="6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Scrollbar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45"/>
                        </a:lnSpc>
                        <a:spcBef>
                          <a:spcPts val="6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滚动条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7310">
                        <a:lnSpc>
                          <a:spcPts val="1955"/>
                        </a:lnSpc>
                        <a:spcBef>
                          <a:spcPts val="4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Toplevel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80000"/>
                      </a:solidFill>
                      <a:prstDash val="solid"/>
                    </a:lnL>
                    <a:lnR w="12700">
                      <a:solidFill>
                        <a:srgbClr val="08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55"/>
                        </a:lnSpc>
                        <a:spcBef>
                          <a:spcPts val="45"/>
                        </a:spcBef>
                      </a:pPr>
                      <a:r>
                        <a:rPr dirty="0" sz="1750">
                          <a:latin typeface="宋体"/>
                          <a:cs typeface="宋体"/>
                        </a:rPr>
                        <a:t>常用来创建新的窗口</a:t>
                      </a:r>
                      <a:endParaRPr sz="1750">
                        <a:latin typeface="宋体"/>
                        <a:cs typeface="宋体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8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80000"/>
                      </a:solidFill>
                      <a:prstDash val="solid"/>
                    </a:lnT>
                    <a:lnB w="12700">
                      <a:solidFill>
                        <a:srgbClr val="08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239585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40">
                <a:solidFill>
                  <a:srgbClr val="BF0000"/>
                </a:solidFill>
              </a:rPr>
              <a:t>T</a:t>
            </a:r>
            <a:r>
              <a:rPr dirty="0" sz="3850" spc="-190">
                <a:solidFill>
                  <a:srgbClr val="BF0000"/>
                </a:solidFill>
              </a:rPr>
              <a:t>k</a:t>
            </a:r>
            <a:r>
              <a:rPr dirty="0" sz="3850" spc="-1155">
                <a:solidFill>
                  <a:srgbClr val="BF0000"/>
                </a:solidFill>
              </a:rPr>
              <a:t>i</a:t>
            </a:r>
            <a:r>
              <a:rPr dirty="0" sz="3850" spc="155">
                <a:solidFill>
                  <a:srgbClr val="BF0000"/>
                </a:solidFill>
              </a:rPr>
              <a:t>n</a:t>
            </a:r>
            <a:r>
              <a:rPr dirty="0" sz="3850" spc="-810">
                <a:solidFill>
                  <a:srgbClr val="BF0000"/>
                </a:solidFill>
              </a:rPr>
              <a:t>t</a:t>
            </a:r>
            <a:r>
              <a:rPr dirty="0" sz="3850" spc="40">
                <a:solidFill>
                  <a:srgbClr val="BF0000"/>
                </a:solidFill>
              </a:rPr>
              <a:t>e</a:t>
            </a:r>
            <a:r>
              <a:rPr dirty="0" sz="3850" spc="-650">
                <a:solidFill>
                  <a:srgbClr val="BF0000"/>
                </a:solidFill>
              </a:rPr>
              <a:t>r</a:t>
            </a:r>
            <a:r>
              <a:rPr dirty="0" sz="3850" spc="10">
                <a:solidFill>
                  <a:srgbClr val="BF0000"/>
                </a:solidFill>
              </a:rPr>
              <a:t>实例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1073891" y="2268699"/>
            <a:ext cx="6151880" cy="2345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创建一个</a:t>
            </a:r>
            <a:r>
              <a:rPr dirty="0" sz="2100" spc="60">
                <a:latin typeface="宋体"/>
                <a:cs typeface="宋体"/>
              </a:rPr>
              <a:t>GUI</a:t>
            </a:r>
            <a:r>
              <a:rPr dirty="0" sz="2100">
                <a:latin typeface="宋体"/>
                <a:cs typeface="宋体"/>
              </a:rPr>
              <a:t>程序</a:t>
            </a:r>
            <a:endParaRPr sz="210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Times New Roman"/>
              <a:cs typeface="Times New Roman"/>
            </a:endParaRPr>
          </a:p>
          <a:p>
            <a:pPr marL="284480" indent="-271780">
              <a:lnSpc>
                <a:spcPct val="100000"/>
              </a:lnSpc>
              <a:buAutoNum type="arabicPeriod"/>
              <a:tabLst>
                <a:tab pos="285115" algn="l"/>
              </a:tabLst>
            </a:pPr>
            <a:r>
              <a:rPr dirty="0" sz="2100">
                <a:latin typeface="宋体"/>
                <a:cs typeface="宋体"/>
              </a:rPr>
              <a:t>导入</a:t>
            </a:r>
            <a:r>
              <a:rPr dirty="0" sz="2100" spc="-470">
                <a:latin typeface="宋体"/>
                <a:cs typeface="宋体"/>
              </a:rPr>
              <a:t> </a:t>
            </a:r>
            <a:r>
              <a:rPr dirty="0" sz="2100" spc="-175">
                <a:latin typeface="宋体"/>
                <a:cs typeface="宋体"/>
              </a:rPr>
              <a:t>Tkinter</a:t>
            </a:r>
            <a:r>
              <a:rPr dirty="0" sz="2100" spc="-459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模块</a:t>
            </a:r>
            <a:endParaRPr sz="2100">
              <a:latin typeface="宋体"/>
              <a:cs typeface="宋体"/>
            </a:endParaRPr>
          </a:p>
          <a:p>
            <a:pPr marL="284480" indent="-27178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285115" algn="l"/>
              </a:tabLst>
            </a:pPr>
            <a:r>
              <a:rPr dirty="0" sz="2100">
                <a:latin typeface="宋体"/>
                <a:cs typeface="宋体"/>
              </a:rPr>
              <a:t>创建控件</a:t>
            </a:r>
            <a:endParaRPr sz="2100">
              <a:latin typeface="宋体"/>
              <a:cs typeface="宋体"/>
            </a:endParaRPr>
          </a:p>
          <a:p>
            <a:pPr marL="284480" indent="-27178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85115" algn="l"/>
              </a:tabLst>
            </a:pPr>
            <a:r>
              <a:rPr dirty="0" sz="2100">
                <a:latin typeface="宋体"/>
                <a:cs typeface="宋体"/>
              </a:rPr>
              <a:t>指定这个控件的</a:t>
            </a:r>
            <a:r>
              <a:rPr dirty="0" sz="2100" spc="-484">
                <a:latin typeface="宋体"/>
                <a:cs typeface="宋体"/>
              </a:rPr>
              <a:t> </a:t>
            </a:r>
            <a:r>
              <a:rPr dirty="0" sz="2100" spc="-30">
                <a:latin typeface="宋体"/>
                <a:cs typeface="宋体"/>
              </a:rPr>
              <a:t>master，</a:t>
            </a:r>
            <a:r>
              <a:rPr dirty="0" sz="2100" spc="-480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即这个控件属于哪一个</a:t>
            </a:r>
            <a:endParaRPr sz="2100">
              <a:latin typeface="宋体"/>
              <a:cs typeface="宋体"/>
            </a:endParaRPr>
          </a:p>
          <a:p>
            <a:pPr marL="284480" indent="-27178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285115" algn="l"/>
              </a:tabLst>
            </a:pPr>
            <a:r>
              <a:rPr dirty="0" sz="2100">
                <a:latin typeface="宋体"/>
                <a:cs typeface="宋体"/>
              </a:rPr>
              <a:t>告诉</a:t>
            </a:r>
            <a:r>
              <a:rPr dirty="0" sz="2100" spc="-490">
                <a:latin typeface="宋体"/>
                <a:cs typeface="宋体"/>
              </a:rPr>
              <a:t> </a:t>
            </a:r>
            <a:r>
              <a:rPr dirty="0" sz="2100" spc="85">
                <a:latin typeface="宋体"/>
                <a:cs typeface="宋体"/>
              </a:rPr>
              <a:t>GM(geometry</a:t>
            </a:r>
            <a:r>
              <a:rPr dirty="0" sz="2100" spc="-440">
                <a:latin typeface="宋体"/>
                <a:cs typeface="宋体"/>
              </a:rPr>
              <a:t> </a:t>
            </a:r>
            <a:r>
              <a:rPr dirty="0" sz="2100" spc="25">
                <a:latin typeface="宋体"/>
                <a:cs typeface="宋体"/>
              </a:rPr>
              <a:t>manager)</a:t>
            </a:r>
            <a:r>
              <a:rPr dirty="0" sz="2100" spc="-470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有一个控件产生了。</a:t>
            </a:r>
            <a:endParaRPr sz="210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50" y="6404855"/>
            <a:ext cx="61785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5">
                <a:solidFill>
                  <a:srgbClr val="898989"/>
                </a:solidFill>
                <a:latin typeface="宋体"/>
                <a:cs typeface="宋体"/>
              </a:rPr>
              <a:t>2020/7/28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0889" y="6404855"/>
            <a:ext cx="9652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0">
                <a:solidFill>
                  <a:srgbClr val="898989"/>
                </a:solidFill>
                <a:latin typeface="宋体"/>
                <a:cs typeface="宋体"/>
              </a:rPr>
              <a:t>8</a:t>
            </a:r>
            <a:endParaRPr sz="10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239585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40">
                <a:solidFill>
                  <a:srgbClr val="BF0000"/>
                </a:solidFill>
              </a:rPr>
              <a:t>T</a:t>
            </a:r>
            <a:r>
              <a:rPr dirty="0" sz="3850" spc="-190">
                <a:solidFill>
                  <a:srgbClr val="BF0000"/>
                </a:solidFill>
              </a:rPr>
              <a:t>k</a:t>
            </a:r>
            <a:r>
              <a:rPr dirty="0" sz="3850" spc="-1155">
                <a:solidFill>
                  <a:srgbClr val="BF0000"/>
                </a:solidFill>
              </a:rPr>
              <a:t>i</a:t>
            </a:r>
            <a:r>
              <a:rPr dirty="0" sz="3850" spc="155">
                <a:solidFill>
                  <a:srgbClr val="BF0000"/>
                </a:solidFill>
              </a:rPr>
              <a:t>n</a:t>
            </a:r>
            <a:r>
              <a:rPr dirty="0" sz="3850" spc="-810">
                <a:solidFill>
                  <a:srgbClr val="BF0000"/>
                </a:solidFill>
              </a:rPr>
              <a:t>t</a:t>
            </a:r>
            <a:r>
              <a:rPr dirty="0" sz="3850" spc="40">
                <a:solidFill>
                  <a:srgbClr val="BF0000"/>
                </a:solidFill>
              </a:rPr>
              <a:t>e</a:t>
            </a:r>
            <a:r>
              <a:rPr dirty="0" sz="3850" spc="-650">
                <a:solidFill>
                  <a:srgbClr val="BF0000"/>
                </a:solidFill>
              </a:rPr>
              <a:t>r</a:t>
            </a:r>
            <a:r>
              <a:rPr dirty="0" sz="3850" spc="10">
                <a:solidFill>
                  <a:srgbClr val="BF0000"/>
                </a:solidFill>
              </a:rPr>
              <a:t>实例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1073894" y="2138819"/>
            <a:ext cx="7634605" cy="1466215"/>
          </a:xfrm>
          <a:prstGeom prst="rect">
            <a:avLst/>
          </a:prstGeom>
        </p:spPr>
        <p:txBody>
          <a:bodyPr wrap="square" lIns="0" tIns="171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dirty="0" sz="2100">
                <a:latin typeface="宋体"/>
                <a:cs typeface="宋体"/>
              </a:rPr>
              <a:t>几何管理</a:t>
            </a:r>
            <a:r>
              <a:rPr dirty="0" sz="2100" spc="15">
                <a:latin typeface="宋体"/>
                <a:cs typeface="宋体"/>
              </a:rPr>
              <a:t> </a:t>
            </a:r>
            <a:r>
              <a:rPr dirty="0" sz="2100">
                <a:latin typeface="宋体"/>
                <a:cs typeface="宋体"/>
              </a:rPr>
              <a:t>(geometry</a:t>
            </a:r>
            <a:r>
              <a:rPr dirty="0" sz="2100" spc="-25">
                <a:latin typeface="宋体"/>
                <a:cs typeface="宋体"/>
              </a:rPr>
              <a:t> </a:t>
            </a:r>
            <a:r>
              <a:rPr dirty="0" sz="2100" spc="5">
                <a:latin typeface="宋体"/>
                <a:cs typeface="宋体"/>
              </a:rPr>
              <a:t>manager)</a:t>
            </a:r>
            <a:endParaRPr sz="21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dirty="0" sz="2100">
                <a:latin typeface="宋体"/>
                <a:cs typeface="宋体"/>
              </a:rPr>
              <a:t>Tk</a:t>
            </a:r>
            <a:r>
              <a:rPr dirty="0" sz="2100" spc="20">
                <a:latin typeface="宋体"/>
                <a:cs typeface="宋体"/>
              </a:rPr>
              <a:t>i</a:t>
            </a:r>
            <a:r>
              <a:rPr dirty="0" sz="2100">
                <a:latin typeface="宋体"/>
                <a:cs typeface="宋体"/>
              </a:rPr>
              <a:t>n</a:t>
            </a:r>
            <a:r>
              <a:rPr dirty="0" sz="2100" spc="20">
                <a:latin typeface="宋体"/>
                <a:cs typeface="宋体"/>
              </a:rPr>
              <a:t>t</a:t>
            </a:r>
            <a:r>
              <a:rPr dirty="0" sz="2100">
                <a:latin typeface="宋体"/>
                <a:cs typeface="宋体"/>
              </a:rPr>
              <a:t>er控件有特定的几何状态管理方法，管理整个控件区</a:t>
            </a:r>
            <a:r>
              <a:rPr dirty="0" sz="2100" spc="20">
                <a:latin typeface="宋体"/>
                <a:cs typeface="宋体"/>
              </a:rPr>
              <a:t>域</a:t>
            </a:r>
            <a:r>
              <a:rPr dirty="0" sz="2100">
                <a:latin typeface="宋体"/>
                <a:cs typeface="宋体"/>
              </a:rPr>
              <a:t>组织</a:t>
            </a:r>
            <a:endParaRPr sz="21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dirty="0" sz="2100" spc="5">
                <a:latin typeface="宋体"/>
                <a:cs typeface="宋体"/>
              </a:rPr>
              <a:t>Tkinter</a:t>
            </a:r>
            <a:r>
              <a:rPr dirty="0" sz="2100">
                <a:latin typeface="宋体"/>
                <a:cs typeface="宋体"/>
              </a:rPr>
              <a:t>的几何管理类：包、网格、位置</a:t>
            </a:r>
            <a:endParaRPr sz="210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50" y="6404855"/>
            <a:ext cx="61785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5">
                <a:solidFill>
                  <a:srgbClr val="898989"/>
                </a:solidFill>
                <a:latin typeface="宋体"/>
                <a:cs typeface="宋体"/>
              </a:rPr>
              <a:t>2020/7/28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0889" y="6404855"/>
            <a:ext cx="9652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0">
                <a:solidFill>
                  <a:srgbClr val="898989"/>
                </a:solidFill>
                <a:latin typeface="宋体"/>
                <a:cs typeface="宋体"/>
              </a:rPr>
              <a:t>9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68980" y="3980688"/>
            <a:ext cx="4550664" cy="2263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265170" y="3976878"/>
          <a:ext cx="4562475" cy="2270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5205"/>
                <a:gridCol w="2275205"/>
              </a:tblGrid>
              <a:tr h="56515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100">
                          <a:latin typeface="宋体"/>
                          <a:cs typeface="宋体"/>
                        </a:rPr>
                        <a:t>几何方法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19685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100">
                          <a:latin typeface="宋体"/>
                          <a:cs typeface="宋体"/>
                        </a:rPr>
                        <a:t>描述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19685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100" spc="5">
                          <a:latin typeface="宋体"/>
                          <a:cs typeface="宋体"/>
                        </a:rPr>
                        <a:t>pack()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19685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2100">
                          <a:latin typeface="宋体"/>
                          <a:cs typeface="宋体"/>
                        </a:rPr>
                        <a:t>包装；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19685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56642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100" spc="5">
                          <a:latin typeface="宋体"/>
                          <a:cs typeface="宋体"/>
                        </a:rPr>
                        <a:t>grid()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19050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100">
                          <a:latin typeface="宋体"/>
                          <a:cs typeface="宋体"/>
                        </a:rPr>
                        <a:t>网格；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19050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2100" spc="5">
                          <a:latin typeface="宋体"/>
                          <a:cs typeface="宋体"/>
                        </a:rPr>
                        <a:t>place()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20320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2100">
                          <a:latin typeface="宋体"/>
                          <a:cs typeface="宋体"/>
                        </a:rPr>
                        <a:t>位置；</a:t>
                      </a:r>
                      <a:endParaRPr sz="2100">
                        <a:latin typeface="宋体"/>
                        <a:cs typeface="宋体"/>
                      </a:endParaRPr>
                    </a:p>
                  </a:txBody>
                  <a:tcPr marL="0" marR="0" marB="0" marT="20320">
                    <a:lnL w="9525">
                      <a:solidFill>
                        <a:srgbClr val="D4D4D4"/>
                      </a:solidFill>
                      <a:prstDash val="solid"/>
                    </a:lnL>
                    <a:lnR w="9525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2020-07-29T05:07:59Z</dcterms:created>
  <dcterms:modified xsi:type="dcterms:W3CDTF">2020-07-29T05:07:59Z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