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8842" y="2229069"/>
            <a:ext cx="6655715" cy="1548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38627"/>
            <a:ext cx="10692765" cy="1884045"/>
          </a:xfrm>
          <a:custGeom>
            <a:avLst/>
            <a:gdLst/>
            <a:ahLst/>
            <a:cxnLst/>
            <a:rect l="l" t="t" r="r" b="b"/>
            <a:pathLst>
              <a:path w="10692765" h="1884045">
                <a:moveTo>
                  <a:pt x="0" y="0"/>
                </a:moveTo>
                <a:lnTo>
                  <a:pt x="10692384" y="0"/>
                </a:lnTo>
                <a:lnTo>
                  <a:pt x="10692384" y="1883664"/>
                </a:lnTo>
                <a:lnTo>
                  <a:pt x="0" y="1883664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6498" y="2904314"/>
            <a:ext cx="2440402" cy="146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8" y="2238805"/>
            <a:ext cx="9088103" cy="1929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-www.cs.umass.edu/lfw/" TargetMode="External"/><Relationship Id="rId3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995"/>
              </a:lnSpc>
              <a:spcBef>
                <a:spcPts val="105"/>
              </a:spcBef>
            </a:pPr>
            <a:r>
              <a:rPr dirty="0" spc="685"/>
              <a:t>A</a:t>
            </a:r>
            <a:r>
              <a:rPr dirty="0" spc="-1475"/>
              <a:t>I</a:t>
            </a:r>
            <a:r>
              <a:rPr dirty="0" spc="365"/>
              <a:t>o</a:t>
            </a:r>
            <a:r>
              <a:rPr dirty="0" spc="50"/>
              <a:t>T</a:t>
            </a:r>
            <a:r>
              <a:rPr dirty="0" spc="5"/>
              <a:t>人工智能项目实战</a:t>
            </a:r>
          </a:p>
          <a:p>
            <a:pPr algn="ctr">
              <a:lnSpc>
                <a:spcPts val="5995"/>
              </a:lnSpc>
            </a:pPr>
            <a:r>
              <a:rPr dirty="0"/>
              <a:t>-</a:t>
            </a:r>
            <a:r>
              <a:rPr dirty="0" sz="4200" spc="10"/>
              <a:t>项目实战</a:t>
            </a:r>
            <a:r>
              <a:rPr dirty="0" sz="4200" spc="5"/>
              <a:t>-</a:t>
            </a:r>
            <a:r>
              <a:rPr dirty="0" sz="4200" spc="10"/>
              <a:t>人脸识别算法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54417" y="4362522"/>
            <a:ext cx="1569085" cy="82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dirty="0" sz="2100">
                <a:latin typeface="宋体"/>
                <a:cs typeface="宋体"/>
              </a:rPr>
              <a:t>辛慧 </a:t>
            </a:r>
            <a:r>
              <a:rPr dirty="0" sz="2100" spc="55">
                <a:latin typeface="宋体"/>
                <a:cs typeface="宋体"/>
              </a:rPr>
              <a:t>1</a:t>
            </a:r>
            <a:r>
              <a:rPr dirty="0" sz="2100" spc="35">
                <a:latin typeface="宋体"/>
                <a:cs typeface="宋体"/>
              </a:rPr>
              <a:t>5</a:t>
            </a:r>
            <a:r>
              <a:rPr dirty="0" sz="2100" spc="55">
                <a:latin typeface="宋体"/>
                <a:cs typeface="宋体"/>
              </a:rPr>
              <a:t>3</a:t>
            </a:r>
            <a:r>
              <a:rPr dirty="0" sz="2100" spc="35">
                <a:latin typeface="宋体"/>
                <a:cs typeface="宋体"/>
              </a:rPr>
              <a:t>0</a:t>
            </a:r>
            <a:r>
              <a:rPr dirty="0" sz="2100" spc="55">
                <a:latin typeface="宋体"/>
                <a:cs typeface="宋体"/>
              </a:rPr>
              <a:t>9</a:t>
            </a:r>
            <a:r>
              <a:rPr dirty="0" sz="2100" spc="35">
                <a:latin typeface="宋体"/>
                <a:cs typeface="宋体"/>
              </a:rPr>
              <a:t>2</a:t>
            </a:r>
            <a:r>
              <a:rPr dirty="0" sz="2100" spc="55">
                <a:latin typeface="宋体"/>
                <a:cs typeface="宋体"/>
              </a:rPr>
              <a:t>20</a:t>
            </a:r>
            <a:r>
              <a:rPr dirty="0" sz="2100" spc="35">
                <a:latin typeface="宋体"/>
                <a:cs typeface="宋体"/>
              </a:rPr>
              <a:t>8</a:t>
            </a:r>
            <a:r>
              <a:rPr dirty="0" sz="2100" spc="55">
                <a:latin typeface="宋体"/>
                <a:cs typeface="宋体"/>
              </a:rPr>
              <a:t>6</a:t>
            </a:r>
            <a:r>
              <a:rPr dirty="0" sz="2100" spc="50">
                <a:latin typeface="宋体"/>
                <a:cs typeface="宋体"/>
              </a:rPr>
              <a:t>8</a:t>
            </a:r>
            <a:endParaRPr sz="21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59" y="2164153"/>
            <a:ext cx="6433820" cy="2000885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550" spc="90">
                <a:latin typeface="宋体"/>
                <a:cs typeface="宋体"/>
              </a:rPr>
              <a:t>2</a:t>
            </a:r>
            <a:r>
              <a:rPr dirty="0" sz="1550" spc="30">
                <a:latin typeface="宋体"/>
                <a:cs typeface="宋体"/>
              </a:rPr>
              <a:t>、人脸数据集</a:t>
            </a:r>
            <a:r>
              <a:rPr dirty="0" sz="1550" spc="-35">
                <a:latin typeface="宋体"/>
                <a:cs typeface="宋体"/>
              </a:rPr>
              <a:t>：lfw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宋体"/>
                <a:cs typeface="宋体"/>
              </a:rPr>
              <a:t>它是人脸识别领域最重要的数据集。官网</a:t>
            </a:r>
            <a:r>
              <a:rPr dirty="0" sz="1400" spc="-75">
                <a:latin typeface="宋体"/>
                <a:cs typeface="宋体"/>
              </a:rPr>
              <a:t>：</a:t>
            </a:r>
            <a:r>
              <a:rPr dirty="0" sz="1400" spc="-75">
                <a:latin typeface="宋体"/>
                <a:cs typeface="宋体"/>
                <a:hlinkClick r:id="rId2"/>
              </a:rPr>
              <a:t>http://vis-www.cs.umass.edu/lfw/</a:t>
            </a:r>
            <a:endParaRPr sz="1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40">
                <a:latin typeface="宋体"/>
                <a:cs typeface="宋体"/>
              </a:rPr>
              <a:t>lfw</a:t>
            </a:r>
            <a:r>
              <a:rPr dirty="0" sz="1400">
                <a:latin typeface="宋体"/>
                <a:cs typeface="宋体"/>
              </a:rPr>
              <a:t>数据集是为了研究非限制环境下的人脸识别问题而建立。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宋体"/>
                <a:cs typeface="宋体"/>
              </a:rPr>
              <a:t>这个集合包含超过</a:t>
            </a:r>
            <a:r>
              <a:rPr dirty="0" sz="1400" spc="35">
                <a:latin typeface="宋体"/>
                <a:cs typeface="宋体"/>
              </a:rPr>
              <a:t>13000</a:t>
            </a:r>
            <a:r>
              <a:rPr dirty="0" sz="1400">
                <a:latin typeface="宋体"/>
                <a:cs typeface="宋体"/>
              </a:rPr>
              <a:t>张人脸图</a:t>
            </a:r>
            <a:r>
              <a:rPr dirty="0" sz="1400" spc="-15">
                <a:latin typeface="宋体"/>
                <a:cs typeface="宋体"/>
              </a:rPr>
              <a:t>像</a:t>
            </a:r>
            <a:r>
              <a:rPr dirty="0" sz="1400">
                <a:latin typeface="宋体"/>
                <a:cs typeface="宋体"/>
              </a:rPr>
              <a:t>（全部来自于</a:t>
            </a:r>
            <a:r>
              <a:rPr dirty="0" sz="1400" spc="-110">
                <a:latin typeface="宋体"/>
                <a:cs typeface="宋体"/>
              </a:rPr>
              <a:t>internet，</a:t>
            </a:r>
            <a:r>
              <a:rPr dirty="0" sz="1400">
                <a:latin typeface="宋体"/>
                <a:cs typeface="宋体"/>
              </a:rPr>
              <a:t>而不是实验室环境）。 每个人脸被标准了一个人名。</a:t>
            </a:r>
            <a:r>
              <a:rPr dirty="0" sz="1400" spc="-335">
                <a:latin typeface="宋体"/>
                <a:cs typeface="宋体"/>
              </a:rPr>
              <a:t> </a:t>
            </a:r>
            <a:r>
              <a:rPr dirty="0" sz="1400">
                <a:latin typeface="宋体"/>
                <a:cs typeface="宋体"/>
              </a:rPr>
              <a:t>其中，大约</a:t>
            </a:r>
            <a:r>
              <a:rPr dirty="0" sz="1400" spc="40">
                <a:latin typeface="宋体"/>
                <a:cs typeface="宋体"/>
              </a:rPr>
              <a:t>1680</a:t>
            </a:r>
            <a:r>
              <a:rPr dirty="0" sz="1400">
                <a:latin typeface="宋体"/>
                <a:cs typeface="宋体"/>
              </a:rPr>
              <a:t>个</a:t>
            </a:r>
            <a:r>
              <a:rPr dirty="0" sz="1400" spc="-15">
                <a:latin typeface="宋体"/>
                <a:cs typeface="宋体"/>
              </a:rPr>
              <a:t>人</a:t>
            </a:r>
            <a:r>
              <a:rPr dirty="0" sz="1400">
                <a:latin typeface="宋体"/>
                <a:cs typeface="宋体"/>
              </a:rPr>
              <a:t>包含两个以上的人</a:t>
            </a:r>
            <a:r>
              <a:rPr dirty="0" sz="1400" spc="-15">
                <a:latin typeface="宋体"/>
                <a:cs typeface="宋体"/>
              </a:rPr>
              <a:t>脸</a:t>
            </a:r>
            <a:r>
              <a:rPr dirty="0" sz="1400">
                <a:latin typeface="宋体"/>
                <a:cs typeface="宋体"/>
              </a:rPr>
              <a:t>。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宋体"/>
                <a:cs typeface="宋体"/>
              </a:rPr>
              <a:t>这个集合被广泛应用于评价</a:t>
            </a:r>
            <a:r>
              <a:rPr dirty="0" sz="1400" spc="-335">
                <a:latin typeface="宋体"/>
                <a:cs typeface="宋体"/>
              </a:rPr>
              <a:t> </a:t>
            </a:r>
            <a:r>
              <a:rPr dirty="0" sz="1400" spc="-85">
                <a:latin typeface="宋体"/>
                <a:cs typeface="宋体"/>
              </a:rPr>
              <a:t>face</a:t>
            </a:r>
            <a:r>
              <a:rPr dirty="0" sz="1400" spc="-315">
                <a:latin typeface="宋体"/>
                <a:cs typeface="宋体"/>
              </a:rPr>
              <a:t> </a:t>
            </a:r>
            <a:r>
              <a:rPr dirty="0" sz="1400" spc="-160">
                <a:latin typeface="宋体"/>
                <a:cs typeface="宋体"/>
              </a:rPr>
              <a:t>verification</a:t>
            </a:r>
            <a:r>
              <a:rPr dirty="0" sz="1400">
                <a:latin typeface="宋体"/>
                <a:cs typeface="宋体"/>
              </a:rPr>
              <a:t>算法的性能。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2832" y="4221480"/>
            <a:ext cx="7043928" cy="224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48" y="2164153"/>
            <a:ext cx="7302500" cy="17386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158740">
              <a:lnSpc>
                <a:spcPct val="146500"/>
              </a:lnSpc>
              <a:spcBef>
                <a:spcPts val="9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7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 </a:t>
            </a:r>
            <a:r>
              <a:rPr dirty="0" sz="1550" spc="90">
                <a:latin typeface="宋体"/>
                <a:cs typeface="宋体"/>
              </a:rPr>
              <a:t>2</a:t>
            </a:r>
            <a:r>
              <a:rPr dirty="0" sz="1550" spc="30">
                <a:latin typeface="宋体"/>
                <a:cs typeface="宋体"/>
              </a:rPr>
              <a:t>、人脸识别算法：原理</a:t>
            </a:r>
            <a:endParaRPr sz="1550">
              <a:latin typeface="宋体"/>
              <a:cs typeface="宋体"/>
            </a:endParaRPr>
          </a:p>
          <a:p>
            <a:pPr marL="12700" marR="118110">
              <a:lnSpc>
                <a:spcPct val="102499"/>
              </a:lnSpc>
              <a:spcBef>
                <a:spcPts val="675"/>
              </a:spcBef>
            </a:pPr>
            <a:r>
              <a:rPr dirty="0" sz="1200" spc="20">
                <a:latin typeface="宋体"/>
                <a:cs typeface="宋体"/>
              </a:rPr>
              <a:t>在人脸识别中，当我们需要加在图片数据</a:t>
            </a:r>
            <a:r>
              <a:rPr dirty="0" sz="1200" spc="30">
                <a:latin typeface="宋体"/>
                <a:cs typeface="宋体"/>
              </a:rPr>
              <a:t>库</a:t>
            </a:r>
            <a:r>
              <a:rPr dirty="0" sz="1200" spc="20">
                <a:latin typeface="宋体"/>
                <a:cs typeface="宋体"/>
              </a:rPr>
              <a:t>入新的</a:t>
            </a:r>
            <a:r>
              <a:rPr dirty="0" sz="1200" spc="30">
                <a:latin typeface="宋体"/>
                <a:cs typeface="宋体"/>
              </a:rPr>
              <a:t>一</a:t>
            </a:r>
            <a:r>
              <a:rPr dirty="0" sz="1200" spc="20">
                <a:latin typeface="宋体"/>
                <a:cs typeface="宋体"/>
              </a:rPr>
              <a:t>张人</a:t>
            </a:r>
            <a:r>
              <a:rPr dirty="0" sz="1200" spc="30">
                <a:latin typeface="宋体"/>
                <a:cs typeface="宋体"/>
              </a:rPr>
              <a:t>脸</a:t>
            </a:r>
            <a:r>
              <a:rPr dirty="0" sz="1200" spc="20">
                <a:latin typeface="宋体"/>
                <a:cs typeface="宋体"/>
              </a:rPr>
              <a:t>图片时</a:t>
            </a:r>
            <a:r>
              <a:rPr dirty="0" sz="1200" spc="30">
                <a:latin typeface="宋体"/>
                <a:cs typeface="宋体"/>
              </a:rPr>
              <a:t>，</a:t>
            </a:r>
            <a:r>
              <a:rPr dirty="0" sz="1200" spc="20">
                <a:latin typeface="宋体"/>
                <a:cs typeface="宋体"/>
              </a:rPr>
              <a:t>是怎么</a:t>
            </a:r>
            <a:r>
              <a:rPr dirty="0" sz="1200" spc="30">
                <a:latin typeface="宋体"/>
                <a:cs typeface="宋体"/>
              </a:rPr>
              <a:t>做</a:t>
            </a:r>
            <a:r>
              <a:rPr dirty="0" sz="1200" spc="20">
                <a:latin typeface="宋体"/>
                <a:cs typeface="宋体"/>
              </a:rPr>
              <a:t>到识</a:t>
            </a:r>
            <a:r>
              <a:rPr dirty="0" sz="1200" spc="30">
                <a:latin typeface="宋体"/>
                <a:cs typeface="宋体"/>
              </a:rPr>
              <a:t>别</a:t>
            </a:r>
            <a:r>
              <a:rPr dirty="0" sz="1200" spc="20">
                <a:latin typeface="宋体"/>
                <a:cs typeface="宋体"/>
              </a:rPr>
              <a:t>的呢，</a:t>
            </a:r>
            <a:r>
              <a:rPr dirty="0" sz="1200" spc="30">
                <a:latin typeface="宋体"/>
                <a:cs typeface="宋体"/>
              </a:rPr>
              <a:t>难</a:t>
            </a:r>
            <a:r>
              <a:rPr dirty="0" sz="1200" spc="20">
                <a:latin typeface="宋体"/>
                <a:cs typeface="宋体"/>
              </a:rPr>
              <a:t>道要</a:t>
            </a:r>
            <a:r>
              <a:rPr dirty="0" sz="1200" spc="30">
                <a:latin typeface="宋体"/>
                <a:cs typeface="宋体"/>
              </a:rPr>
              <a:t>我</a:t>
            </a:r>
            <a:r>
              <a:rPr dirty="0" sz="1200" spc="20">
                <a:latin typeface="宋体"/>
                <a:cs typeface="宋体"/>
              </a:rPr>
              <a:t>们重 新修改网络最后的输出函数</a:t>
            </a:r>
            <a:r>
              <a:rPr dirty="0" sz="1200" spc="-10">
                <a:latin typeface="宋体"/>
                <a:cs typeface="宋体"/>
              </a:rPr>
              <a:t>softmax，</a:t>
            </a:r>
            <a:r>
              <a:rPr dirty="0" sz="1200" spc="20">
                <a:latin typeface="宋体"/>
                <a:cs typeface="宋体"/>
              </a:rPr>
              <a:t>添</a:t>
            </a:r>
            <a:r>
              <a:rPr dirty="0" sz="1200" spc="30">
                <a:latin typeface="宋体"/>
                <a:cs typeface="宋体"/>
              </a:rPr>
              <a:t>加</a:t>
            </a:r>
            <a:r>
              <a:rPr dirty="0" sz="1200" spc="20">
                <a:latin typeface="宋体"/>
                <a:cs typeface="宋体"/>
              </a:rPr>
              <a:t>一个输</a:t>
            </a:r>
            <a:r>
              <a:rPr dirty="0" sz="1200" spc="30">
                <a:latin typeface="宋体"/>
                <a:cs typeface="宋体"/>
              </a:rPr>
              <a:t>出</a:t>
            </a:r>
            <a:r>
              <a:rPr dirty="0" sz="1200" spc="20">
                <a:latin typeface="宋体"/>
                <a:cs typeface="宋体"/>
              </a:rPr>
              <a:t>，然</a:t>
            </a:r>
            <a:r>
              <a:rPr dirty="0" sz="1200" spc="30">
                <a:latin typeface="宋体"/>
                <a:cs typeface="宋体"/>
              </a:rPr>
              <a:t>后</a:t>
            </a:r>
            <a:r>
              <a:rPr dirty="0" sz="1200" spc="20">
                <a:latin typeface="宋体"/>
                <a:cs typeface="宋体"/>
              </a:rPr>
              <a:t>再重新</a:t>
            </a:r>
            <a:r>
              <a:rPr dirty="0" sz="1200" spc="30">
                <a:latin typeface="宋体"/>
                <a:cs typeface="宋体"/>
              </a:rPr>
              <a:t>训</a:t>
            </a:r>
            <a:r>
              <a:rPr dirty="0" sz="1200" spc="20">
                <a:latin typeface="宋体"/>
                <a:cs typeface="宋体"/>
              </a:rPr>
              <a:t>练整</a:t>
            </a:r>
            <a:r>
              <a:rPr dirty="0" sz="1200" spc="30">
                <a:latin typeface="宋体"/>
                <a:cs typeface="宋体"/>
              </a:rPr>
              <a:t>个</a:t>
            </a:r>
            <a:r>
              <a:rPr dirty="0" sz="1200" spc="20">
                <a:latin typeface="宋体"/>
                <a:cs typeface="宋体"/>
              </a:rPr>
              <a:t>网络？</a:t>
            </a:r>
            <a:r>
              <a:rPr dirty="0" sz="1200" spc="30">
                <a:latin typeface="宋体"/>
                <a:cs typeface="宋体"/>
              </a:rPr>
              <a:t>这</a:t>
            </a:r>
            <a:r>
              <a:rPr dirty="0" sz="1200" spc="20">
                <a:latin typeface="宋体"/>
                <a:cs typeface="宋体"/>
              </a:rPr>
              <a:t>是不现</a:t>
            </a:r>
            <a:r>
              <a:rPr dirty="0" sz="1200" spc="30">
                <a:latin typeface="宋体"/>
                <a:cs typeface="宋体"/>
              </a:rPr>
              <a:t>实</a:t>
            </a:r>
            <a:r>
              <a:rPr dirty="0" sz="1200" spc="20">
                <a:latin typeface="宋体"/>
                <a:cs typeface="宋体"/>
              </a:rPr>
              <a:t>的吧！</a:t>
            </a:r>
            <a:endParaRPr sz="1200">
              <a:latin typeface="宋体"/>
              <a:cs typeface="宋体"/>
            </a:endParaRPr>
          </a:p>
          <a:p>
            <a:pPr marL="12700" marR="5080">
              <a:lnSpc>
                <a:spcPct val="102499"/>
              </a:lnSpc>
            </a:pPr>
            <a:r>
              <a:rPr dirty="0" sz="1200" spc="20">
                <a:latin typeface="宋体"/>
                <a:cs typeface="宋体"/>
              </a:rPr>
              <a:t>那我们要</a:t>
            </a:r>
            <a:r>
              <a:rPr dirty="0" sz="1200" spc="30">
                <a:latin typeface="宋体"/>
                <a:cs typeface="宋体"/>
              </a:rPr>
              <a:t>怎</a:t>
            </a:r>
            <a:r>
              <a:rPr dirty="0" sz="1200" spc="20">
                <a:latin typeface="宋体"/>
                <a:cs typeface="宋体"/>
              </a:rPr>
              <a:t>么做呢</a:t>
            </a:r>
            <a:r>
              <a:rPr dirty="0" sz="1200" spc="30">
                <a:latin typeface="宋体"/>
                <a:cs typeface="宋体"/>
              </a:rPr>
              <a:t>？更</a:t>
            </a:r>
            <a:r>
              <a:rPr dirty="0" sz="1200" spc="20">
                <a:latin typeface="宋体"/>
                <a:cs typeface="宋体"/>
              </a:rPr>
              <a:t>多的做法</a:t>
            </a:r>
            <a:r>
              <a:rPr dirty="0" sz="1200" spc="30">
                <a:latin typeface="宋体"/>
                <a:cs typeface="宋体"/>
              </a:rPr>
              <a:t>是</a:t>
            </a:r>
            <a:r>
              <a:rPr dirty="0" sz="1200" spc="20">
                <a:latin typeface="宋体"/>
                <a:cs typeface="宋体"/>
              </a:rPr>
              <a:t>采用欧</a:t>
            </a:r>
            <a:r>
              <a:rPr dirty="0" sz="1200" spc="30">
                <a:latin typeface="宋体"/>
                <a:cs typeface="宋体"/>
              </a:rPr>
              <a:t>氏距</a:t>
            </a:r>
            <a:r>
              <a:rPr dirty="0" sz="1200" spc="20">
                <a:latin typeface="宋体"/>
                <a:cs typeface="宋体"/>
              </a:rPr>
              <a:t>离</a:t>
            </a:r>
            <a:r>
              <a:rPr dirty="0" sz="1200" spc="240">
                <a:latin typeface="宋体"/>
                <a:cs typeface="宋体"/>
              </a:rPr>
              <a:t>D</a:t>
            </a:r>
            <a:r>
              <a:rPr dirty="0" sz="1200" spc="20">
                <a:latin typeface="宋体"/>
                <a:cs typeface="宋体"/>
              </a:rPr>
              <a:t>来衡量这两</a:t>
            </a:r>
            <a:r>
              <a:rPr dirty="0" sz="1200" spc="30">
                <a:latin typeface="宋体"/>
                <a:cs typeface="宋体"/>
              </a:rPr>
              <a:t>张</a:t>
            </a:r>
            <a:r>
              <a:rPr dirty="0" sz="1200" spc="20">
                <a:latin typeface="宋体"/>
                <a:cs typeface="宋体"/>
              </a:rPr>
              <a:t>图</a:t>
            </a:r>
            <a:r>
              <a:rPr dirty="0" sz="1200" spc="30">
                <a:latin typeface="宋体"/>
                <a:cs typeface="宋体"/>
              </a:rPr>
              <a:t>片</a:t>
            </a:r>
            <a:r>
              <a:rPr dirty="0" sz="1200" spc="20">
                <a:latin typeface="宋体"/>
                <a:cs typeface="宋体"/>
              </a:rPr>
              <a:t>的差距，</a:t>
            </a:r>
            <a:r>
              <a:rPr dirty="0" sz="1200" spc="30">
                <a:latin typeface="宋体"/>
                <a:cs typeface="宋体"/>
              </a:rPr>
              <a:t>进</a:t>
            </a:r>
            <a:r>
              <a:rPr dirty="0" sz="1200" spc="20">
                <a:latin typeface="宋体"/>
                <a:cs typeface="宋体"/>
              </a:rPr>
              <a:t>行判别</a:t>
            </a:r>
            <a:r>
              <a:rPr dirty="0" sz="1200" spc="30">
                <a:latin typeface="宋体"/>
                <a:cs typeface="宋体"/>
              </a:rPr>
              <a:t>是否</a:t>
            </a:r>
            <a:r>
              <a:rPr dirty="0" sz="1200" spc="20">
                <a:latin typeface="宋体"/>
                <a:cs typeface="宋体"/>
              </a:rPr>
              <a:t>属于同一</a:t>
            </a:r>
            <a:r>
              <a:rPr dirty="0" sz="1200" spc="30">
                <a:latin typeface="宋体"/>
                <a:cs typeface="宋体"/>
              </a:rPr>
              <a:t>个</a:t>
            </a:r>
            <a:r>
              <a:rPr dirty="0" sz="1200" spc="20">
                <a:latin typeface="宋体"/>
                <a:cs typeface="宋体"/>
              </a:rPr>
              <a:t>人。 如果两张人脸图片越相似，空间距离</a:t>
            </a:r>
            <a:r>
              <a:rPr dirty="0" sz="1200" spc="240">
                <a:latin typeface="宋体"/>
                <a:cs typeface="宋体"/>
              </a:rPr>
              <a:t>D</a:t>
            </a:r>
            <a:r>
              <a:rPr dirty="0" sz="1200" spc="20">
                <a:latin typeface="宋体"/>
                <a:cs typeface="宋体"/>
              </a:rPr>
              <a:t>越</a:t>
            </a:r>
            <a:r>
              <a:rPr dirty="0" sz="1200" spc="30">
                <a:latin typeface="宋体"/>
                <a:cs typeface="宋体"/>
              </a:rPr>
              <a:t>小</a:t>
            </a:r>
            <a:r>
              <a:rPr dirty="0" sz="1200" spc="20">
                <a:latin typeface="宋体"/>
                <a:cs typeface="宋体"/>
              </a:rPr>
              <a:t>；差别</a:t>
            </a:r>
            <a:r>
              <a:rPr dirty="0" sz="1200" spc="30">
                <a:latin typeface="宋体"/>
                <a:cs typeface="宋体"/>
              </a:rPr>
              <a:t>越</a:t>
            </a:r>
            <a:r>
              <a:rPr dirty="0" sz="1200" spc="20">
                <a:latin typeface="宋体"/>
                <a:cs typeface="宋体"/>
              </a:rPr>
              <a:t>大，</a:t>
            </a:r>
            <a:r>
              <a:rPr dirty="0" sz="1200" spc="30">
                <a:latin typeface="宋体"/>
                <a:cs typeface="宋体"/>
              </a:rPr>
              <a:t>则</a:t>
            </a:r>
            <a:r>
              <a:rPr dirty="0" sz="1200" spc="20">
                <a:latin typeface="宋体"/>
                <a:cs typeface="宋体"/>
              </a:rPr>
              <a:t>空间距</a:t>
            </a:r>
            <a:r>
              <a:rPr dirty="0" sz="1200" spc="30">
                <a:latin typeface="宋体"/>
                <a:cs typeface="宋体"/>
              </a:rPr>
              <a:t>离</a:t>
            </a:r>
            <a:r>
              <a:rPr dirty="0" sz="1200" spc="229">
                <a:latin typeface="宋体"/>
                <a:cs typeface="宋体"/>
              </a:rPr>
              <a:t>D</a:t>
            </a:r>
            <a:r>
              <a:rPr dirty="0" sz="1200" spc="20">
                <a:latin typeface="宋体"/>
                <a:cs typeface="宋体"/>
              </a:rPr>
              <a:t>越</a:t>
            </a:r>
            <a:r>
              <a:rPr dirty="0" sz="1200" spc="30">
                <a:latin typeface="宋体"/>
                <a:cs typeface="宋体"/>
              </a:rPr>
              <a:t>大</a:t>
            </a:r>
            <a:r>
              <a:rPr dirty="0" sz="1200" spc="20"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20">
                <a:latin typeface="宋体"/>
                <a:cs typeface="宋体"/>
              </a:rPr>
              <a:t>我们要设置一个阈值</a:t>
            </a:r>
            <a:r>
              <a:rPr dirty="0" sz="1200" spc="-320">
                <a:latin typeface="宋体"/>
                <a:cs typeface="宋体"/>
              </a:rPr>
              <a:t>τ，</a:t>
            </a:r>
            <a:r>
              <a:rPr dirty="0" sz="1200" spc="20">
                <a:latin typeface="宋体"/>
                <a:cs typeface="宋体"/>
              </a:rPr>
              <a:t>距离小于</a:t>
            </a:r>
            <a:r>
              <a:rPr dirty="0" sz="1200" spc="-665">
                <a:latin typeface="宋体"/>
                <a:cs typeface="宋体"/>
              </a:rPr>
              <a:t>τ</a:t>
            </a:r>
            <a:r>
              <a:rPr dirty="0" sz="1200" spc="20">
                <a:latin typeface="宋体"/>
                <a:cs typeface="宋体"/>
              </a:rPr>
              <a:t>时属于同一个</a:t>
            </a:r>
            <a:r>
              <a:rPr dirty="0" sz="1200" spc="30">
                <a:latin typeface="宋体"/>
                <a:cs typeface="宋体"/>
              </a:rPr>
              <a:t>人</a:t>
            </a:r>
            <a:r>
              <a:rPr dirty="0" sz="1200" spc="20">
                <a:latin typeface="宋体"/>
                <a:cs typeface="宋体"/>
              </a:rPr>
              <a:t>脸，距</a:t>
            </a:r>
            <a:r>
              <a:rPr dirty="0" sz="1200" spc="30">
                <a:latin typeface="宋体"/>
                <a:cs typeface="宋体"/>
              </a:rPr>
              <a:t>离</a:t>
            </a:r>
            <a:r>
              <a:rPr dirty="0" sz="1200" spc="20">
                <a:latin typeface="宋体"/>
                <a:cs typeface="宋体"/>
              </a:rPr>
              <a:t>大于</a:t>
            </a:r>
            <a:r>
              <a:rPr dirty="0" sz="1200" spc="-665">
                <a:latin typeface="宋体"/>
                <a:cs typeface="宋体"/>
              </a:rPr>
              <a:t>τ</a:t>
            </a:r>
            <a:r>
              <a:rPr dirty="0" sz="1200" spc="20">
                <a:latin typeface="宋体"/>
                <a:cs typeface="宋体"/>
              </a:rPr>
              <a:t>时</a:t>
            </a:r>
            <a:r>
              <a:rPr dirty="0" sz="1200" spc="30">
                <a:latin typeface="宋体"/>
                <a:cs typeface="宋体"/>
              </a:rPr>
              <a:t>就</a:t>
            </a:r>
            <a:r>
              <a:rPr dirty="0" sz="1200" spc="20">
                <a:latin typeface="宋体"/>
                <a:cs typeface="宋体"/>
              </a:rPr>
              <a:t>判断为</a:t>
            </a:r>
            <a:r>
              <a:rPr dirty="0" sz="1200" spc="30">
                <a:latin typeface="宋体"/>
                <a:cs typeface="宋体"/>
              </a:rPr>
              <a:t>不</a:t>
            </a:r>
            <a:r>
              <a:rPr dirty="0" sz="1200" spc="20">
                <a:latin typeface="宋体"/>
                <a:cs typeface="宋体"/>
              </a:rPr>
              <a:t>同的</a:t>
            </a:r>
            <a:r>
              <a:rPr dirty="0" sz="1200" spc="30">
                <a:latin typeface="宋体"/>
                <a:cs typeface="宋体"/>
              </a:rPr>
              <a:t>人</a:t>
            </a:r>
            <a:r>
              <a:rPr dirty="0" sz="1200" spc="20">
                <a:latin typeface="宋体"/>
                <a:cs typeface="宋体"/>
              </a:rPr>
              <a:t>脸。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5795" y="3886200"/>
            <a:ext cx="6957059" cy="247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816486" y="4333390"/>
            <a:ext cx="4041186" cy="1942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2648" y="2238805"/>
            <a:ext cx="7153275" cy="1929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742180">
              <a:lnSpc>
                <a:spcPct val="114900"/>
              </a:lnSpc>
              <a:spcBef>
                <a:spcPts val="9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70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 </a:t>
            </a:r>
            <a:r>
              <a:rPr dirty="0" sz="1550" spc="90">
                <a:latin typeface="宋体"/>
                <a:cs typeface="宋体"/>
              </a:rPr>
              <a:t>2</a:t>
            </a:r>
            <a:r>
              <a:rPr dirty="0" sz="1550" spc="30">
                <a:latin typeface="宋体"/>
                <a:cs typeface="宋体"/>
              </a:rPr>
              <a:t>、语音合成算法：</a:t>
            </a:r>
            <a:r>
              <a:rPr dirty="0" sz="1550" spc="-245">
                <a:latin typeface="宋体"/>
                <a:cs typeface="宋体"/>
              </a:rPr>
              <a:t>f</a:t>
            </a:r>
            <a:r>
              <a:rPr dirty="0" sz="1550" spc="45">
                <a:latin typeface="宋体"/>
                <a:cs typeface="宋体"/>
              </a:rPr>
              <a:t>a</a:t>
            </a:r>
            <a:r>
              <a:rPr dirty="0" sz="1550" spc="-35">
                <a:latin typeface="宋体"/>
                <a:cs typeface="宋体"/>
              </a:rPr>
              <a:t>c</a:t>
            </a:r>
            <a:r>
              <a:rPr dirty="0" sz="1550" spc="60">
                <a:latin typeface="宋体"/>
                <a:cs typeface="宋体"/>
              </a:rPr>
              <a:t>e</a:t>
            </a:r>
            <a:r>
              <a:rPr dirty="0" sz="1550" spc="140">
                <a:latin typeface="宋体"/>
                <a:cs typeface="宋体"/>
              </a:rPr>
              <a:t>n</a:t>
            </a:r>
            <a:r>
              <a:rPr dirty="0" sz="1550" spc="60">
                <a:latin typeface="宋体"/>
                <a:cs typeface="宋体"/>
              </a:rPr>
              <a:t>e</a:t>
            </a:r>
            <a:r>
              <a:rPr dirty="0" sz="1550" spc="-204">
                <a:latin typeface="宋体"/>
                <a:cs typeface="宋体"/>
              </a:rPr>
              <a:t>t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20">
                <a:latin typeface="宋体"/>
                <a:cs typeface="宋体"/>
              </a:rPr>
              <a:t>从网络中可以看到</a:t>
            </a:r>
            <a:r>
              <a:rPr dirty="0" sz="1200" spc="-25">
                <a:latin typeface="宋体"/>
                <a:cs typeface="宋体"/>
              </a:rPr>
              <a:t>Batch</a:t>
            </a:r>
            <a:r>
              <a:rPr dirty="0" sz="1200" spc="30">
                <a:latin typeface="宋体"/>
                <a:cs typeface="宋体"/>
              </a:rPr>
              <a:t>之</a:t>
            </a:r>
            <a:r>
              <a:rPr dirty="0" sz="1200" spc="20">
                <a:latin typeface="宋体"/>
                <a:cs typeface="宋体"/>
              </a:rPr>
              <a:t>后是</a:t>
            </a:r>
            <a:r>
              <a:rPr dirty="0" sz="1200" spc="100">
                <a:latin typeface="宋体"/>
                <a:cs typeface="宋体"/>
              </a:rPr>
              <a:t>Deep</a:t>
            </a:r>
            <a:r>
              <a:rPr dirty="0" sz="1200" spc="-185">
                <a:latin typeface="宋体"/>
                <a:cs typeface="宋体"/>
              </a:rPr>
              <a:t> </a:t>
            </a:r>
            <a:r>
              <a:rPr dirty="0" sz="1200" spc="-70">
                <a:latin typeface="宋体"/>
                <a:cs typeface="宋体"/>
              </a:rPr>
              <a:t>architeture（Inception</a:t>
            </a:r>
            <a:r>
              <a:rPr dirty="0" sz="1200" spc="-195">
                <a:latin typeface="宋体"/>
                <a:cs typeface="宋体"/>
              </a:rPr>
              <a:t> </a:t>
            </a:r>
            <a:r>
              <a:rPr dirty="0" sz="1200" spc="15">
                <a:latin typeface="宋体"/>
                <a:cs typeface="宋体"/>
              </a:rPr>
              <a:t>ResNet</a:t>
            </a:r>
            <a:r>
              <a:rPr dirty="0" sz="1200" spc="-185">
                <a:latin typeface="宋体"/>
                <a:cs typeface="宋体"/>
              </a:rPr>
              <a:t> </a:t>
            </a:r>
            <a:r>
              <a:rPr dirty="0" sz="1200" spc="15">
                <a:latin typeface="宋体"/>
                <a:cs typeface="宋体"/>
              </a:rPr>
              <a:t>v1），</a:t>
            </a:r>
            <a:r>
              <a:rPr dirty="0" sz="1200" spc="20">
                <a:latin typeface="宋体"/>
                <a:cs typeface="宋体"/>
              </a:rPr>
              <a:t>再到</a:t>
            </a:r>
            <a:r>
              <a:rPr dirty="0" sz="1200">
                <a:latin typeface="宋体"/>
                <a:cs typeface="宋体"/>
              </a:rPr>
              <a:t>L2</a:t>
            </a:r>
            <a:r>
              <a:rPr dirty="0" sz="1200" spc="20">
                <a:latin typeface="宋体"/>
                <a:cs typeface="宋体"/>
              </a:rPr>
              <a:t>范数，然后就是嵌入层</a:t>
            </a:r>
            <a:endParaRPr sz="1200">
              <a:latin typeface="宋体"/>
              <a:cs typeface="宋体"/>
            </a:endParaRPr>
          </a:p>
          <a:p>
            <a:pPr marL="12700" marR="1257935">
              <a:lnSpc>
                <a:spcPct val="102499"/>
              </a:lnSpc>
            </a:pPr>
            <a:r>
              <a:rPr dirty="0" sz="1200" spc="55">
                <a:latin typeface="宋体"/>
                <a:cs typeface="宋体"/>
              </a:rPr>
              <a:t>（embedding），</a:t>
            </a:r>
            <a:r>
              <a:rPr dirty="0" sz="1200" spc="20">
                <a:latin typeface="宋体"/>
                <a:cs typeface="宋体"/>
              </a:rPr>
              <a:t>最后就是三元组损失了。 </a:t>
            </a:r>
            <a:r>
              <a:rPr dirty="0" sz="1200" spc="10">
                <a:latin typeface="宋体"/>
                <a:cs typeface="宋体"/>
              </a:rPr>
              <a:t>L2： </a:t>
            </a:r>
            <a:r>
              <a:rPr dirty="0" sz="1200" spc="20">
                <a:latin typeface="宋体"/>
                <a:cs typeface="宋体"/>
              </a:rPr>
              <a:t>在 </a:t>
            </a:r>
            <a:r>
              <a:rPr dirty="0" sz="1200">
                <a:latin typeface="宋体"/>
                <a:cs typeface="宋体"/>
              </a:rPr>
              <a:t>L2 </a:t>
            </a:r>
            <a:r>
              <a:rPr dirty="0" sz="1200" spc="20">
                <a:latin typeface="宋体"/>
                <a:cs typeface="宋体"/>
              </a:rPr>
              <a:t>范 数 前 要 进 行 归 一 化 ， 要 不 然 数 </a:t>
            </a:r>
            <a:r>
              <a:rPr dirty="0" sz="1200" spc="30">
                <a:latin typeface="宋体"/>
                <a:cs typeface="宋体"/>
              </a:rPr>
              <a:t>值 </a:t>
            </a:r>
            <a:r>
              <a:rPr dirty="0" sz="1200" spc="20">
                <a:latin typeface="宋体"/>
                <a:cs typeface="宋体"/>
              </a:rPr>
              <a:t>太 大 </a:t>
            </a:r>
            <a:r>
              <a:rPr dirty="0" sz="1200" spc="30">
                <a:latin typeface="宋体"/>
                <a:cs typeface="宋体"/>
              </a:rPr>
              <a:t>了 </a:t>
            </a:r>
            <a:r>
              <a:rPr dirty="0" sz="1200" spc="20">
                <a:latin typeface="宋体"/>
                <a:cs typeface="宋体"/>
              </a:rPr>
              <a:t>！  </a:t>
            </a:r>
            <a:r>
              <a:rPr dirty="0" sz="1200" spc="125">
                <a:latin typeface="宋体"/>
                <a:cs typeface="宋体"/>
              </a:rPr>
              <a:t>EMBEDDING：</a:t>
            </a:r>
            <a:r>
              <a:rPr dirty="0" sz="1200" spc="-200">
                <a:latin typeface="宋体"/>
                <a:cs typeface="宋体"/>
              </a:rPr>
              <a:t> </a:t>
            </a:r>
            <a:r>
              <a:rPr dirty="0" sz="1200" spc="20">
                <a:latin typeface="宋体"/>
                <a:cs typeface="宋体"/>
              </a:rPr>
              <a:t>嵌入层，是一种映射关系，从一种特征</a:t>
            </a:r>
            <a:r>
              <a:rPr dirty="0" sz="1200" spc="30">
                <a:latin typeface="宋体"/>
                <a:cs typeface="宋体"/>
              </a:rPr>
              <a:t>空</a:t>
            </a:r>
            <a:r>
              <a:rPr dirty="0" sz="1200" spc="20">
                <a:latin typeface="宋体"/>
                <a:cs typeface="宋体"/>
              </a:rPr>
              <a:t>间映</a:t>
            </a:r>
            <a:r>
              <a:rPr dirty="0" sz="1200" spc="30">
                <a:latin typeface="宋体"/>
                <a:cs typeface="宋体"/>
              </a:rPr>
              <a:t>射</a:t>
            </a:r>
            <a:r>
              <a:rPr dirty="0" sz="1200" spc="20">
                <a:latin typeface="宋体"/>
                <a:cs typeface="宋体"/>
              </a:rPr>
              <a:t>到另外</a:t>
            </a:r>
            <a:r>
              <a:rPr dirty="0" sz="1200" spc="30">
                <a:latin typeface="宋体"/>
                <a:cs typeface="宋体"/>
              </a:rPr>
              <a:t>一</a:t>
            </a:r>
            <a:r>
              <a:rPr dirty="0" sz="1200" spc="20">
                <a:latin typeface="宋体"/>
                <a:cs typeface="宋体"/>
              </a:rPr>
              <a:t>种特</a:t>
            </a:r>
            <a:r>
              <a:rPr dirty="0" sz="1200" spc="30">
                <a:latin typeface="宋体"/>
                <a:cs typeface="宋体"/>
              </a:rPr>
              <a:t>征</a:t>
            </a:r>
            <a:r>
              <a:rPr dirty="0" sz="1200" spc="20">
                <a:latin typeface="宋体"/>
                <a:cs typeface="宋体"/>
              </a:rPr>
              <a:t>空间。</a:t>
            </a:r>
            <a:endParaRPr sz="1200">
              <a:latin typeface="宋体"/>
              <a:cs typeface="宋体"/>
            </a:endParaRPr>
          </a:p>
          <a:p>
            <a:pPr algn="just" marL="12700" marR="5080">
              <a:lnSpc>
                <a:spcPts val="1480"/>
              </a:lnSpc>
              <a:spcBef>
                <a:spcPts val="40"/>
              </a:spcBef>
            </a:pPr>
            <a:r>
              <a:rPr dirty="0" sz="1200" spc="-130">
                <a:latin typeface="宋体"/>
                <a:cs typeface="宋体"/>
              </a:rPr>
              <a:t>Triplet</a:t>
            </a:r>
            <a:r>
              <a:rPr dirty="0" sz="1200" spc="-220">
                <a:latin typeface="宋体"/>
                <a:cs typeface="宋体"/>
              </a:rPr>
              <a:t> </a:t>
            </a:r>
            <a:r>
              <a:rPr dirty="0" sz="1200" spc="-30">
                <a:latin typeface="宋体"/>
                <a:cs typeface="宋体"/>
              </a:rPr>
              <a:t>Loss：</a:t>
            </a:r>
            <a:r>
              <a:rPr dirty="0" sz="1200" spc="20">
                <a:latin typeface="宋体"/>
                <a:cs typeface="宋体"/>
              </a:rPr>
              <a:t>三元组损失。三</a:t>
            </a:r>
            <a:r>
              <a:rPr dirty="0" sz="1200" spc="30">
                <a:latin typeface="宋体"/>
                <a:cs typeface="宋体"/>
              </a:rPr>
              <a:t>元</a:t>
            </a:r>
            <a:r>
              <a:rPr dirty="0" sz="1200" spc="20">
                <a:latin typeface="宋体"/>
                <a:cs typeface="宋体"/>
              </a:rPr>
              <a:t>组由</a:t>
            </a:r>
            <a:r>
              <a:rPr dirty="0" sz="1200" spc="-45">
                <a:latin typeface="宋体"/>
                <a:cs typeface="宋体"/>
              </a:rPr>
              <a:t>Anchor(A),</a:t>
            </a:r>
            <a:r>
              <a:rPr dirty="0" sz="1200" spc="-170">
                <a:latin typeface="宋体"/>
                <a:cs typeface="宋体"/>
              </a:rPr>
              <a:t> </a:t>
            </a:r>
            <a:r>
              <a:rPr dirty="0" sz="1200" spc="-60">
                <a:latin typeface="宋体"/>
                <a:cs typeface="宋体"/>
              </a:rPr>
              <a:t>Negative(N),</a:t>
            </a:r>
            <a:r>
              <a:rPr dirty="0" sz="1200" spc="-170">
                <a:latin typeface="宋体"/>
                <a:cs typeface="宋体"/>
              </a:rPr>
              <a:t> </a:t>
            </a:r>
            <a:r>
              <a:rPr dirty="0" sz="1200" spc="-114">
                <a:latin typeface="宋体"/>
                <a:cs typeface="宋体"/>
              </a:rPr>
              <a:t>Positive(P)</a:t>
            </a:r>
            <a:r>
              <a:rPr dirty="0" sz="1200" spc="20">
                <a:latin typeface="宋体"/>
                <a:cs typeface="宋体"/>
              </a:rPr>
              <a:t>这三个组成</a:t>
            </a:r>
            <a:r>
              <a:rPr dirty="0" sz="1200" spc="30">
                <a:latin typeface="宋体"/>
                <a:cs typeface="宋体"/>
              </a:rPr>
              <a:t>，</a:t>
            </a:r>
            <a:r>
              <a:rPr dirty="0" sz="1200" spc="20">
                <a:latin typeface="宋体"/>
                <a:cs typeface="宋体"/>
              </a:rPr>
              <a:t>从字</a:t>
            </a:r>
            <a:r>
              <a:rPr dirty="0" sz="1200" spc="30">
                <a:latin typeface="宋体"/>
                <a:cs typeface="宋体"/>
              </a:rPr>
              <a:t>面</a:t>
            </a:r>
            <a:r>
              <a:rPr dirty="0" sz="1200" spc="20">
                <a:latin typeface="宋体"/>
                <a:cs typeface="宋体"/>
              </a:rPr>
              <a:t>意思我</a:t>
            </a:r>
            <a:r>
              <a:rPr dirty="0" sz="1200" spc="30">
                <a:latin typeface="宋体"/>
                <a:cs typeface="宋体"/>
              </a:rPr>
              <a:t>们</a:t>
            </a:r>
            <a:r>
              <a:rPr dirty="0" sz="1200" spc="20">
                <a:latin typeface="宋体"/>
                <a:cs typeface="宋体"/>
              </a:rPr>
              <a:t>就可 以猜想，我们想让</a:t>
            </a:r>
            <a:r>
              <a:rPr dirty="0" sz="1200" spc="25">
                <a:latin typeface="宋体"/>
                <a:cs typeface="宋体"/>
              </a:rPr>
              <a:t>Anchor</a:t>
            </a:r>
            <a:r>
              <a:rPr dirty="0" sz="1200" spc="20">
                <a:latin typeface="宋体"/>
                <a:cs typeface="宋体"/>
              </a:rPr>
              <a:t>和</a:t>
            </a:r>
            <a:r>
              <a:rPr dirty="0" sz="1200" spc="-100">
                <a:latin typeface="宋体"/>
                <a:cs typeface="宋体"/>
              </a:rPr>
              <a:t>Positive</a:t>
            </a:r>
            <a:r>
              <a:rPr dirty="0" sz="1200" spc="20">
                <a:latin typeface="宋体"/>
                <a:cs typeface="宋体"/>
              </a:rPr>
              <a:t>尽量的</a:t>
            </a:r>
            <a:r>
              <a:rPr dirty="0" sz="1200" spc="30">
                <a:latin typeface="宋体"/>
                <a:cs typeface="宋体"/>
              </a:rPr>
              <a:t>靠</a:t>
            </a:r>
            <a:r>
              <a:rPr dirty="0" sz="1200" spc="20">
                <a:latin typeface="宋体"/>
                <a:cs typeface="宋体"/>
              </a:rPr>
              <a:t>近</a:t>
            </a:r>
            <a:r>
              <a:rPr dirty="0" sz="1200" spc="-85">
                <a:latin typeface="宋体"/>
                <a:cs typeface="宋体"/>
              </a:rPr>
              <a:t>（Positive</a:t>
            </a:r>
            <a:r>
              <a:rPr dirty="0" sz="1200" spc="30">
                <a:latin typeface="宋体"/>
                <a:cs typeface="宋体"/>
              </a:rPr>
              <a:t>意</a:t>
            </a:r>
            <a:r>
              <a:rPr dirty="0" sz="1200" spc="20">
                <a:latin typeface="宋体"/>
                <a:cs typeface="宋体"/>
              </a:rPr>
              <a:t>味这同</a:t>
            </a:r>
            <a:r>
              <a:rPr dirty="0" sz="1200" spc="30">
                <a:latin typeface="宋体"/>
                <a:cs typeface="宋体"/>
              </a:rPr>
              <a:t>一</a:t>
            </a:r>
            <a:r>
              <a:rPr dirty="0" sz="1200" spc="20">
                <a:latin typeface="宋体"/>
                <a:cs typeface="宋体"/>
              </a:rPr>
              <a:t>个人</a:t>
            </a:r>
            <a:r>
              <a:rPr dirty="0" sz="1200" spc="30">
                <a:latin typeface="宋体"/>
                <a:cs typeface="宋体"/>
              </a:rPr>
              <a:t>），Anchor和</a:t>
            </a:r>
            <a:r>
              <a:rPr dirty="0" sz="1200" spc="-15">
                <a:latin typeface="宋体"/>
                <a:cs typeface="宋体"/>
              </a:rPr>
              <a:t>Negative</a:t>
            </a:r>
            <a:r>
              <a:rPr dirty="0" sz="1200" spc="20">
                <a:latin typeface="宋体"/>
                <a:cs typeface="宋体"/>
              </a:rPr>
              <a:t>尽量的远 离</a:t>
            </a:r>
            <a:r>
              <a:rPr dirty="0" sz="1200" spc="-15">
                <a:latin typeface="宋体"/>
                <a:cs typeface="宋体"/>
              </a:rPr>
              <a:t>（Negative</a:t>
            </a:r>
            <a:r>
              <a:rPr dirty="0" sz="1200" spc="20">
                <a:latin typeface="宋体"/>
                <a:cs typeface="宋体"/>
              </a:rPr>
              <a:t>表示不同的人）。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68363" y="4254287"/>
            <a:ext cx="2652644" cy="205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43" y="1305655"/>
            <a:ext cx="444246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95">
                <a:solidFill>
                  <a:srgbClr val="BF0000"/>
                </a:solidFill>
              </a:rPr>
              <a:t>TensorFlow</a:t>
            </a:r>
            <a:r>
              <a:rPr dirty="0" sz="3850" spc="-1000">
                <a:solidFill>
                  <a:srgbClr val="BF0000"/>
                </a:solidFill>
              </a:rPr>
              <a:t> </a:t>
            </a:r>
            <a:r>
              <a:rPr dirty="0" sz="3850" spc="10">
                <a:solidFill>
                  <a:srgbClr val="BF0000"/>
                </a:solidFill>
              </a:rPr>
              <a:t>项目实战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731520" y="2796540"/>
            <a:ext cx="8171687" cy="367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4150" y="2270277"/>
            <a:ext cx="2415540" cy="5124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70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550" spc="90">
                <a:latin typeface="宋体"/>
                <a:cs typeface="宋体"/>
              </a:rPr>
              <a:t>2</a:t>
            </a:r>
            <a:r>
              <a:rPr dirty="0" sz="1550" spc="30">
                <a:latin typeface="宋体"/>
                <a:cs typeface="宋体"/>
              </a:rPr>
              <a:t>、语音合成算法</a:t>
            </a:r>
            <a:r>
              <a:rPr dirty="0" sz="1550" spc="-20">
                <a:latin typeface="宋体"/>
                <a:cs typeface="宋体"/>
              </a:rPr>
              <a:t>：facenet</a:t>
            </a:r>
            <a:endParaRPr sz="1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44246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95">
                <a:solidFill>
                  <a:srgbClr val="BF0000"/>
                </a:solidFill>
              </a:rPr>
              <a:t>TensorFlow</a:t>
            </a:r>
            <a:r>
              <a:rPr dirty="0" sz="3850" spc="-1000">
                <a:solidFill>
                  <a:srgbClr val="BF0000"/>
                </a:solidFill>
              </a:rPr>
              <a:t> </a:t>
            </a:r>
            <a:r>
              <a:rPr dirty="0" sz="3850" spc="10">
                <a:solidFill>
                  <a:srgbClr val="BF0000"/>
                </a:solidFill>
              </a:rPr>
              <a:t>项目实战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736091" y="3147060"/>
            <a:ext cx="7447787" cy="3320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2677" y="2185468"/>
            <a:ext cx="4988560" cy="91440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550" spc="30">
                <a:latin typeface="宋体"/>
                <a:cs typeface="宋体"/>
              </a:rPr>
              <a:t>接下来，我们</a:t>
            </a:r>
            <a:r>
              <a:rPr dirty="0" sz="1550" spc="10">
                <a:latin typeface="宋体"/>
                <a:cs typeface="宋体"/>
              </a:rPr>
              <a:t>来</a:t>
            </a:r>
            <a:r>
              <a:rPr dirty="0" sz="1550" spc="30">
                <a:latin typeface="宋体"/>
                <a:cs typeface="宋体"/>
              </a:rPr>
              <a:t>实现</a:t>
            </a:r>
            <a:r>
              <a:rPr dirty="0" sz="1550" spc="10">
                <a:latin typeface="宋体"/>
                <a:cs typeface="宋体"/>
              </a:rPr>
              <a:t>一</a:t>
            </a:r>
            <a:r>
              <a:rPr dirty="0" sz="1550" spc="30">
                <a:latin typeface="宋体"/>
                <a:cs typeface="宋体"/>
              </a:rPr>
              <a:t>个</a:t>
            </a:r>
            <a:r>
              <a:rPr dirty="0" sz="1550" spc="15">
                <a:latin typeface="宋体"/>
                <a:cs typeface="宋体"/>
              </a:rPr>
              <a:t>Python</a:t>
            </a:r>
            <a:r>
              <a:rPr dirty="0" sz="1550" spc="10">
                <a:latin typeface="宋体"/>
                <a:cs typeface="宋体"/>
              </a:rPr>
              <a:t>包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例</a:t>
            </a:r>
            <a:r>
              <a:rPr dirty="0" sz="1550" spc="30">
                <a:latin typeface="宋体"/>
                <a:cs typeface="宋体"/>
              </a:rPr>
              <a:t>子。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 spc="30">
                <a:latin typeface="宋体"/>
                <a:cs typeface="宋体"/>
              </a:rPr>
              <a:t>启动</a:t>
            </a:r>
            <a:r>
              <a:rPr dirty="0" sz="1550" spc="85">
                <a:latin typeface="宋体"/>
                <a:cs typeface="宋体"/>
              </a:rPr>
              <a:t>PyCharm，</a:t>
            </a:r>
            <a:r>
              <a:rPr dirty="0" sz="1550" spc="30">
                <a:latin typeface="宋体"/>
                <a:cs typeface="宋体"/>
              </a:rPr>
              <a:t>打</a:t>
            </a:r>
            <a:r>
              <a:rPr dirty="0" sz="1550" spc="10">
                <a:latin typeface="宋体"/>
                <a:cs typeface="宋体"/>
              </a:rPr>
              <a:t>开</a:t>
            </a:r>
            <a:r>
              <a:rPr dirty="0" sz="1550" spc="-95">
                <a:latin typeface="宋体"/>
                <a:cs typeface="宋体"/>
              </a:rPr>
              <a:t>/root/Desktop/aikit/face/facenet</a:t>
            </a:r>
            <a:r>
              <a:rPr dirty="0" sz="1550" spc="30">
                <a:latin typeface="宋体"/>
                <a:cs typeface="宋体"/>
              </a:rPr>
              <a:t>目录</a:t>
            </a:r>
            <a:endParaRPr sz="1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2176333"/>
            <a:ext cx="6716395" cy="69342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550" spc="30">
                <a:latin typeface="宋体"/>
                <a:cs typeface="宋体"/>
              </a:rPr>
              <a:t>打开</a:t>
            </a:r>
            <a:r>
              <a:rPr dirty="0" sz="1550" spc="-130">
                <a:latin typeface="宋体"/>
                <a:cs typeface="宋体"/>
              </a:rPr>
              <a:t>aikit_main_train.sh</a:t>
            </a:r>
            <a:r>
              <a:rPr dirty="0" sz="1550" spc="10">
                <a:latin typeface="宋体"/>
                <a:cs typeface="宋体"/>
              </a:rPr>
              <a:t>和</a:t>
            </a:r>
            <a:r>
              <a:rPr dirty="0" sz="1550" spc="-95">
                <a:latin typeface="宋体"/>
                <a:cs typeface="宋体"/>
              </a:rPr>
              <a:t>src/train_softmax.py，</a:t>
            </a:r>
            <a:r>
              <a:rPr dirty="0" sz="1550" spc="30">
                <a:latin typeface="宋体"/>
                <a:cs typeface="宋体"/>
              </a:rPr>
              <a:t>简单</a:t>
            </a:r>
            <a:r>
              <a:rPr dirty="0" sz="1550" spc="10">
                <a:latin typeface="宋体"/>
                <a:cs typeface="宋体"/>
              </a:rPr>
              <a:t>讲</a:t>
            </a:r>
            <a:r>
              <a:rPr dirty="0" sz="1550" spc="30">
                <a:latin typeface="宋体"/>
                <a:cs typeface="宋体"/>
              </a:rPr>
              <a:t>解</a:t>
            </a:r>
            <a:r>
              <a:rPr dirty="0" sz="1550" spc="10">
                <a:latin typeface="宋体"/>
                <a:cs typeface="宋体"/>
              </a:rPr>
              <a:t>一</a:t>
            </a:r>
            <a:r>
              <a:rPr dirty="0" sz="1550" spc="30">
                <a:latin typeface="宋体"/>
                <a:cs typeface="宋体"/>
              </a:rPr>
              <a:t>下</a:t>
            </a:r>
            <a:r>
              <a:rPr dirty="0" sz="1550" spc="10">
                <a:latin typeface="宋体"/>
                <a:cs typeface="宋体"/>
              </a:rPr>
              <a:t>训</a:t>
            </a:r>
            <a:r>
              <a:rPr dirty="0" sz="1550" spc="30">
                <a:latin typeface="宋体"/>
                <a:cs typeface="宋体"/>
              </a:rPr>
              <a:t>练模型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代码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091" y="2923032"/>
            <a:ext cx="7310627" cy="3614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2176333"/>
            <a:ext cx="6824980" cy="69342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550" spc="30">
                <a:latin typeface="宋体"/>
                <a:cs typeface="宋体"/>
              </a:rPr>
              <a:t>打开</a:t>
            </a:r>
            <a:r>
              <a:rPr dirty="0" sz="1550" spc="-114">
                <a:latin typeface="宋体"/>
                <a:cs typeface="宋体"/>
              </a:rPr>
              <a:t>aikit_main_eval.sh</a:t>
            </a:r>
            <a:r>
              <a:rPr dirty="0" sz="1550" spc="30">
                <a:latin typeface="宋体"/>
                <a:cs typeface="宋体"/>
              </a:rPr>
              <a:t>和</a:t>
            </a:r>
            <a:r>
              <a:rPr dirty="0" sz="1550" spc="-105">
                <a:latin typeface="宋体"/>
                <a:cs typeface="宋体"/>
              </a:rPr>
              <a:t>src/validate_on_lfw.py，</a:t>
            </a:r>
            <a:r>
              <a:rPr dirty="0" sz="1550" spc="10">
                <a:latin typeface="宋体"/>
                <a:cs typeface="宋体"/>
              </a:rPr>
              <a:t>简</a:t>
            </a:r>
            <a:r>
              <a:rPr dirty="0" sz="1550" spc="30">
                <a:latin typeface="宋体"/>
                <a:cs typeface="宋体"/>
              </a:rPr>
              <a:t>单讲解</a:t>
            </a:r>
            <a:r>
              <a:rPr dirty="0" sz="1550" spc="10">
                <a:latin typeface="宋体"/>
                <a:cs typeface="宋体"/>
              </a:rPr>
              <a:t>一</a:t>
            </a:r>
            <a:r>
              <a:rPr dirty="0" sz="1550" spc="30">
                <a:latin typeface="宋体"/>
                <a:cs typeface="宋体"/>
              </a:rPr>
              <a:t>下</a:t>
            </a:r>
            <a:r>
              <a:rPr dirty="0" sz="1550" spc="10">
                <a:latin typeface="宋体"/>
                <a:cs typeface="宋体"/>
              </a:rPr>
              <a:t>推</a:t>
            </a:r>
            <a:r>
              <a:rPr dirty="0" sz="1550" spc="30">
                <a:latin typeface="宋体"/>
                <a:cs typeface="宋体"/>
              </a:rPr>
              <a:t>理</a:t>
            </a:r>
            <a:r>
              <a:rPr dirty="0" sz="1550" spc="10">
                <a:latin typeface="宋体"/>
                <a:cs typeface="宋体"/>
              </a:rPr>
              <a:t>验</a:t>
            </a:r>
            <a:r>
              <a:rPr dirty="0" sz="1550" spc="30">
                <a:latin typeface="宋体"/>
                <a:cs typeface="宋体"/>
              </a:rPr>
              <a:t>证的代码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091" y="2913888"/>
            <a:ext cx="7359395" cy="3518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2185468"/>
            <a:ext cx="7535545" cy="115506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 marR="5080">
              <a:lnSpc>
                <a:spcPct val="101299"/>
              </a:lnSpc>
              <a:spcBef>
                <a:spcPts val="670"/>
              </a:spcBef>
            </a:pPr>
            <a:r>
              <a:rPr dirty="0" sz="1550" spc="30">
                <a:latin typeface="宋体"/>
                <a:cs typeface="宋体"/>
              </a:rPr>
              <a:t>因为用的是谷</a:t>
            </a:r>
            <a:r>
              <a:rPr dirty="0" sz="1550" spc="10">
                <a:latin typeface="宋体"/>
                <a:cs typeface="宋体"/>
              </a:rPr>
              <a:t>歌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-170">
                <a:latin typeface="宋体"/>
                <a:cs typeface="宋体"/>
              </a:rPr>
              <a:t>“inception</a:t>
            </a:r>
            <a:r>
              <a:rPr dirty="0" sz="1550" spc="-395">
                <a:latin typeface="宋体"/>
                <a:cs typeface="宋体"/>
              </a:rPr>
              <a:t> </a:t>
            </a:r>
            <a:r>
              <a:rPr dirty="0" sz="1550" spc="-75">
                <a:latin typeface="宋体"/>
                <a:cs typeface="宋体"/>
              </a:rPr>
              <a:t>resnet</a:t>
            </a:r>
            <a:r>
              <a:rPr dirty="0" sz="1550" spc="-345">
                <a:latin typeface="宋体"/>
                <a:cs typeface="宋体"/>
              </a:rPr>
              <a:t> </a:t>
            </a:r>
            <a:r>
              <a:rPr dirty="0" sz="1550" spc="-325">
                <a:latin typeface="宋体"/>
                <a:cs typeface="宋体"/>
              </a:rPr>
              <a:t>v1”</a:t>
            </a:r>
            <a:r>
              <a:rPr dirty="0" sz="1550" spc="30">
                <a:latin typeface="宋体"/>
                <a:cs typeface="宋体"/>
              </a:rPr>
              <a:t>网络模型，</a:t>
            </a:r>
            <a:r>
              <a:rPr dirty="0" sz="1550" spc="10">
                <a:latin typeface="宋体"/>
                <a:cs typeface="宋体"/>
              </a:rPr>
              <a:t>这</a:t>
            </a:r>
            <a:r>
              <a:rPr dirty="0" sz="1550" spc="30">
                <a:latin typeface="宋体"/>
                <a:cs typeface="宋体"/>
              </a:rPr>
              <a:t>个模型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输</a:t>
            </a:r>
            <a:r>
              <a:rPr dirty="0" sz="1550" spc="10">
                <a:latin typeface="宋体"/>
                <a:cs typeface="宋体"/>
              </a:rPr>
              <a:t>入</a:t>
            </a:r>
            <a:r>
              <a:rPr dirty="0" sz="1550" spc="30">
                <a:latin typeface="宋体"/>
                <a:cs typeface="宋体"/>
              </a:rPr>
              <a:t>时</a:t>
            </a:r>
            <a:r>
              <a:rPr dirty="0" sz="1550" spc="25">
                <a:latin typeface="宋体"/>
                <a:cs typeface="宋体"/>
              </a:rPr>
              <a:t>160*160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图像，  而我们下载的</a:t>
            </a:r>
            <a:r>
              <a:rPr dirty="0" sz="1550" spc="200">
                <a:latin typeface="宋体"/>
                <a:cs typeface="宋体"/>
              </a:rPr>
              <a:t>LFW</a:t>
            </a:r>
            <a:r>
              <a:rPr dirty="0" sz="1550" spc="10">
                <a:latin typeface="宋体"/>
                <a:cs typeface="宋体"/>
              </a:rPr>
              <a:t>数</a:t>
            </a:r>
            <a:r>
              <a:rPr dirty="0" sz="1550" spc="30">
                <a:latin typeface="宋体"/>
                <a:cs typeface="宋体"/>
              </a:rPr>
              <a:t>据</a:t>
            </a:r>
            <a:r>
              <a:rPr dirty="0" sz="1550" spc="10">
                <a:latin typeface="宋体"/>
                <a:cs typeface="宋体"/>
              </a:rPr>
              <a:t>集</a:t>
            </a:r>
            <a:r>
              <a:rPr dirty="0" sz="1550" spc="30">
                <a:latin typeface="宋体"/>
                <a:cs typeface="宋体"/>
              </a:rPr>
              <a:t>是</a:t>
            </a:r>
            <a:r>
              <a:rPr dirty="0" sz="1550" spc="25">
                <a:latin typeface="宋体"/>
                <a:cs typeface="宋体"/>
              </a:rPr>
              <a:t>250*250</a:t>
            </a:r>
            <a:r>
              <a:rPr dirty="0" sz="1550" spc="30">
                <a:latin typeface="宋体"/>
                <a:cs typeface="宋体"/>
              </a:rPr>
              <a:t>限</a:t>
            </a:r>
            <a:r>
              <a:rPr dirty="0" sz="1550" spc="10">
                <a:latin typeface="宋体"/>
                <a:cs typeface="宋体"/>
              </a:rPr>
              <a:t>像</a:t>
            </a:r>
            <a:r>
              <a:rPr dirty="0" sz="1550" spc="30">
                <a:latin typeface="宋体"/>
                <a:cs typeface="宋体"/>
              </a:rPr>
              <a:t>素的图</a:t>
            </a:r>
            <a:r>
              <a:rPr dirty="0" sz="1550" spc="10">
                <a:latin typeface="宋体"/>
                <a:cs typeface="宋体"/>
              </a:rPr>
              <a:t>像</a:t>
            </a:r>
            <a:r>
              <a:rPr dirty="0" sz="1550" spc="30">
                <a:latin typeface="宋体"/>
                <a:cs typeface="宋体"/>
              </a:rPr>
              <a:t>，</a:t>
            </a:r>
            <a:r>
              <a:rPr dirty="0" sz="1550" spc="10">
                <a:latin typeface="宋体"/>
                <a:cs typeface="宋体"/>
              </a:rPr>
              <a:t>所</a:t>
            </a:r>
            <a:r>
              <a:rPr dirty="0" sz="1550" spc="30">
                <a:latin typeface="宋体"/>
                <a:cs typeface="宋体"/>
              </a:rPr>
              <a:t>以</a:t>
            </a:r>
            <a:r>
              <a:rPr dirty="0" sz="1550" spc="10">
                <a:latin typeface="宋体"/>
                <a:cs typeface="宋体"/>
              </a:rPr>
              <a:t>需</a:t>
            </a:r>
            <a:r>
              <a:rPr dirty="0" sz="1550" spc="30">
                <a:latin typeface="宋体"/>
                <a:cs typeface="宋体"/>
              </a:rPr>
              <a:t>要进行</a:t>
            </a:r>
            <a:r>
              <a:rPr dirty="0" sz="1550" spc="10">
                <a:latin typeface="宋体"/>
                <a:cs typeface="宋体"/>
              </a:rPr>
              <a:t>图</a:t>
            </a:r>
            <a:r>
              <a:rPr dirty="0" sz="1550" spc="30">
                <a:latin typeface="宋体"/>
                <a:cs typeface="宋体"/>
              </a:rPr>
              <a:t>片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预</a:t>
            </a:r>
            <a:r>
              <a:rPr dirty="0" sz="1550" spc="10">
                <a:latin typeface="宋体"/>
                <a:cs typeface="宋体"/>
              </a:rPr>
              <a:t>处</a:t>
            </a:r>
            <a:r>
              <a:rPr dirty="0" sz="1550" spc="30">
                <a:latin typeface="宋体"/>
                <a:cs typeface="宋体"/>
              </a:rPr>
              <a:t>理。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宋体"/>
                <a:cs typeface="宋体"/>
              </a:rPr>
              <a:t>执行命令</a:t>
            </a:r>
            <a:r>
              <a:rPr dirty="0" sz="1550" spc="-110">
                <a:latin typeface="宋体"/>
                <a:cs typeface="宋体"/>
              </a:rPr>
              <a:t>./aikit_main_data.sh，</a:t>
            </a:r>
            <a:r>
              <a:rPr dirty="0" sz="1550" spc="30">
                <a:latin typeface="宋体"/>
                <a:cs typeface="宋体"/>
              </a:rPr>
              <a:t>可</a:t>
            </a:r>
            <a:r>
              <a:rPr dirty="0" sz="1550" spc="10">
                <a:latin typeface="宋体"/>
                <a:cs typeface="宋体"/>
              </a:rPr>
              <a:t>以</a:t>
            </a:r>
            <a:r>
              <a:rPr dirty="0" sz="1550" spc="30">
                <a:latin typeface="宋体"/>
                <a:cs typeface="宋体"/>
              </a:rPr>
              <a:t>看</a:t>
            </a:r>
            <a:r>
              <a:rPr dirty="0" sz="1550" spc="10">
                <a:latin typeface="宋体"/>
                <a:cs typeface="宋体"/>
              </a:rPr>
              <a:t>到</a:t>
            </a:r>
            <a:r>
              <a:rPr dirty="0" sz="1550" spc="30">
                <a:latin typeface="宋体"/>
                <a:cs typeface="宋体"/>
              </a:rPr>
              <a:t>对</a:t>
            </a:r>
            <a:r>
              <a:rPr dirty="0" sz="1550" spc="10">
                <a:latin typeface="宋体"/>
                <a:cs typeface="宋体"/>
              </a:rPr>
              <a:t>齐</a:t>
            </a:r>
            <a:r>
              <a:rPr dirty="0" sz="1550" spc="30">
                <a:latin typeface="宋体"/>
                <a:cs typeface="宋体"/>
              </a:rPr>
              <a:t>数据集</a:t>
            </a:r>
            <a:r>
              <a:rPr dirty="0" sz="1550" spc="10">
                <a:latin typeface="宋体"/>
                <a:cs typeface="宋体"/>
              </a:rPr>
              <a:t>转</a:t>
            </a:r>
            <a:r>
              <a:rPr dirty="0" sz="1550" spc="30">
                <a:latin typeface="宋体"/>
                <a:cs typeface="宋体"/>
              </a:rPr>
              <a:t>换</a:t>
            </a:r>
            <a:r>
              <a:rPr dirty="0" sz="1550" spc="10">
                <a:latin typeface="宋体"/>
                <a:cs typeface="宋体"/>
              </a:rPr>
              <a:t>图</a:t>
            </a:r>
            <a:r>
              <a:rPr dirty="0" sz="1550" spc="30">
                <a:latin typeface="宋体"/>
                <a:cs typeface="宋体"/>
              </a:rPr>
              <a:t>片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过程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1975" y="3389376"/>
            <a:ext cx="5618987" cy="316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2185468"/>
            <a:ext cx="5320665" cy="67500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550" spc="30">
                <a:latin typeface="宋体"/>
                <a:cs typeface="宋体"/>
              </a:rPr>
              <a:t>执行命令</a:t>
            </a:r>
            <a:r>
              <a:rPr dirty="0" sz="1550" spc="-140">
                <a:latin typeface="宋体"/>
                <a:cs typeface="宋体"/>
              </a:rPr>
              <a:t>./aikit_main_train.sh，</a:t>
            </a:r>
            <a:r>
              <a:rPr dirty="0" sz="1550" spc="30">
                <a:latin typeface="宋体"/>
                <a:cs typeface="宋体"/>
              </a:rPr>
              <a:t>可以</a:t>
            </a:r>
            <a:r>
              <a:rPr dirty="0" sz="1550" spc="10">
                <a:latin typeface="宋体"/>
                <a:cs typeface="宋体"/>
              </a:rPr>
              <a:t>看</a:t>
            </a:r>
            <a:r>
              <a:rPr dirty="0" sz="1550" spc="30">
                <a:latin typeface="宋体"/>
                <a:cs typeface="宋体"/>
              </a:rPr>
              <a:t>到</a:t>
            </a:r>
            <a:r>
              <a:rPr dirty="0" sz="1550" spc="10">
                <a:latin typeface="宋体"/>
                <a:cs typeface="宋体"/>
              </a:rPr>
              <a:t>训</a:t>
            </a:r>
            <a:r>
              <a:rPr dirty="0" sz="1550" spc="30">
                <a:latin typeface="宋体"/>
                <a:cs typeface="宋体"/>
              </a:rPr>
              <a:t>练</a:t>
            </a:r>
            <a:r>
              <a:rPr dirty="0" sz="1550" spc="10">
                <a:latin typeface="宋体"/>
                <a:cs typeface="宋体"/>
              </a:rPr>
              <a:t>模</a:t>
            </a:r>
            <a:r>
              <a:rPr dirty="0" sz="1550" spc="30">
                <a:latin typeface="宋体"/>
                <a:cs typeface="宋体"/>
              </a:rPr>
              <a:t>型的过</a:t>
            </a:r>
            <a:r>
              <a:rPr dirty="0" sz="1550" spc="10">
                <a:latin typeface="宋体"/>
                <a:cs typeface="宋体"/>
              </a:rPr>
              <a:t>程</a:t>
            </a:r>
            <a:r>
              <a:rPr dirty="0" sz="1550" spc="30">
                <a:latin typeface="宋体"/>
                <a:cs typeface="宋体"/>
              </a:rPr>
              <a:t>信息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091" y="2903219"/>
            <a:ext cx="7132319" cy="338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2185468"/>
            <a:ext cx="5274310" cy="67500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550" spc="30">
                <a:latin typeface="宋体"/>
                <a:cs typeface="宋体"/>
              </a:rPr>
              <a:t>执行命令</a:t>
            </a:r>
            <a:r>
              <a:rPr dirty="0" sz="1550" spc="-125">
                <a:latin typeface="宋体"/>
                <a:cs typeface="宋体"/>
              </a:rPr>
              <a:t>./aikit_main_eval.sh，</a:t>
            </a:r>
            <a:r>
              <a:rPr dirty="0" sz="1550" spc="10">
                <a:latin typeface="宋体"/>
                <a:cs typeface="宋体"/>
              </a:rPr>
              <a:t>可</a:t>
            </a:r>
            <a:r>
              <a:rPr dirty="0" sz="1550" spc="30">
                <a:latin typeface="宋体"/>
                <a:cs typeface="宋体"/>
              </a:rPr>
              <a:t>以</a:t>
            </a:r>
            <a:r>
              <a:rPr dirty="0" sz="1550" spc="10">
                <a:latin typeface="宋体"/>
                <a:cs typeface="宋体"/>
              </a:rPr>
              <a:t>看</a:t>
            </a:r>
            <a:r>
              <a:rPr dirty="0" sz="1550" spc="30">
                <a:latin typeface="宋体"/>
                <a:cs typeface="宋体"/>
              </a:rPr>
              <a:t>到</a:t>
            </a:r>
            <a:r>
              <a:rPr dirty="0" sz="1550" spc="10">
                <a:latin typeface="宋体"/>
                <a:cs typeface="宋体"/>
              </a:rPr>
              <a:t>推</a:t>
            </a:r>
            <a:r>
              <a:rPr dirty="0" sz="1550" spc="30">
                <a:latin typeface="宋体"/>
                <a:cs typeface="宋体"/>
              </a:rPr>
              <a:t>理验证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输</a:t>
            </a:r>
            <a:r>
              <a:rPr dirty="0" sz="1550" spc="10">
                <a:latin typeface="宋体"/>
                <a:cs typeface="宋体"/>
              </a:rPr>
              <a:t>出</a:t>
            </a:r>
            <a:r>
              <a:rPr dirty="0" sz="1550" spc="30">
                <a:latin typeface="宋体"/>
                <a:cs typeface="宋体"/>
              </a:rPr>
              <a:t>结果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091" y="2903219"/>
            <a:ext cx="7235951" cy="342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915669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目录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572" y="2526277"/>
            <a:ext cx="3470910" cy="1205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905">
                <a:latin typeface="Courier New"/>
                <a:cs typeface="Courier New"/>
              </a:rPr>
              <a:t></a:t>
            </a:r>
            <a:r>
              <a:rPr dirty="0" sz="2800" spc="55">
                <a:latin typeface="宋体"/>
                <a:cs typeface="宋体"/>
              </a:rPr>
              <a:t>T</a:t>
            </a:r>
            <a:r>
              <a:rPr dirty="0" sz="2800" spc="30">
                <a:latin typeface="宋体"/>
                <a:cs typeface="宋体"/>
              </a:rPr>
              <a:t>e</a:t>
            </a:r>
            <a:r>
              <a:rPr dirty="0" sz="2800" spc="140">
                <a:latin typeface="宋体"/>
                <a:cs typeface="宋体"/>
              </a:rPr>
              <a:t>n</a:t>
            </a:r>
            <a:r>
              <a:rPr dirty="0" sz="2800" spc="-250">
                <a:latin typeface="宋体"/>
                <a:cs typeface="宋体"/>
              </a:rPr>
              <a:t>s</a:t>
            </a:r>
            <a:r>
              <a:rPr dirty="0" sz="2800" spc="195">
                <a:latin typeface="宋体"/>
                <a:cs typeface="宋体"/>
              </a:rPr>
              <a:t>o</a:t>
            </a:r>
            <a:r>
              <a:rPr dirty="0" sz="2800" spc="-450">
                <a:latin typeface="宋体"/>
                <a:cs typeface="宋体"/>
              </a:rPr>
              <a:t>r</a:t>
            </a:r>
            <a:r>
              <a:rPr dirty="0" sz="2800" spc="-55">
                <a:latin typeface="宋体"/>
                <a:cs typeface="宋体"/>
              </a:rPr>
              <a:t>F</a:t>
            </a:r>
            <a:r>
              <a:rPr dirty="0" sz="2800" spc="-785">
                <a:latin typeface="宋体"/>
                <a:cs typeface="宋体"/>
              </a:rPr>
              <a:t>l</a:t>
            </a:r>
            <a:r>
              <a:rPr dirty="0" sz="2800" spc="195">
                <a:latin typeface="宋体"/>
                <a:cs typeface="宋体"/>
              </a:rPr>
              <a:t>o</a:t>
            </a:r>
            <a:r>
              <a:rPr dirty="0" sz="2800" spc="560">
                <a:latin typeface="宋体"/>
                <a:cs typeface="宋体"/>
              </a:rPr>
              <a:t>w</a:t>
            </a:r>
            <a:r>
              <a:rPr dirty="0" sz="2800" spc="5">
                <a:latin typeface="宋体"/>
                <a:cs typeface="宋体"/>
              </a:rPr>
              <a:t>补充知</a:t>
            </a:r>
            <a:r>
              <a:rPr dirty="0" sz="2800" spc="-1415">
                <a:latin typeface="宋体"/>
                <a:cs typeface="宋体"/>
              </a:rPr>
              <a:t>识</a:t>
            </a:r>
            <a:endParaRPr sz="28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dirty="0" sz="2800" spc="905">
                <a:latin typeface="Courier New"/>
                <a:cs typeface="Courier New"/>
              </a:rPr>
              <a:t></a:t>
            </a:r>
            <a:r>
              <a:rPr dirty="0" sz="2800" spc="5">
                <a:latin typeface="宋体"/>
                <a:cs typeface="宋体"/>
              </a:rPr>
              <a:t>人脸识别算法讲解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6498" y="2904314"/>
            <a:ext cx="2433320" cy="1468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601980">
              <a:lnSpc>
                <a:spcPct val="100600"/>
              </a:lnSpc>
              <a:spcBef>
                <a:spcPts val="105"/>
              </a:spcBef>
            </a:pPr>
            <a:r>
              <a:rPr dirty="0" spc="40"/>
              <a:t>感谢 </a:t>
            </a:r>
            <a:r>
              <a:rPr dirty="0" spc="40"/>
              <a:t>欢迎提问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30974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40">
                <a:solidFill>
                  <a:srgbClr val="BF0000"/>
                </a:solidFill>
              </a:rPr>
              <a:t>T</a:t>
            </a:r>
            <a:r>
              <a:rPr dirty="0" sz="3850" spc="40">
                <a:solidFill>
                  <a:srgbClr val="BF0000"/>
                </a:solidFill>
              </a:rPr>
              <a:t>e</a:t>
            </a:r>
            <a:r>
              <a:rPr dirty="0" sz="3850" spc="120">
                <a:solidFill>
                  <a:srgbClr val="BF0000"/>
                </a:solidFill>
              </a:rPr>
              <a:t>n</a:t>
            </a:r>
            <a:r>
              <a:rPr dirty="0" sz="3850" spc="-425">
                <a:solidFill>
                  <a:srgbClr val="BF0000"/>
                </a:solidFill>
              </a:rPr>
              <a:t>s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-650">
                <a:solidFill>
                  <a:srgbClr val="BF0000"/>
                </a:solidFill>
              </a:rPr>
              <a:t>r</a:t>
            </a:r>
            <a:r>
              <a:rPr dirty="0" sz="3850" spc="-114">
                <a:solidFill>
                  <a:srgbClr val="BF0000"/>
                </a:solidFill>
              </a:rPr>
              <a:t>F</a:t>
            </a:r>
            <a:r>
              <a:rPr dirty="0" sz="3850" spc="-1155">
                <a:solidFill>
                  <a:srgbClr val="BF0000"/>
                </a:solidFill>
              </a:rPr>
              <a:t>l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700">
                <a:solidFill>
                  <a:srgbClr val="BF0000"/>
                </a:solidFill>
              </a:rPr>
              <a:t>w</a:t>
            </a:r>
            <a:r>
              <a:rPr dirty="0" sz="3850" spc="10">
                <a:solidFill>
                  <a:srgbClr val="BF0000"/>
                </a:solidFill>
              </a:rPr>
              <a:t>补</a:t>
            </a:r>
            <a:r>
              <a:rPr dirty="0" sz="3850" spc="-30">
                <a:solidFill>
                  <a:srgbClr val="BF0000"/>
                </a:solidFill>
              </a:rPr>
              <a:t>充</a:t>
            </a:r>
            <a:r>
              <a:rPr dirty="0" sz="3850" spc="10">
                <a:solidFill>
                  <a:srgbClr val="BF0000"/>
                </a:solidFill>
              </a:rPr>
              <a:t>知识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659364" y="2268705"/>
            <a:ext cx="9124315" cy="38747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90">
                <a:latin typeface="宋体"/>
                <a:cs typeface="宋体"/>
              </a:rPr>
              <a:t>1</a:t>
            </a:r>
            <a:r>
              <a:rPr dirty="0" sz="1550" spc="30">
                <a:latin typeface="宋体"/>
                <a:cs typeface="宋体"/>
              </a:rPr>
              <a:t>、</a:t>
            </a:r>
            <a:r>
              <a:rPr dirty="0" sz="1550" spc="15">
                <a:latin typeface="宋体"/>
                <a:cs typeface="宋体"/>
              </a:rPr>
              <a:t>Tensorflow</a:t>
            </a:r>
            <a:r>
              <a:rPr dirty="0" sz="1550" spc="30">
                <a:latin typeface="宋体"/>
                <a:cs typeface="宋体"/>
              </a:rPr>
              <a:t>模型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 spc="30">
                <a:latin typeface="宋体"/>
                <a:cs typeface="宋体"/>
              </a:rPr>
              <a:t>当你已经训练</a:t>
            </a:r>
            <a:r>
              <a:rPr dirty="0" sz="1550" spc="10">
                <a:latin typeface="宋体"/>
                <a:cs typeface="宋体"/>
              </a:rPr>
              <a:t>好</a:t>
            </a:r>
            <a:r>
              <a:rPr dirty="0" sz="1550" spc="30">
                <a:latin typeface="宋体"/>
                <a:cs typeface="宋体"/>
              </a:rPr>
              <a:t>一个</a:t>
            </a:r>
            <a:r>
              <a:rPr dirty="0" sz="1550" spc="10">
                <a:latin typeface="宋体"/>
                <a:cs typeface="宋体"/>
              </a:rPr>
              <a:t>神</a:t>
            </a:r>
            <a:r>
              <a:rPr dirty="0" sz="1550" spc="30">
                <a:latin typeface="宋体"/>
                <a:cs typeface="宋体"/>
              </a:rPr>
              <a:t>经网络</a:t>
            </a:r>
            <a:r>
              <a:rPr dirty="0" sz="1550" spc="10">
                <a:latin typeface="宋体"/>
                <a:cs typeface="宋体"/>
              </a:rPr>
              <a:t>之</a:t>
            </a:r>
            <a:r>
              <a:rPr dirty="0" sz="1550" spc="30">
                <a:latin typeface="宋体"/>
                <a:cs typeface="宋体"/>
              </a:rPr>
              <a:t>后</a:t>
            </a:r>
            <a:r>
              <a:rPr dirty="0" sz="1550" spc="10">
                <a:latin typeface="宋体"/>
                <a:cs typeface="宋体"/>
              </a:rPr>
              <a:t>，</a:t>
            </a:r>
            <a:r>
              <a:rPr dirty="0" sz="1550" spc="30">
                <a:latin typeface="宋体"/>
                <a:cs typeface="宋体"/>
              </a:rPr>
              <a:t>你</a:t>
            </a:r>
            <a:r>
              <a:rPr dirty="0" sz="1550" spc="10">
                <a:latin typeface="宋体"/>
                <a:cs typeface="宋体"/>
              </a:rPr>
              <a:t>想</a:t>
            </a:r>
            <a:r>
              <a:rPr dirty="0" sz="1550" spc="30">
                <a:latin typeface="宋体"/>
                <a:cs typeface="宋体"/>
              </a:rPr>
              <a:t>要保存</a:t>
            </a:r>
            <a:r>
              <a:rPr dirty="0" sz="1550" spc="10">
                <a:latin typeface="宋体"/>
                <a:cs typeface="宋体"/>
              </a:rPr>
              <a:t>它</a:t>
            </a:r>
            <a:r>
              <a:rPr dirty="0" sz="1550" spc="30">
                <a:latin typeface="宋体"/>
                <a:cs typeface="宋体"/>
              </a:rPr>
              <a:t>，</a:t>
            </a:r>
            <a:r>
              <a:rPr dirty="0" sz="1550" spc="10">
                <a:latin typeface="宋体"/>
                <a:cs typeface="宋体"/>
              </a:rPr>
              <a:t>用</a:t>
            </a:r>
            <a:r>
              <a:rPr dirty="0" sz="1550" spc="30">
                <a:latin typeface="宋体"/>
                <a:cs typeface="宋体"/>
              </a:rPr>
              <a:t>于</a:t>
            </a:r>
            <a:r>
              <a:rPr dirty="0" sz="1550" spc="10">
                <a:latin typeface="宋体"/>
                <a:cs typeface="宋体"/>
              </a:rPr>
              <a:t>以</a:t>
            </a:r>
            <a:r>
              <a:rPr dirty="0" sz="1550" spc="30">
                <a:latin typeface="宋体"/>
                <a:cs typeface="宋体"/>
              </a:rPr>
              <a:t>后的使</a:t>
            </a:r>
            <a:r>
              <a:rPr dirty="0" sz="1550" spc="10">
                <a:latin typeface="宋体"/>
                <a:cs typeface="宋体"/>
              </a:rPr>
              <a:t>用</a:t>
            </a:r>
            <a:r>
              <a:rPr dirty="0" sz="1550" spc="30">
                <a:latin typeface="宋体"/>
                <a:cs typeface="宋体"/>
              </a:rPr>
              <a:t>，</a:t>
            </a:r>
            <a:r>
              <a:rPr dirty="0" sz="1550" spc="10">
                <a:latin typeface="宋体"/>
                <a:cs typeface="宋体"/>
              </a:rPr>
              <a:t>部</a:t>
            </a:r>
            <a:r>
              <a:rPr dirty="0" sz="1550" spc="30">
                <a:latin typeface="宋体"/>
                <a:cs typeface="宋体"/>
              </a:rPr>
              <a:t>署</a:t>
            </a:r>
            <a:r>
              <a:rPr dirty="0" sz="1550" spc="10">
                <a:latin typeface="宋体"/>
                <a:cs typeface="宋体"/>
              </a:rPr>
              <a:t>到</a:t>
            </a:r>
            <a:r>
              <a:rPr dirty="0" sz="1550" spc="30">
                <a:latin typeface="宋体"/>
                <a:cs typeface="宋体"/>
              </a:rPr>
              <a:t>产品里</a:t>
            </a:r>
            <a:r>
              <a:rPr dirty="0" sz="1550" spc="10">
                <a:latin typeface="宋体"/>
                <a:cs typeface="宋体"/>
              </a:rPr>
              <a:t>面</a:t>
            </a:r>
            <a:r>
              <a:rPr dirty="0" sz="1550" spc="30">
                <a:latin typeface="宋体"/>
                <a:cs typeface="宋体"/>
              </a:rPr>
              <a:t>去。</a:t>
            </a:r>
            <a:endParaRPr sz="1550">
              <a:latin typeface="宋体"/>
              <a:cs typeface="宋体"/>
            </a:endParaRPr>
          </a:p>
          <a:p>
            <a:pPr marL="12700" marR="91440">
              <a:lnSpc>
                <a:spcPts val="1900"/>
              </a:lnSpc>
              <a:spcBef>
                <a:spcPts val="65"/>
              </a:spcBef>
            </a:pPr>
            <a:r>
              <a:rPr dirty="0" sz="1550" spc="30">
                <a:latin typeface="宋体"/>
                <a:cs typeface="宋体"/>
              </a:rPr>
              <a:t>所以</a:t>
            </a:r>
            <a:r>
              <a:rPr dirty="0" sz="1550" spc="-30">
                <a:latin typeface="宋体"/>
                <a:cs typeface="宋体"/>
              </a:rPr>
              <a:t>，Tensorflow</a:t>
            </a:r>
            <a:r>
              <a:rPr dirty="0" sz="1550" spc="30">
                <a:latin typeface="宋体"/>
                <a:cs typeface="宋体"/>
              </a:rPr>
              <a:t>模型</a:t>
            </a:r>
            <a:r>
              <a:rPr dirty="0" sz="1550" spc="10">
                <a:latin typeface="宋体"/>
                <a:cs typeface="宋体"/>
              </a:rPr>
              <a:t>是</a:t>
            </a:r>
            <a:r>
              <a:rPr dirty="0" sz="1550" spc="30">
                <a:latin typeface="宋体"/>
                <a:cs typeface="宋体"/>
              </a:rPr>
              <a:t>什</a:t>
            </a:r>
            <a:r>
              <a:rPr dirty="0" sz="1550" spc="10">
                <a:latin typeface="宋体"/>
                <a:cs typeface="宋体"/>
              </a:rPr>
              <a:t>么</a:t>
            </a:r>
            <a:r>
              <a:rPr dirty="0" sz="1550" spc="-30">
                <a:latin typeface="宋体"/>
                <a:cs typeface="宋体"/>
              </a:rPr>
              <a:t>？Tensorflow</a:t>
            </a:r>
            <a:r>
              <a:rPr dirty="0" sz="1550" spc="10">
                <a:latin typeface="宋体"/>
                <a:cs typeface="宋体"/>
              </a:rPr>
              <a:t>模</a:t>
            </a:r>
            <a:r>
              <a:rPr dirty="0" sz="1550" spc="30">
                <a:latin typeface="宋体"/>
                <a:cs typeface="宋体"/>
              </a:rPr>
              <a:t>型</a:t>
            </a:r>
            <a:r>
              <a:rPr dirty="0" sz="1550" spc="10">
                <a:latin typeface="宋体"/>
                <a:cs typeface="宋体"/>
              </a:rPr>
              <a:t>主</a:t>
            </a:r>
            <a:r>
              <a:rPr dirty="0" sz="1550" spc="30">
                <a:latin typeface="宋体"/>
                <a:cs typeface="宋体"/>
              </a:rPr>
              <a:t>要</a:t>
            </a:r>
            <a:r>
              <a:rPr dirty="0" sz="1550" spc="10">
                <a:latin typeface="宋体"/>
                <a:cs typeface="宋体"/>
              </a:rPr>
              <a:t>包</a:t>
            </a:r>
            <a:r>
              <a:rPr dirty="0" sz="1550" spc="30">
                <a:latin typeface="宋体"/>
                <a:cs typeface="宋体"/>
              </a:rPr>
              <a:t>含网络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设</a:t>
            </a:r>
            <a:r>
              <a:rPr dirty="0" sz="1550" spc="10">
                <a:latin typeface="宋体"/>
                <a:cs typeface="宋体"/>
              </a:rPr>
              <a:t>计</a:t>
            </a:r>
            <a:r>
              <a:rPr dirty="0" sz="1550" spc="30">
                <a:latin typeface="宋体"/>
                <a:cs typeface="宋体"/>
              </a:rPr>
              <a:t>或</a:t>
            </a:r>
            <a:r>
              <a:rPr dirty="0" sz="1550" spc="10">
                <a:latin typeface="宋体"/>
                <a:cs typeface="宋体"/>
              </a:rPr>
              <a:t>者</a:t>
            </a:r>
            <a:r>
              <a:rPr dirty="0" sz="1550" spc="30">
                <a:latin typeface="宋体"/>
                <a:cs typeface="宋体"/>
              </a:rPr>
              <a:t>图</a:t>
            </a:r>
            <a:r>
              <a:rPr dirty="0" sz="1550" spc="25">
                <a:latin typeface="宋体"/>
                <a:cs typeface="宋体"/>
              </a:rPr>
              <a:t>（graph），</a:t>
            </a:r>
            <a:r>
              <a:rPr dirty="0" sz="1550" spc="10">
                <a:latin typeface="宋体"/>
                <a:cs typeface="宋体"/>
              </a:rPr>
              <a:t>和</a:t>
            </a:r>
            <a:r>
              <a:rPr dirty="0" sz="1550" spc="30">
                <a:latin typeface="宋体"/>
                <a:cs typeface="宋体"/>
              </a:rPr>
              <a:t>我</a:t>
            </a:r>
            <a:r>
              <a:rPr dirty="0" sz="1550" spc="10">
                <a:latin typeface="宋体"/>
                <a:cs typeface="宋体"/>
              </a:rPr>
              <a:t>们</a:t>
            </a:r>
            <a:r>
              <a:rPr dirty="0" sz="1550" spc="30">
                <a:latin typeface="宋体"/>
                <a:cs typeface="宋体"/>
              </a:rPr>
              <a:t>已</a:t>
            </a:r>
            <a:r>
              <a:rPr dirty="0" sz="1550" spc="10">
                <a:latin typeface="宋体"/>
                <a:cs typeface="宋体"/>
              </a:rPr>
              <a:t>经</a:t>
            </a:r>
            <a:r>
              <a:rPr dirty="0" sz="1550" spc="30">
                <a:latin typeface="宋体"/>
                <a:cs typeface="宋体"/>
              </a:rPr>
              <a:t>训练 好的网络参数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值。</a:t>
            </a:r>
            <a:r>
              <a:rPr dirty="0" sz="1550" spc="10">
                <a:latin typeface="宋体"/>
                <a:cs typeface="宋体"/>
              </a:rPr>
              <a:t>因</a:t>
            </a:r>
            <a:r>
              <a:rPr dirty="0" sz="1550" spc="30">
                <a:latin typeface="宋体"/>
                <a:cs typeface="宋体"/>
              </a:rPr>
              <a:t>此</a:t>
            </a:r>
            <a:r>
              <a:rPr dirty="0" sz="1550" spc="-35">
                <a:latin typeface="宋体"/>
                <a:cs typeface="宋体"/>
              </a:rPr>
              <a:t>Tensorflow</a:t>
            </a:r>
            <a:r>
              <a:rPr dirty="0" sz="1550" spc="10">
                <a:latin typeface="宋体"/>
                <a:cs typeface="宋体"/>
              </a:rPr>
              <a:t>模</a:t>
            </a:r>
            <a:r>
              <a:rPr dirty="0" sz="1550" spc="30">
                <a:latin typeface="宋体"/>
                <a:cs typeface="宋体"/>
              </a:rPr>
              <a:t>型</a:t>
            </a:r>
            <a:r>
              <a:rPr dirty="0" sz="1550" spc="10">
                <a:latin typeface="宋体"/>
                <a:cs typeface="宋体"/>
              </a:rPr>
              <a:t>有</a:t>
            </a:r>
            <a:r>
              <a:rPr dirty="0" sz="1550" spc="30">
                <a:latin typeface="宋体"/>
                <a:cs typeface="宋体"/>
              </a:rPr>
              <a:t>两</a:t>
            </a:r>
            <a:r>
              <a:rPr dirty="0" sz="1550" spc="10">
                <a:latin typeface="宋体"/>
                <a:cs typeface="宋体"/>
              </a:rPr>
              <a:t>个</a:t>
            </a:r>
            <a:r>
              <a:rPr dirty="0" sz="1550" spc="30">
                <a:latin typeface="宋体"/>
                <a:cs typeface="宋体"/>
              </a:rPr>
              <a:t>主要的</a:t>
            </a:r>
            <a:r>
              <a:rPr dirty="0" sz="1550" spc="10">
                <a:latin typeface="宋体"/>
                <a:cs typeface="宋体"/>
              </a:rPr>
              <a:t>文</a:t>
            </a:r>
            <a:r>
              <a:rPr dirty="0" sz="1550" spc="30">
                <a:latin typeface="宋体"/>
                <a:cs typeface="宋体"/>
              </a:rPr>
              <a:t>件：</a:t>
            </a:r>
            <a:endParaRPr sz="1550">
              <a:latin typeface="宋体"/>
              <a:cs typeface="宋体"/>
            </a:endParaRPr>
          </a:p>
          <a:p>
            <a:pPr marL="404495" indent="-391795">
              <a:lnSpc>
                <a:spcPts val="1820"/>
              </a:lnSpc>
              <a:buAutoNum type="alphaUcPeriod"/>
              <a:tabLst>
                <a:tab pos="405130" algn="l"/>
              </a:tabLst>
            </a:pPr>
            <a:r>
              <a:rPr dirty="0" sz="1550" spc="145">
                <a:latin typeface="宋体"/>
                <a:cs typeface="宋体"/>
              </a:rPr>
              <a:t>Meta</a:t>
            </a:r>
            <a:r>
              <a:rPr dirty="0" sz="1550" spc="-370">
                <a:latin typeface="宋体"/>
                <a:cs typeface="宋体"/>
              </a:rPr>
              <a:t> </a:t>
            </a:r>
            <a:r>
              <a:rPr dirty="0" sz="1550" spc="-5">
                <a:latin typeface="宋体"/>
                <a:cs typeface="宋体"/>
              </a:rPr>
              <a:t>graph:</a:t>
            </a:r>
            <a:endParaRPr sz="1550">
              <a:latin typeface="宋体"/>
              <a:cs typeface="宋体"/>
            </a:endParaRPr>
          </a:p>
          <a:p>
            <a:pPr marL="12700" marR="64135">
              <a:lnSpc>
                <a:spcPct val="101299"/>
              </a:lnSpc>
              <a:spcBef>
                <a:spcPts val="15"/>
              </a:spcBef>
            </a:pPr>
            <a:r>
              <a:rPr dirty="0" sz="1550" spc="30">
                <a:latin typeface="宋体"/>
                <a:cs typeface="宋体"/>
              </a:rPr>
              <a:t>这是一个保存</a:t>
            </a:r>
            <a:r>
              <a:rPr dirty="0" sz="1550" spc="10">
                <a:latin typeface="宋体"/>
                <a:cs typeface="宋体"/>
              </a:rPr>
              <a:t>完</a:t>
            </a:r>
            <a:r>
              <a:rPr dirty="0" sz="1550" spc="30">
                <a:latin typeface="宋体"/>
                <a:cs typeface="宋体"/>
              </a:rPr>
              <a:t>整</a:t>
            </a:r>
            <a:r>
              <a:rPr dirty="0" sz="1550" spc="-35">
                <a:latin typeface="宋体"/>
                <a:cs typeface="宋体"/>
              </a:rPr>
              <a:t>Tensorflow</a:t>
            </a:r>
            <a:r>
              <a:rPr dirty="0" sz="1550" spc="-380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graph的</a:t>
            </a:r>
            <a:r>
              <a:rPr dirty="0" sz="1550" spc="-60">
                <a:latin typeface="宋体"/>
                <a:cs typeface="宋体"/>
              </a:rPr>
              <a:t>protocol</a:t>
            </a:r>
            <a:r>
              <a:rPr dirty="0" sz="1550" spc="-370">
                <a:latin typeface="宋体"/>
                <a:cs typeface="宋体"/>
              </a:rPr>
              <a:t> </a:t>
            </a:r>
            <a:r>
              <a:rPr dirty="0" sz="1550" spc="-80">
                <a:latin typeface="宋体"/>
                <a:cs typeface="宋体"/>
              </a:rPr>
              <a:t>buffer，</a:t>
            </a:r>
            <a:r>
              <a:rPr dirty="0" sz="1550" spc="30">
                <a:latin typeface="宋体"/>
                <a:cs typeface="宋体"/>
              </a:rPr>
              <a:t>比</a:t>
            </a:r>
            <a:r>
              <a:rPr dirty="0" sz="1550" spc="10">
                <a:latin typeface="宋体"/>
                <a:cs typeface="宋体"/>
              </a:rPr>
              <a:t>如</a:t>
            </a:r>
            <a:r>
              <a:rPr dirty="0" sz="1550" spc="30">
                <a:latin typeface="宋体"/>
                <a:cs typeface="宋体"/>
              </a:rPr>
              <a:t>说</a:t>
            </a:r>
            <a:r>
              <a:rPr dirty="0" sz="1550" spc="10">
                <a:latin typeface="宋体"/>
                <a:cs typeface="宋体"/>
              </a:rPr>
              <a:t>，</a:t>
            </a:r>
            <a:r>
              <a:rPr dirty="0" sz="1550" spc="30">
                <a:latin typeface="宋体"/>
                <a:cs typeface="宋体"/>
              </a:rPr>
              <a:t>所</a:t>
            </a:r>
            <a:r>
              <a:rPr dirty="0" sz="1550" spc="10">
                <a:latin typeface="宋体"/>
                <a:cs typeface="宋体"/>
              </a:rPr>
              <a:t>有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150">
                <a:latin typeface="宋体"/>
                <a:cs typeface="宋体"/>
              </a:rPr>
              <a:t>variables,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-85">
                <a:latin typeface="宋体"/>
                <a:cs typeface="宋体"/>
              </a:rPr>
              <a:t>operations,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-130">
                <a:latin typeface="宋体"/>
                <a:cs typeface="宋体"/>
              </a:rPr>
              <a:t>collections  </a:t>
            </a:r>
            <a:r>
              <a:rPr dirty="0" sz="1550" spc="30">
                <a:latin typeface="宋体"/>
                <a:cs typeface="宋体"/>
              </a:rPr>
              <a:t>等等。这个文</a:t>
            </a:r>
            <a:r>
              <a:rPr dirty="0" sz="1550" spc="10">
                <a:latin typeface="宋体"/>
                <a:cs typeface="宋体"/>
              </a:rPr>
              <a:t>件</a:t>
            </a:r>
            <a:r>
              <a:rPr dirty="0" sz="1550" spc="30">
                <a:latin typeface="宋体"/>
                <a:cs typeface="宋体"/>
              </a:rPr>
              <a:t>的后</a:t>
            </a:r>
            <a:r>
              <a:rPr dirty="0" sz="1550" spc="10">
                <a:latin typeface="宋体"/>
                <a:cs typeface="宋体"/>
              </a:rPr>
              <a:t>缀</a:t>
            </a:r>
            <a:r>
              <a:rPr dirty="0" sz="1550" spc="30">
                <a:latin typeface="宋体"/>
                <a:cs typeface="宋体"/>
              </a:rPr>
              <a:t>是</a:t>
            </a:r>
            <a:r>
              <a:rPr dirty="0" sz="1550" spc="-385">
                <a:latin typeface="宋体"/>
                <a:cs typeface="宋体"/>
              </a:rPr>
              <a:t> </a:t>
            </a:r>
            <a:r>
              <a:rPr dirty="0" sz="1550" spc="-20">
                <a:latin typeface="宋体"/>
                <a:cs typeface="宋体"/>
              </a:rPr>
              <a:t>.meta</a:t>
            </a:r>
            <a:r>
              <a:rPr dirty="0" sz="1550" spc="-350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。</a:t>
            </a:r>
            <a:endParaRPr sz="1550">
              <a:latin typeface="宋体"/>
              <a:cs typeface="宋体"/>
            </a:endParaRPr>
          </a:p>
          <a:p>
            <a:pPr marL="388620" indent="-375920">
              <a:lnSpc>
                <a:spcPct val="100000"/>
              </a:lnSpc>
              <a:spcBef>
                <a:spcPts val="35"/>
              </a:spcBef>
              <a:buAutoNum type="alphaUcPeriod" startAt="2"/>
              <a:tabLst>
                <a:tab pos="389255" algn="l"/>
              </a:tabLst>
            </a:pPr>
            <a:r>
              <a:rPr dirty="0" sz="1550" spc="35">
                <a:latin typeface="宋体"/>
                <a:cs typeface="宋体"/>
              </a:rPr>
              <a:t>Checkpoint</a:t>
            </a:r>
            <a:r>
              <a:rPr dirty="0" sz="1550" spc="-340">
                <a:latin typeface="宋体"/>
                <a:cs typeface="宋体"/>
              </a:rPr>
              <a:t> </a:t>
            </a:r>
            <a:r>
              <a:rPr dirty="0" sz="1550" spc="-265">
                <a:latin typeface="宋体"/>
                <a:cs typeface="宋体"/>
              </a:rPr>
              <a:t>file: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宋体"/>
                <a:cs typeface="宋体"/>
              </a:rPr>
              <a:t>这是一个包含</a:t>
            </a:r>
            <a:r>
              <a:rPr dirty="0" sz="1550" spc="10">
                <a:latin typeface="宋体"/>
                <a:cs typeface="宋体"/>
              </a:rPr>
              <a:t>所</a:t>
            </a:r>
            <a:r>
              <a:rPr dirty="0" sz="1550" spc="30">
                <a:latin typeface="宋体"/>
                <a:cs typeface="宋体"/>
              </a:rPr>
              <a:t>有权</a:t>
            </a:r>
            <a:r>
              <a:rPr dirty="0" sz="1550" spc="10">
                <a:latin typeface="宋体"/>
                <a:cs typeface="宋体"/>
              </a:rPr>
              <a:t>重</a:t>
            </a:r>
            <a:r>
              <a:rPr dirty="0" sz="1550" spc="-20">
                <a:latin typeface="宋体"/>
                <a:cs typeface="宋体"/>
              </a:rPr>
              <a:t>（weights），</a:t>
            </a:r>
            <a:r>
              <a:rPr dirty="0" sz="1550" spc="30">
                <a:latin typeface="宋体"/>
                <a:cs typeface="宋体"/>
              </a:rPr>
              <a:t>偏</a:t>
            </a:r>
            <a:r>
              <a:rPr dirty="0" sz="1550" spc="10">
                <a:latin typeface="宋体"/>
                <a:cs typeface="宋体"/>
              </a:rPr>
              <a:t>置</a:t>
            </a:r>
            <a:r>
              <a:rPr dirty="0" sz="1550" spc="-50">
                <a:latin typeface="宋体"/>
                <a:cs typeface="宋体"/>
              </a:rPr>
              <a:t>（biases），</a:t>
            </a:r>
            <a:r>
              <a:rPr dirty="0" sz="1550" spc="10">
                <a:latin typeface="宋体"/>
                <a:cs typeface="宋体"/>
              </a:rPr>
              <a:t>梯</a:t>
            </a:r>
            <a:r>
              <a:rPr dirty="0" sz="1550" spc="30">
                <a:latin typeface="宋体"/>
                <a:cs typeface="宋体"/>
              </a:rPr>
              <a:t>度</a:t>
            </a:r>
            <a:r>
              <a:rPr dirty="0" sz="1550" spc="-60">
                <a:latin typeface="宋体"/>
                <a:cs typeface="宋体"/>
              </a:rPr>
              <a:t>（gradients）</a:t>
            </a:r>
            <a:r>
              <a:rPr dirty="0" sz="1550" spc="30">
                <a:latin typeface="宋体"/>
                <a:cs typeface="宋体"/>
              </a:rPr>
              <a:t>和所</a:t>
            </a:r>
            <a:r>
              <a:rPr dirty="0" sz="1550" spc="10">
                <a:latin typeface="宋体"/>
                <a:cs typeface="宋体"/>
              </a:rPr>
              <a:t>有</a:t>
            </a:r>
            <a:r>
              <a:rPr dirty="0" sz="1550" spc="30">
                <a:latin typeface="宋体"/>
                <a:cs typeface="宋体"/>
              </a:rPr>
              <a:t>其</a:t>
            </a:r>
            <a:r>
              <a:rPr dirty="0" sz="1550" spc="10">
                <a:latin typeface="宋体"/>
                <a:cs typeface="宋体"/>
              </a:rPr>
              <a:t>他</a:t>
            </a:r>
            <a:r>
              <a:rPr dirty="0" sz="1550" spc="30">
                <a:latin typeface="宋体"/>
                <a:cs typeface="宋体"/>
              </a:rPr>
              <a:t>保</a:t>
            </a:r>
            <a:r>
              <a:rPr dirty="0" sz="1550" spc="10">
                <a:latin typeface="宋体"/>
                <a:cs typeface="宋体"/>
              </a:rPr>
              <a:t>存</a:t>
            </a:r>
            <a:r>
              <a:rPr dirty="0" sz="1550" spc="30">
                <a:latin typeface="宋体"/>
                <a:cs typeface="宋体"/>
              </a:rPr>
              <a:t>的变量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-90">
                <a:latin typeface="宋体"/>
                <a:cs typeface="宋体"/>
              </a:rPr>
              <a:t>（variables）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二</a:t>
            </a:r>
            <a:r>
              <a:rPr dirty="0" sz="1550" spc="30">
                <a:latin typeface="宋体"/>
                <a:cs typeface="宋体"/>
              </a:rPr>
              <a:t>进</a:t>
            </a:r>
            <a:r>
              <a:rPr dirty="0" sz="1550" spc="10">
                <a:latin typeface="宋体"/>
                <a:cs typeface="宋体"/>
              </a:rPr>
              <a:t>制</a:t>
            </a:r>
            <a:r>
              <a:rPr dirty="0" sz="1550" spc="30">
                <a:latin typeface="宋体"/>
                <a:cs typeface="宋体"/>
              </a:rPr>
              <a:t>文件。</a:t>
            </a:r>
            <a:r>
              <a:rPr dirty="0" sz="1550" spc="10">
                <a:latin typeface="宋体"/>
                <a:cs typeface="宋体"/>
              </a:rPr>
              <a:t>它</a:t>
            </a:r>
            <a:r>
              <a:rPr dirty="0" sz="1550" spc="30">
                <a:latin typeface="宋体"/>
                <a:cs typeface="宋体"/>
              </a:rPr>
              <a:t>包</a:t>
            </a:r>
            <a:r>
              <a:rPr dirty="0" sz="1550" spc="10">
                <a:latin typeface="宋体"/>
                <a:cs typeface="宋体"/>
              </a:rPr>
              <a:t>含</a:t>
            </a:r>
            <a:r>
              <a:rPr dirty="0" sz="1550" spc="30">
                <a:latin typeface="宋体"/>
                <a:cs typeface="宋体"/>
              </a:rPr>
              <a:t>两</a:t>
            </a:r>
            <a:r>
              <a:rPr dirty="0" sz="1550" spc="10">
                <a:latin typeface="宋体"/>
                <a:cs typeface="宋体"/>
              </a:rPr>
              <a:t>个</a:t>
            </a:r>
            <a:r>
              <a:rPr dirty="0" sz="1550" spc="30">
                <a:latin typeface="宋体"/>
                <a:cs typeface="宋体"/>
              </a:rPr>
              <a:t>文件：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6322060">
              <a:lnSpc>
                <a:spcPct val="101899"/>
              </a:lnSpc>
            </a:pPr>
            <a:r>
              <a:rPr dirty="0" sz="1550" spc="30">
                <a:latin typeface="宋体"/>
                <a:cs typeface="宋体"/>
              </a:rPr>
              <a:t>MyModel.data-00000-of-00001  </a:t>
            </a:r>
            <a:r>
              <a:rPr dirty="0" sz="1550" spc="25">
                <a:latin typeface="宋体"/>
                <a:cs typeface="宋体"/>
              </a:rPr>
              <a:t>MyModel.index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50" spc="30">
                <a:latin typeface="宋体"/>
                <a:cs typeface="宋体"/>
              </a:rPr>
              <a:t>其中</a:t>
            </a:r>
            <a:r>
              <a:rPr dirty="0" sz="1550" spc="-85">
                <a:latin typeface="宋体"/>
                <a:cs typeface="宋体"/>
              </a:rPr>
              <a:t>，.data</a:t>
            </a:r>
            <a:r>
              <a:rPr dirty="0" sz="1550" spc="30">
                <a:latin typeface="宋体"/>
                <a:cs typeface="宋体"/>
              </a:rPr>
              <a:t>文件包含了</a:t>
            </a:r>
            <a:r>
              <a:rPr dirty="0" sz="1550" spc="10">
                <a:latin typeface="宋体"/>
                <a:cs typeface="宋体"/>
              </a:rPr>
              <a:t>我</a:t>
            </a:r>
            <a:r>
              <a:rPr dirty="0" sz="1550" spc="30">
                <a:latin typeface="宋体"/>
                <a:cs typeface="宋体"/>
              </a:rPr>
              <a:t>们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训</a:t>
            </a:r>
            <a:r>
              <a:rPr dirty="0" sz="1550" spc="10">
                <a:latin typeface="宋体"/>
                <a:cs typeface="宋体"/>
              </a:rPr>
              <a:t>练</a:t>
            </a:r>
            <a:r>
              <a:rPr dirty="0" sz="1550" spc="30">
                <a:latin typeface="宋体"/>
                <a:cs typeface="宋体"/>
              </a:rPr>
              <a:t>变量。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30">
                <a:latin typeface="宋体"/>
                <a:cs typeface="宋体"/>
              </a:rPr>
              <a:t>另外，除了这</a:t>
            </a:r>
            <a:r>
              <a:rPr dirty="0" sz="1550" spc="10">
                <a:latin typeface="宋体"/>
                <a:cs typeface="宋体"/>
              </a:rPr>
              <a:t>两</a:t>
            </a:r>
            <a:r>
              <a:rPr dirty="0" sz="1550" spc="30">
                <a:latin typeface="宋体"/>
                <a:cs typeface="宋体"/>
              </a:rPr>
              <a:t>个文</a:t>
            </a:r>
            <a:r>
              <a:rPr dirty="0" sz="1550" spc="10">
                <a:latin typeface="宋体"/>
                <a:cs typeface="宋体"/>
              </a:rPr>
              <a:t>件</a:t>
            </a:r>
            <a:r>
              <a:rPr dirty="0" sz="1550" spc="-30">
                <a:latin typeface="宋体"/>
                <a:cs typeface="宋体"/>
              </a:rPr>
              <a:t>，Tensorflow</a:t>
            </a:r>
            <a:r>
              <a:rPr dirty="0" sz="1550" spc="10">
                <a:latin typeface="宋体"/>
                <a:cs typeface="宋体"/>
              </a:rPr>
              <a:t>有</a:t>
            </a:r>
            <a:r>
              <a:rPr dirty="0" sz="1550" spc="30">
                <a:latin typeface="宋体"/>
                <a:cs typeface="宋体"/>
              </a:rPr>
              <a:t>一</a:t>
            </a:r>
            <a:r>
              <a:rPr dirty="0" sz="1550" spc="10">
                <a:latin typeface="宋体"/>
                <a:cs typeface="宋体"/>
              </a:rPr>
              <a:t>个</a:t>
            </a:r>
            <a:r>
              <a:rPr dirty="0" sz="1550" spc="30">
                <a:latin typeface="宋体"/>
                <a:cs typeface="宋体"/>
              </a:rPr>
              <a:t>叫</a:t>
            </a:r>
            <a:r>
              <a:rPr dirty="0" sz="1550" spc="10">
                <a:latin typeface="宋体"/>
                <a:cs typeface="宋体"/>
              </a:rPr>
              <a:t>做</a:t>
            </a:r>
            <a:r>
              <a:rPr dirty="0" sz="1550" spc="-40">
                <a:latin typeface="宋体"/>
                <a:cs typeface="宋体"/>
              </a:rPr>
              <a:t>checkpoint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文件，</a:t>
            </a:r>
            <a:r>
              <a:rPr dirty="0" sz="1550" spc="10">
                <a:latin typeface="宋体"/>
                <a:cs typeface="宋体"/>
              </a:rPr>
              <a:t>记</a:t>
            </a:r>
            <a:r>
              <a:rPr dirty="0" sz="1550" spc="30">
                <a:latin typeface="宋体"/>
                <a:cs typeface="宋体"/>
              </a:rPr>
              <a:t>录</a:t>
            </a:r>
            <a:r>
              <a:rPr dirty="0" sz="1550" spc="10">
                <a:latin typeface="宋体"/>
                <a:cs typeface="宋体"/>
              </a:rPr>
              <a:t>着</a:t>
            </a:r>
            <a:r>
              <a:rPr dirty="0" sz="1550" spc="30">
                <a:latin typeface="宋体"/>
                <a:cs typeface="宋体"/>
              </a:rPr>
              <a:t>已</a:t>
            </a:r>
            <a:r>
              <a:rPr dirty="0" sz="1550" spc="10">
                <a:latin typeface="宋体"/>
                <a:cs typeface="宋体"/>
              </a:rPr>
              <a:t>经</a:t>
            </a:r>
            <a:r>
              <a:rPr dirty="0" sz="1550" spc="30">
                <a:latin typeface="宋体"/>
                <a:cs typeface="宋体"/>
              </a:rPr>
              <a:t>最新的</a:t>
            </a:r>
            <a:r>
              <a:rPr dirty="0" sz="1550" spc="10">
                <a:latin typeface="宋体"/>
                <a:cs typeface="宋体"/>
              </a:rPr>
              <a:t>保</a:t>
            </a:r>
            <a:r>
              <a:rPr dirty="0" sz="1550" spc="30">
                <a:latin typeface="宋体"/>
                <a:cs typeface="宋体"/>
              </a:rPr>
              <a:t>存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模</a:t>
            </a:r>
            <a:r>
              <a:rPr dirty="0" sz="1550" spc="10">
                <a:latin typeface="宋体"/>
                <a:cs typeface="宋体"/>
              </a:rPr>
              <a:t>型</a:t>
            </a:r>
            <a:r>
              <a:rPr dirty="0" sz="1550" spc="30">
                <a:latin typeface="宋体"/>
                <a:cs typeface="宋体"/>
              </a:rPr>
              <a:t>文</a:t>
            </a:r>
            <a:r>
              <a:rPr dirty="0" sz="1550" spc="10">
                <a:latin typeface="宋体"/>
                <a:cs typeface="宋体"/>
              </a:rPr>
              <a:t>件</a:t>
            </a:r>
            <a:r>
              <a:rPr dirty="0" sz="1550" spc="30">
                <a:latin typeface="宋体"/>
                <a:cs typeface="宋体"/>
              </a:rPr>
              <a:t>。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0455" y="4719827"/>
            <a:ext cx="5369051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30974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40">
                <a:solidFill>
                  <a:srgbClr val="BF0000"/>
                </a:solidFill>
              </a:rPr>
              <a:t>T</a:t>
            </a:r>
            <a:r>
              <a:rPr dirty="0" sz="3850" spc="40">
                <a:solidFill>
                  <a:srgbClr val="BF0000"/>
                </a:solidFill>
              </a:rPr>
              <a:t>e</a:t>
            </a:r>
            <a:r>
              <a:rPr dirty="0" sz="3850" spc="120">
                <a:solidFill>
                  <a:srgbClr val="BF0000"/>
                </a:solidFill>
              </a:rPr>
              <a:t>n</a:t>
            </a:r>
            <a:r>
              <a:rPr dirty="0" sz="3850" spc="-425">
                <a:solidFill>
                  <a:srgbClr val="BF0000"/>
                </a:solidFill>
              </a:rPr>
              <a:t>s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-650">
                <a:solidFill>
                  <a:srgbClr val="BF0000"/>
                </a:solidFill>
              </a:rPr>
              <a:t>r</a:t>
            </a:r>
            <a:r>
              <a:rPr dirty="0" sz="3850" spc="-114">
                <a:solidFill>
                  <a:srgbClr val="BF0000"/>
                </a:solidFill>
              </a:rPr>
              <a:t>F</a:t>
            </a:r>
            <a:r>
              <a:rPr dirty="0" sz="3850" spc="-1155">
                <a:solidFill>
                  <a:srgbClr val="BF0000"/>
                </a:solidFill>
              </a:rPr>
              <a:t>l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700">
                <a:solidFill>
                  <a:srgbClr val="BF0000"/>
                </a:solidFill>
              </a:rPr>
              <a:t>w</a:t>
            </a:r>
            <a:r>
              <a:rPr dirty="0" sz="3850" spc="10">
                <a:solidFill>
                  <a:srgbClr val="BF0000"/>
                </a:solidFill>
              </a:rPr>
              <a:t>补</a:t>
            </a:r>
            <a:r>
              <a:rPr dirty="0" sz="3850" spc="-30">
                <a:solidFill>
                  <a:srgbClr val="BF0000"/>
                </a:solidFill>
              </a:rPr>
              <a:t>充</a:t>
            </a:r>
            <a:r>
              <a:rPr dirty="0" sz="3850" spc="10">
                <a:solidFill>
                  <a:srgbClr val="BF0000"/>
                </a:solidFill>
              </a:rPr>
              <a:t>知识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2677" y="2185468"/>
            <a:ext cx="7176770" cy="331914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550" spc="90">
                <a:latin typeface="宋体"/>
                <a:cs typeface="宋体"/>
              </a:rPr>
              <a:t>2</a:t>
            </a:r>
            <a:r>
              <a:rPr dirty="0" sz="1550" spc="30">
                <a:latin typeface="宋体"/>
                <a:cs typeface="宋体"/>
              </a:rPr>
              <a:t>、如何获取</a:t>
            </a:r>
            <a:r>
              <a:rPr dirty="0" sz="1550" spc="70">
                <a:latin typeface="宋体"/>
                <a:cs typeface="宋体"/>
              </a:rPr>
              <a:t>graph</a:t>
            </a:r>
            <a:r>
              <a:rPr dirty="0" sz="1550" spc="30">
                <a:latin typeface="宋体"/>
                <a:cs typeface="宋体"/>
              </a:rPr>
              <a:t>中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所</a:t>
            </a:r>
            <a:r>
              <a:rPr dirty="0" sz="1550" spc="10">
                <a:latin typeface="宋体"/>
                <a:cs typeface="宋体"/>
              </a:rPr>
              <a:t>有</a:t>
            </a:r>
            <a:r>
              <a:rPr dirty="0" sz="1550" spc="-20">
                <a:latin typeface="宋体"/>
                <a:cs typeface="宋体"/>
              </a:rPr>
              <a:t>tensor</a:t>
            </a:r>
            <a:r>
              <a:rPr dirty="0" sz="1550" spc="-355">
                <a:latin typeface="宋体"/>
                <a:cs typeface="宋体"/>
              </a:rPr>
              <a:t> </a:t>
            </a:r>
            <a:r>
              <a:rPr dirty="0" sz="1550" spc="220">
                <a:latin typeface="宋体"/>
                <a:cs typeface="宋体"/>
              </a:rPr>
              <a:t>name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550" spc="-20">
                <a:latin typeface="宋体"/>
                <a:cs typeface="宋体"/>
              </a:rPr>
              <a:t>import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-65">
                <a:latin typeface="宋体"/>
                <a:cs typeface="宋体"/>
              </a:rPr>
              <a:t>tensorflow</a:t>
            </a:r>
            <a:r>
              <a:rPr dirty="0" sz="1550" spc="-380">
                <a:latin typeface="宋体"/>
                <a:cs typeface="宋体"/>
              </a:rPr>
              <a:t> </a:t>
            </a:r>
            <a:r>
              <a:rPr dirty="0" sz="1550" spc="-60">
                <a:latin typeface="宋体"/>
                <a:cs typeface="宋体"/>
              </a:rPr>
              <a:t>as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295">
                <a:latin typeface="宋体"/>
                <a:cs typeface="宋体"/>
              </a:rPr>
              <a:t>tf</a:t>
            </a:r>
            <a:endParaRPr sz="1550">
              <a:latin typeface="宋体"/>
              <a:cs typeface="宋体"/>
            </a:endParaRPr>
          </a:p>
          <a:p>
            <a:pPr marL="12700" marR="3676015">
              <a:lnSpc>
                <a:spcPts val="3790"/>
              </a:lnSpc>
              <a:spcBef>
                <a:spcPts val="434"/>
              </a:spcBef>
            </a:pPr>
            <a:r>
              <a:rPr dirty="0" sz="1550" spc="-20">
                <a:latin typeface="宋体"/>
                <a:cs typeface="宋体"/>
              </a:rPr>
              <a:t>saved_model_dir </a:t>
            </a:r>
            <a:r>
              <a:rPr dirty="0" sz="1550" spc="275">
                <a:latin typeface="宋体"/>
                <a:cs typeface="宋体"/>
              </a:rPr>
              <a:t>= </a:t>
            </a:r>
            <a:r>
              <a:rPr dirty="0" sz="1550" spc="-45">
                <a:latin typeface="宋体"/>
                <a:cs typeface="宋体"/>
              </a:rPr>
              <a:t>"./saved_model"  </a:t>
            </a:r>
            <a:r>
              <a:rPr dirty="0" sz="1550" spc="-70">
                <a:latin typeface="宋体"/>
                <a:cs typeface="宋体"/>
              </a:rPr>
              <a:t>with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110">
                <a:latin typeface="宋体"/>
                <a:cs typeface="宋体"/>
              </a:rPr>
              <a:t>tf.Session(graph=tf.Graph())</a:t>
            </a:r>
            <a:r>
              <a:rPr dirty="0" sz="1550" spc="-380">
                <a:latin typeface="宋体"/>
                <a:cs typeface="宋体"/>
              </a:rPr>
              <a:t> </a:t>
            </a:r>
            <a:r>
              <a:rPr dirty="0" sz="1550" spc="-60">
                <a:latin typeface="宋体"/>
                <a:cs typeface="宋体"/>
              </a:rPr>
              <a:t>as</a:t>
            </a:r>
            <a:r>
              <a:rPr dirty="0" sz="1550" spc="-335">
                <a:latin typeface="宋体"/>
                <a:cs typeface="宋体"/>
              </a:rPr>
              <a:t> </a:t>
            </a:r>
            <a:r>
              <a:rPr dirty="0" sz="1550" spc="-155">
                <a:latin typeface="宋体"/>
                <a:cs typeface="宋体"/>
              </a:rPr>
              <a:t>sess:</a:t>
            </a:r>
            <a:endParaRPr sz="1550">
              <a:latin typeface="宋体"/>
              <a:cs typeface="宋体"/>
            </a:endParaRPr>
          </a:p>
          <a:p>
            <a:pPr marL="228600">
              <a:lnSpc>
                <a:spcPts val="1450"/>
              </a:lnSpc>
            </a:pPr>
            <a:r>
              <a:rPr dirty="0" sz="1550" spc="-100">
                <a:latin typeface="宋体"/>
                <a:cs typeface="宋体"/>
              </a:rPr>
              <a:t>tf.saved_model.loader.load(sess,</a:t>
            </a:r>
            <a:r>
              <a:rPr dirty="0" sz="1550" spc="-580">
                <a:latin typeface="宋体"/>
                <a:cs typeface="宋体"/>
              </a:rPr>
              <a:t> </a:t>
            </a:r>
            <a:r>
              <a:rPr dirty="0" sz="1550" spc="-180">
                <a:latin typeface="宋体"/>
                <a:cs typeface="宋体"/>
              </a:rPr>
              <a:t>["serve"], </a:t>
            </a:r>
            <a:r>
              <a:rPr dirty="0" sz="1550" spc="-40">
                <a:latin typeface="宋体"/>
                <a:cs typeface="宋体"/>
              </a:rPr>
              <a:t>saved_model_dir)</a:t>
            </a:r>
            <a:endParaRPr sz="1550">
              <a:latin typeface="宋体"/>
              <a:cs typeface="宋体"/>
            </a:endParaRPr>
          </a:p>
          <a:p>
            <a:pPr marL="228600">
              <a:lnSpc>
                <a:spcPct val="100000"/>
              </a:lnSpc>
              <a:spcBef>
                <a:spcPts val="25"/>
              </a:spcBef>
            </a:pPr>
            <a:r>
              <a:rPr dirty="0" sz="1550" spc="25">
                <a:latin typeface="宋体"/>
                <a:cs typeface="宋体"/>
              </a:rPr>
              <a:t>graph</a:t>
            </a:r>
            <a:r>
              <a:rPr dirty="0" sz="1550" spc="-370">
                <a:latin typeface="宋体"/>
                <a:cs typeface="宋体"/>
              </a:rPr>
              <a:t> </a:t>
            </a:r>
            <a:r>
              <a:rPr dirty="0" sz="1550" spc="275">
                <a:latin typeface="宋体"/>
                <a:cs typeface="宋体"/>
              </a:rPr>
              <a:t>=</a:t>
            </a:r>
            <a:r>
              <a:rPr dirty="0" sz="1550" spc="-345">
                <a:latin typeface="宋体"/>
                <a:cs typeface="宋体"/>
              </a:rPr>
              <a:t> </a:t>
            </a:r>
            <a:r>
              <a:rPr dirty="0" sz="1550" spc="-120">
                <a:latin typeface="宋体"/>
                <a:cs typeface="宋体"/>
              </a:rPr>
              <a:t>tf.get_default_graph()</a:t>
            </a:r>
            <a:endParaRPr sz="1550">
              <a:latin typeface="宋体"/>
              <a:cs typeface="宋体"/>
            </a:endParaRPr>
          </a:p>
          <a:p>
            <a:pPr marL="228600">
              <a:lnSpc>
                <a:spcPct val="100000"/>
              </a:lnSpc>
              <a:spcBef>
                <a:spcPts val="35"/>
              </a:spcBef>
            </a:pPr>
            <a:r>
              <a:rPr dirty="0" sz="1550" spc="-45">
                <a:solidFill>
                  <a:srgbClr val="BF0000"/>
                </a:solidFill>
                <a:latin typeface="宋体"/>
                <a:cs typeface="宋体"/>
              </a:rPr>
              <a:t>[print(tensor.name)</a:t>
            </a:r>
            <a:r>
              <a:rPr dirty="0" sz="1550" spc="-340">
                <a:solidFill>
                  <a:srgbClr val="BF0000"/>
                </a:solidFill>
                <a:latin typeface="宋体"/>
                <a:cs typeface="宋体"/>
              </a:rPr>
              <a:t> </a:t>
            </a:r>
            <a:r>
              <a:rPr dirty="0" sz="1550" spc="-90">
                <a:solidFill>
                  <a:srgbClr val="BF0000"/>
                </a:solidFill>
                <a:latin typeface="宋体"/>
                <a:cs typeface="宋体"/>
              </a:rPr>
              <a:t>for</a:t>
            </a:r>
            <a:r>
              <a:rPr dirty="0" sz="1550" spc="-330">
                <a:solidFill>
                  <a:srgbClr val="BF0000"/>
                </a:solidFill>
                <a:latin typeface="宋体"/>
                <a:cs typeface="宋体"/>
              </a:rPr>
              <a:t> </a:t>
            </a:r>
            <a:r>
              <a:rPr dirty="0" sz="1550" spc="-20">
                <a:solidFill>
                  <a:srgbClr val="BF0000"/>
                </a:solidFill>
                <a:latin typeface="宋体"/>
                <a:cs typeface="宋体"/>
              </a:rPr>
              <a:t>tensor</a:t>
            </a:r>
            <a:r>
              <a:rPr dirty="0" sz="1550" spc="-345">
                <a:solidFill>
                  <a:srgbClr val="BF0000"/>
                </a:solidFill>
                <a:latin typeface="宋体"/>
                <a:cs typeface="宋体"/>
              </a:rPr>
              <a:t> </a:t>
            </a:r>
            <a:r>
              <a:rPr dirty="0" sz="1550" spc="-120">
                <a:solidFill>
                  <a:srgbClr val="BF0000"/>
                </a:solidFill>
                <a:latin typeface="宋体"/>
                <a:cs typeface="宋体"/>
              </a:rPr>
              <a:t>in</a:t>
            </a:r>
            <a:r>
              <a:rPr dirty="0" sz="1550" spc="-305">
                <a:solidFill>
                  <a:srgbClr val="BF0000"/>
                </a:solidFill>
                <a:latin typeface="宋体"/>
                <a:cs typeface="宋体"/>
              </a:rPr>
              <a:t> </a:t>
            </a:r>
            <a:r>
              <a:rPr dirty="0" sz="1550" spc="-60">
                <a:solidFill>
                  <a:srgbClr val="BF0000"/>
                </a:solidFill>
                <a:latin typeface="宋体"/>
                <a:cs typeface="宋体"/>
              </a:rPr>
              <a:t>tf.get_default_graph().as_graph_def().node]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50" spc="170">
                <a:latin typeface="宋体"/>
                <a:cs typeface="宋体"/>
              </a:rPr>
              <a:t>#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得到</a:t>
            </a:r>
            <a:r>
              <a:rPr dirty="0" sz="1550" spc="175">
                <a:latin typeface="宋体"/>
                <a:cs typeface="宋体"/>
              </a:rPr>
              <a:t>name</a:t>
            </a:r>
            <a:r>
              <a:rPr dirty="0" sz="1550" spc="30">
                <a:latin typeface="宋体"/>
                <a:cs typeface="宋体"/>
              </a:rPr>
              <a:t>之后，</a:t>
            </a:r>
            <a:r>
              <a:rPr dirty="0" sz="1550" spc="10">
                <a:latin typeface="宋体"/>
                <a:cs typeface="宋体"/>
              </a:rPr>
              <a:t>就</a:t>
            </a:r>
            <a:r>
              <a:rPr dirty="0" sz="1550" spc="30">
                <a:latin typeface="宋体"/>
                <a:cs typeface="宋体"/>
              </a:rPr>
              <a:t>可</a:t>
            </a:r>
            <a:r>
              <a:rPr dirty="0" sz="1550" spc="10">
                <a:latin typeface="宋体"/>
                <a:cs typeface="宋体"/>
              </a:rPr>
              <a:t>以</a:t>
            </a:r>
            <a:r>
              <a:rPr dirty="0" sz="1550" spc="30">
                <a:latin typeface="宋体"/>
                <a:cs typeface="宋体"/>
              </a:rPr>
              <a:t>获</a:t>
            </a:r>
            <a:r>
              <a:rPr dirty="0" sz="1550" spc="10">
                <a:latin typeface="宋体"/>
                <a:cs typeface="宋体"/>
              </a:rPr>
              <a:t>取</a:t>
            </a:r>
            <a:r>
              <a:rPr dirty="0" sz="1550" spc="30">
                <a:latin typeface="宋体"/>
                <a:cs typeface="宋体"/>
              </a:rPr>
              <a:t>相</a:t>
            </a:r>
            <a:r>
              <a:rPr dirty="0" sz="1550" spc="10">
                <a:latin typeface="宋体"/>
                <a:cs typeface="宋体"/>
              </a:rPr>
              <a:t>应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-65">
                <a:latin typeface="宋体"/>
                <a:cs typeface="宋体"/>
              </a:rPr>
              <a:t>tensor</a:t>
            </a:r>
            <a:r>
              <a:rPr dirty="0" sz="1550" spc="10">
                <a:latin typeface="宋体"/>
                <a:cs typeface="宋体"/>
              </a:rPr>
              <a:t>了</a:t>
            </a:r>
            <a:r>
              <a:rPr dirty="0" sz="1550" spc="30">
                <a:latin typeface="宋体"/>
                <a:cs typeface="宋体"/>
              </a:rPr>
              <a:t>，例如：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170">
                <a:latin typeface="宋体"/>
                <a:cs typeface="宋体"/>
              </a:rPr>
              <a:t>#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75">
                <a:latin typeface="宋体"/>
                <a:cs typeface="宋体"/>
              </a:rPr>
              <a:t>input_tensor</a:t>
            </a:r>
            <a:r>
              <a:rPr dirty="0" sz="1550" spc="-395">
                <a:latin typeface="宋体"/>
                <a:cs typeface="宋体"/>
              </a:rPr>
              <a:t> </a:t>
            </a:r>
            <a:r>
              <a:rPr dirty="0" sz="1550" spc="275">
                <a:latin typeface="宋体"/>
                <a:cs typeface="宋体"/>
              </a:rPr>
              <a:t>=</a:t>
            </a:r>
            <a:r>
              <a:rPr dirty="0" sz="1550" spc="-345">
                <a:latin typeface="宋体"/>
                <a:cs typeface="宋体"/>
              </a:rPr>
              <a:t> </a:t>
            </a:r>
            <a:r>
              <a:rPr dirty="0" sz="1550" spc="-45">
                <a:solidFill>
                  <a:srgbClr val="BF0000"/>
                </a:solidFill>
                <a:latin typeface="宋体"/>
                <a:cs typeface="宋体"/>
              </a:rPr>
              <a:t>sess.graph.get_tensor_by_name('input:0')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550" spc="170">
                <a:latin typeface="宋体"/>
                <a:cs typeface="宋体"/>
              </a:rPr>
              <a:t>#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45">
                <a:latin typeface="宋体"/>
                <a:cs typeface="宋体"/>
              </a:rPr>
              <a:t>output_tensor</a:t>
            </a:r>
            <a:r>
              <a:rPr dirty="0" sz="1550" spc="-375">
                <a:latin typeface="宋体"/>
                <a:cs typeface="宋体"/>
              </a:rPr>
              <a:t> </a:t>
            </a:r>
            <a:r>
              <a:rPr dirty="0" sz="1550" spc="275">
                <a:latin typeface="宋体"/>
                <a:cs typeface="宋体"/>
              </a:rPr>
              <a:t>=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80">
                <a:latin typeface="宋体"/>
                <a:cs typeface="宋体"/>
              </a:rPr>
              <a:t>sess.graph.get_tensor_by_name('output:0')</a:t>
            </a:r>
            <a:endParaRPr sz="1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30974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40">
                <a:solidFill>
                  <a:srgbClr val="BF0000"/>
                </a:solidFill>
              </a:rPr>
              <a:t>T</a:t>
            </a:r>
            <a:r>
              <a:rPr dirty="0" sz="3850" spc="40">
                <a:solidFill>
                  <a:srgbClr val="BF0000"/>
                </a:solidFill>
              </a:rPr>
              <a:t>e</a:t>
            </a:r>
            <a:r>
              <a:rPr dirty="0" sz="3850" spc="120">
                <a:solidFill>
                  <a:srgbClr val="BF0000"/>
                </a:solidFill>
              </a:rPr>
              <a:t>n</a:t>
            </a:r>
            <a:r>
              <a:rPr dirty="0" sz="3850" spc="-425">
                <a:solidFill>
                  <a:srgbClr val="BF0000"/>
                </a:solidFill>
              </a:rPr>
              <a:t>s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-650">
                <a:solidFill>
                  <a:srgbClr val="BF0000"/>
                </a:solidFill>
              </a:rPr>
              <a:t>r</a:t>
            </a:r>
            <a:r>
              <a:rPr dirty="0" sz="3850" spc="-114">
                <a:solidFill>
                  <a:srgbClr val="BF0000"/>
                </a:solidFill>
              </a:rPr>
              <a:t>F</a:t>
            </a:r>
            <a:r>
              <a:rPr dirty="0" sz="3850" spc="-1155">
                <a:solidFill>
                  <a:srgbClr val="BF0000"/>
                </a:solidFill>
              </a:rPr>
              <a:t>l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700">
                <a:solidFill>
                  <a:srgbClr val="BF0000"/>
                </a:solidFill>
              </a:rPr>
              <a:t>w</a:t>
            </a:r>
            <a:r>
              <a:rPr dirty="0" sz="3850" spc="10">
                <a:solidFill>
                  <a:srgbClr val="BF0000"/>
                </a:solidFill>
              </a:rPr>
              <a:t>补</a:t>
            </a:r>
            <a:r>
              <a:rPr dirty="0" sz="3850" spc="-30">
                <a:solidFill>
                  <a:srgbClr val="BF0000"/>
                </a:solidFill>
              </a:rPr>
              <a:t>充</a:t>
            </a:r>
            <a:r>
              <a:rPr dirty="0" sz="3850" spc="10">
                <a:solidFill>
                  <a:srgbClr val="BF0000"/>
                </a:solidFill>
              </a:rPr>
              <a:t>知识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2677" y="2268705"/>
            <a:ext cx="8648065" cy="411352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90">
                <a:latin typeface="宋体"/>
                <a:cs typeface="宋体"/>
              </a:rPr>
              <a:t>3</a:t>
            </a:r>
            <a:r>
              <a:rPr dirty="0" sz="1550" spc="30">
                <a:latin typeface="宋体"/>
                <a:cs typeface="宋体"/>
              </a:rPr>
              <a:t>、</a:t>
            </a:r>
            <a:r>
              <a:rPr dirty="0" sz="1550" spc="-55">
                <a:latin typeface="宋体"/>
                <a:cs typeface="宋体"/>
              </a:rPr>
              <a:t>tf.truncated_normal()</a:t>
            </a:r>
            <a:r>
              <a:rPr dirty="0" sz="1550" spc="10">
                <a:latin typeface="宋体"/>
                <a:cs typeface="宋体"/>
              </a:rPr>
              <a:t>函</a:t>
            </a:r>
            <a:r>
              <a:rPr dirty="0" sz="1550" spc="30">
                <a:latin typeface="宋体"/>
                <a:cs typeface="宋体"/>
              </a:rPr>
              <a:t>数介绍</a:t>
            </a:r>
            <a:r>
              <a:rPr dirty="0" sz="1550" spc="10">
                <a:latin typeface="宋体"/>
                <a:cs typeface="宋体"/>
              </a:rPr>
              <a:t>和</a:t>
            </a:r>
            <a:r>
              <a:rPr dirty="0" sz="1550" spc="30">
                <a:latin typeface="宋体"/>
                <a:cs typeface="宋体"/>
              </a:rPr>
              <a:t>示例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 spc="-80">
                <a:latin typeface="宋体"/>
                <a:cs typeface="宋体"/>
              </a:rPr>
              <a:t>tf.truncated_normal(shape,</a:t>
            </a:r>
            <a:r>
              <a:rPr dirty="0" sz="1550" spc="-400">
                <a:latin typeface="宋体"/>
                <a:cs typeface="宋体"/>
              </a:rPr>
              <a:t> </a:t>
            </a:r>
            <a:r>
              <a:rPr dirty="0" sz="1550" spc="55">
                <a:latin typeface="宋体"/>
                <a:cs typeface="宋体"/>
              </a:rPr>
              <a:t>mean,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-70">
                <a:latin typeface="宋体"/>
                <a:cs typeface="宋体"/>
              </a:rPr>
              <a:t>stddev)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宋体"/>
                <a:cs typeface="宋体"/>
              </a:rPr>
              <a:t>释义：截断的</a:t>
            </a:r>
            <a:r>
              <a:rPr dirty="0" sz="1550" spc="10">
                <a:latin typeface="宋体"/>
                <a:cs typeface="宋体"/>
              </a:rPr>
              <a:t>产</a:t>
            </a:r>
            <a:r>
              <a:rPr dirty="0" sz="1550" spc="30">
                <a:latin typeface="宋体"/>
                <a:cs typeface="宋体"/>
              </a:rPr>
              <a:t>生正</a:t>
            </a:r>
            <a:r>
              <a:rPr dirty="0" sz="1550" spc="10">
                <a:latin typeface="宋体"/>
                <a:cs typeface="宋体"/>
              </a:rPr>
              <a:t>态</a:t>
            </a:r>
            <a:r>
              <a:rPr dirty="0" sz="1550" spc="30">
                <a:latin typeface="宋体"/>
                <a:cs typeface="宋体"/>
              </a:rPr>
              <a:t>分布的</a:t>
            </a:r>
            <a:r>
              <a:rPr dirty="0" sz="1550" spc="10">
                <a:latin typeface="宋体"/>
                <a:cs typeface="宋体"/>
              </a:rPr>
              <a:t>随</a:t>
            </a:r>
            <a:r>
              <a:rPr dirty="0" sz="1550" spc="30">
                <a:latin typeface="宋体"/>
                <a:cs typeface="宋体"/>
              </a:rPr>
              <a:t>机</a:t>
            </a:r>
            <a:r>
              <a:rPr dirty="0" sz="1550" spc="10">
                <a:latin typeface="宋体"/>
                <a:cs typeface="宋体"/>
              </a:rPr>
              <a:t>数</a:t>
            </a:r>
            <a:r>
              <a:rPr dirty="0" sz="1550" spc="30">
                <a:latin typeface="宋体"/>
                <a:cs typeface="宋体"/>
              </a:rPr>
              <a:t>，</a:t>
            </a:r>
            <a:r>
              <a:rPr dirty="0" sz="1550" spc="10">
                <a:latin typeface="宋体"/>
                <a:cs typeface="宋体"/>
              </a:rPr>
              <a:t>即</a:t>
            </a:r>
            <a:r>
              <a:rPr dirty="0" sz="1550" spc="30">
                <a:latin typeface="宋体"/>
                <a:cs typeface="宋体"/>
              </a:rPr>
              <a:t>随机数</a:t>
            </a:r>
            <a:r>
              <a:rPr dirty="0" sz="1550" spc="10">
                <a:latin typeface="宋体"/>
                <a:cs typeface="宋体"/>
              </a:rPr>
              <a:t>与</a:t>
            </a:r>
            <a:r>
              <a:rPr dirty="0" sz="1550" spc="30">
                <a:latin typeface="宋体"/>
                <a:cs typeface="宋体"/>
              </a:rPr>
              <a:t>均</a:t>
            </a:r>
            <a:r>
              <a:rPr dirty="0" sz="1550" spc="10">
                <a:latin typeface="宋体"/>
                <a:cs typeface="宋体"/>
              </a:rPr>
              <a:t>值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差</a:t>
            </a:r>
            <a:r>
              <a:rPr dirty="0" sz="1550" spc="30">
                <a:latin typeface="宋体"/>
                <a:cs typeface="宋体"/>
              </a:rPr>
              <a:t>值若大</a:t>
            </a:r>
            <a:r>
              <a:rPr dirty="0" sz="1550" spc="10">
                <a:latin typeface="宋体"/>
                <a:cs typeface="宋体"/>
              </a:rPr>
              <a:t>于</a:t>
            </a:r>
            <a:r>
              <a:rPr dirty="0" sz="1550" spc="30">
                <a:latin typeface="宋体"/>
                <a:cs typeface="宋体"/>
              </a:rPr>
              <a:t>两</a:t>
            </a:r>
            <a:r>
              <a:rPr dirty="0" sz="1550" spc="10">
                <a:latin typeface="宋体"/>
                <a:cs typeface="宋体"/>
              </a:rPr>
              <a:t>倍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标</a:t>
            </a:r>
            <a:r>
              <a:rPr dirty="0" sz="1550" spc="30">
                <a:latin typeface="宋体"/>
                <a:cs typeface="宋体"/>
              </a:rPr>
              <a:t>准差，</a:t>
            </a:r>
            <a:r>
              <a:rPr dirty="0" sz="1550" spc="10">
                <a:latin typeface="宋体"/>
                <a:cs typeface="宋体"/>
              </a:rPr>
              <a:t>则</a:t>
            </a:r>
            <a:r>
              <a:rPr dirty="0" sz="1550" spc="30">
                <a:latin typeface="宋体"/>
                <a:cs typeface="宋体"/>
              </a:rPr>
              <a:t>重</a:t>
            </a:r>
            <a:r>
              <a:rPr dirty="0" sz="1550" spc="10">
                <a:latin typeface="宋体"/>
                <a:cs typeface="宋体"/>
              </a:rPr>
              <a:t>新</a:t>
            </a:r>
            <a:r>
              <a:rPr dirty="0" sz="1550" spc="30">
                <a:latin typeface="宋体"/>
                <a:cs typeface="宋体"/>
              </a:rPr>
              <a:t>生</a:t>
            </a:r>
            <a:r>
              <a:rPr dirty="0" sz="1550" spc="10">
                <a:latin typeface="宋体"/>
                <a:cs typeface="宋体"/>
              </a:rPr>
              <a:t>成</a:t>
            </a:r>
            <a:r>
              <a:rPr dirty="0" sz="1550" spc="30">
                <a:latin typeface="宋体"/>
                <a:cs typeface="宋体"/>
              </a:rPr>
              <a:t>。</a:t>
            </a:r>
            <a:endParaRPr sz="1550">
              <a:latin typeface="宋体"/>
              <a:cs typeface="宋体"/>
            </a:endParaRPr>
          </a:p>
          <a:p>
            <a:pPr marL="262255" indent="-249554">
              <a:lnSpc>
                <a:spcPct val="100000"/>
              </a:lnSpc>
              <a:spcBef>
                <a:spcPts val="40"/>
              </a:spcBef>
              <a:buFont typeface="Courier New"/>
              <a:buChar char="•"/>
              <a:tabLst>
                <a:tab pos="262255" algn="l"/>
                <a:tab pos="262890" algn="l"/>
              </a:tabLst>
            </a:pPr>
            <a:r>
              <a:rPr dirty="0" sz="1550" spc="30">
                <a:latin typeface="宋体"/>
                <a:cs typeface="宋体"/>
              </a:rPr>
              <a:t>shape，生成张量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维度</a:t>
            </a:r>
            <a:endParaRPr sz="1550">
              <a:latin typeface="宋体"/>
              <a:cs typeface="宋体"/>
            </a:endParaRPr>
          </a:p>
          <a:p>
            <a:pPr marL="262255" indent="-249554">
              <a:lnSpc>
                <a:spcPct val="100000"/>
              </a:lnSpc>
              <a:spcBef>
                <a:spcPts val="35"/>
              </a:spcBef>
              <a:buFont typeface="Courier New"/>
              <a:buChar char="•"/>
              <a:tabLst>
                <a:tab pos="262255" algn="l"/>
                <a:tab pos="262890" algn="l"/>
              </a:tabLst>
            </a:pPr>
            <a:r>
              <a:rPr dirty="0" sz="1550" spc="145">
                <a:latin typeface="宋体"/>
                <a:cs typeface="宋体"/>
              </a:rPr>
              <a:t>mean，</a:t>
            </a:r>
            <a:r>
              <a:rPr dirty="0" sz="1550" spc="30">
                <a:latin typeface="宋体"/>
                <a:cs typeface="宋体"/>
              </a:rPr>
              <a:t>均值</a:t>
            </a:r>
            <a:endParaRPr sz="1550">
              <a:latin typeface="宋体"/>
              <a:cs typeface="宋体"/>
            </a:endParaRPr>
          </a:p>
          <a:p>
            <a:pPr marL="262255" indent="-249554">
              <a:lnSpc>
                <a:spcPct val="100000"/>
              </a:lnSpc>
              <a:spcBef>
                <a:spcPts val="35"/>
              </a:spcBef>
              <a:buFont typeface="Courier New"/>
              <a:buChar char="•"/>
              <a:tabLst>
                <a:tab pos="262255" algn="l"/>
                <a:tab pos="262890" algn="l"/>
              </a:tabLst>
            </a:pPr>
            <a:r>
              <a:rPr dirty="0" sz="1550" spc="-15">
                <a:latin typeface="宋体"/>
                <a:cs typeface="宋体"/>
              </a:rPr>
              <a:t>stddev，</a:t>
            </a:r>
            <a:r>
              <a:rPr dirty="0" sz="1550" spc="30">
                <a:latin typeface="宋体"/>
                <a:cs typeface="宋体"/>
              </a:rPr>
              <a:t>标准差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 spc="30">
                <a:latin typeface="宋体"/>
                <a:cs typeface="宋体"/>
              </a:rPr>
              <a:t>示例：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-20">
                <a:latin typeface="宋体"/>
                <a:cs typeface="宋体"/>
              </a:rPr>
              <a:t>import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-65">
                <a:latin typeface="宋体"/>
                <a:cs typeface="宋体"/>
              </a:rPr>
              <a:t>tensorflow</a:t>
            </a:r>
            <a:r>
              <a:rPr dirty="0" sz="1550" spc="-380">
                <a:latin typeface="宋体"/>
                <a:cs typeface="宋体"/>
              </a:rPr>
              <a:t> </a:t>
            </a:r>
            <a:r>
              <a:rPr dirty="0" sz="1550" spc="-60">
                <a:latin typeface="宋体"/>
                <a:cs typeface="宋体"/>
              </a:rPr>
              <a:t>as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295">
                <a:latin typeface="宋体"/>
                <a:cs typeface="宋体"/>
              </a:rPr>
              <a:t>tf</a:t>
            </a:r>
            <a:endParaRPr sz="1550">
              <a:latin typeface="宋体"/>
              <a:cs typeface="宋体"/>
            </a:endParaRPr>
          </a:p>
          <a:p>
            <a:pPr marL="12700" marR="3743960">
              <a:lnSpc>
                <a:spcPct val="203200"/>
              </a:lnSpc>
              <a:spcBef>
                <a:spcPts val="10"/>
              </a:spcBef>
            </a:pPr>
            <a:r>
              <a:rPr dirty="0" sz="1550" spc="-60">
                <a:latin typeface="宋体"/>
                <a:cs typeface="宋体"/>
              </a:rPr>
              <a:t>c</a:t>
            </a:r>
            <a:r>
              <a:rPr dirty="0" sz="1550" spc="-340">
                <a:latin typeface="宋体"/>
                <a:cs typeface="宋体"/>
              </a:rPr>
              <a:t> </a:t>
            </a:r>
            <a:r>
              <a:rPr dirty="0" sz="1550" spc="275">
                <a:latin typeface="宋体"/>
                <a:cs typeface="宋体"/>
              </a:rPr>
              <a:t>=</a:t>
            </a:r>
            <a:r>
              <a:rPr dirty="0" sz="1550" spc="-340">
                <a:latin typeface="宋体"/>
                <a:cs typeface="宋体"/>
              </a:rPr>
              <a:t> </a:t>
            </a:r>
            <a:r>
              <a:rPr dirty="0" sz="1550" spc="-90">
                <a:latin typeface="宋体"/>
                <a:cs typeface="宋体"/>
              </a:rPr>
              <a:t>tf.truncated_normal(shape=[2,3],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85">
                <a:latin typeface="宋体"/>
                <a:cs typeface="宋体"/>
              </a:rPr>
              <a:t>mean=0,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15">
                <a:latin typeface="宋体"/>
                <a:cs typeface="宋体"/>
              </a:rPr>
              <a:t>stddev=1)  </a:t>
            </a:r>
            <a:r>
              <a:rPr dirty="0" sz="1550" spc="-70">
                <a:latin typeface="宋体"/>
                <a:cs typeface="宋体"/>
              </a:rPr>
              <a:t>with</a:t>
            </a:r>
            <a:r>
              <a:rPr dirty="0" sz="1550" spc="-370">
                <a:latin typeface="宋体"/>
                <a:cs typeface="宋体"/>
              </a:rPr>
              <a:t> </a:t>
            </a:r>
            <a:r>
              <a:rPr dirty="0" sz="1550" spc="-170">
                <a:latin typeface="宋体"/>
                <a:cs typeface="宋体"/>
              </a:rPr>
              <a:t>tf.Session()</a:t>
            </a:r>
            <a:r>
              <a:rPr dirty="0" sz="1550" spc="-385">
                <a:latin typeface="宋体"/>
                <a:cs typeface="宋体"/>
              </a:rPr>
              <a:t> </a:t>
            </a:r>
            <a:r>
              <a:rPr dirty="0" sz="1550" spc="-60">
                <a:latin typeface="宋体"/>
                <a:cs typeface="宋体"/>
              </a:rPr>
              <a:t>as</a:t>
            </a:r>
            <a:r>
              <a:rPr dirty="0" sz="1550" spc="-360">
                <a:latin typeface="宋体"/>
                <a:cs typeface="宋体"/>
              </a:rPr>
              <a:t> </a:t>
            </a:r>
            <a:r>
              <a:rPr dirty="0" sz="1550" spc="-160">
                <a:latin typeface="宋体"/>
                <a:cs typeface="宋体"/>
              </a:rPr>
              <a:t>sess:</a:t>
            </a:r>
            <a:endParaRPr sz="1550">
              <a:latin typeface="宋体"/>
              <a:cs typeface="宋体"/>
            </a:endParaRPr>
          </a:p>
          <a:p>
            <a:pPr algn="ctr" marR="6769100">
              <a:lnSpc>
                <a:spcPct val="100000"/>
              </a:lnSpc>
              <a:spcBef>
                <a:spcPts val="40"/>
              </a:spcBef>
            </a:pPr>
            <a:r>
              <a:rPr dirty="0" sz="1550" spc="-160">
                <a:latin typeface="宋体"/>
                <a:cs typeface="宋体"/>
              </a:rPr>
              <a:t>print(sess.run(c))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 spc="-310">
                <a:latin typeface="宋体"/>
                <a:cs typeface="宋体"/>
              </a:rPr>
              <a:t>[[ </a:t>
            </a:r>
            <a:r>
              <a:rPr dirty="0" sz="1550" spc="5">
                <a:latin typeface="宋体"/>
                <a:cs typeface="宋体"/>
              </a:rPr>
              <a:t>0.4467126 -0.0340242</a:t>
            </a:r>
            <a:r>
              <a:rPr dirty="0" sz="1550" spc="45">
                <a:latin typeface="宋体"/>
                <a:cs typeface="宋体"/>
              </a:rPr>
              <a:t> </a:t>
            </a:r>
            <a:r>
              <a:rPr dirty="0" sz="1550" spc="-20">
                <a:latin typeface="宋体"/>
                <a:cs typeface="宋体"/>
              </a:rPr>
              <a:t>-0.04337584]</a:t>
            </a:r>
            <a:endParaRPr sz="1550">
              <a:latin typeface="宋体"/>
              <a:cs typeface="宋体"/>
            </a:endParaRPr>
          </a:p>
          <a:p>
            <a:pPr marL="67310">
              <a:lnSpc>
                <a:spcPct val="100000"/>
              </a:lnSpc>
              <a:spcBef>
                <a:spcPts val="20"/>
              </a:spcBef>
              <a:tabLst>
                <a:tab pos="1278255" algn="l"/>
              </a:tabLst>
            </a:pPr>
            <a:r>
              <a:rPr dirty="0" sz="1550" spc="-25">
                <a:latin typeface="宋体"/>
                <a:cs typeface="宋体"/>
              </a:rPr>
              <a:t>[-0.3339688	</a:t>
            </a:r>
            <a:r>
              <a:rPr dirty="0" sz="1550" spc="10">
                <a:latin typeface="宋体"/>
                <a:cs typeface="宋体"/>
              </a:rPr>
              <a:t>0.05464906</a:t>
            </a:r>
            <a:r>
              <a:rPr dirty="0" sz="1550" spc="-395">
                <a:latin typeface="宋体"/>
                <a:cs typeface="宋体"/>
              </a:rPr>
              <a:t> </a:t>
            </a:r>
            <a:r>
              <a:rPr dirty="0" sz="1550" spc="5">
                <a:latin typeface="宋体"/>
                <a:cs typeface="宋体"/>
              </a:rPr>
              <a:t>-0.7006247</a:t>
            </a:r>
            <a:r>
              <a:rPr dirty="0" sz="1550" spc="-390">
                <a:latin typeface="宋体"/>
                <a:cs typeface="宋体"/>
              </a:rPr>
              <a:t> </a:t>
            </a:r>
            <a:r>
              <a:rPr dirty="0" sz="1550" spc="-320">
                <a:latin typeface="宋体"/>
                <a:cs typeface="宋体"/>
              </a:rPr>
              <a:t>]]</a:t>
            </a:r>
            <a:endParaRPr sz="1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43" y="1305655"/>
            <a:ext cx="430974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40">
                <a:solidFill>
                  <a:srgbClr val="BF0000"/>
                </a:solidFill>
              </a:rPr>
              <a:t>T</a:t>
            </a:r>
            <a:r>
              <a:rPr dirty="0" sz="3850" spc="40">
                <a:solidFill>
                  <a:srgbClr val="BF0000"/>
                </a:solidFill>
              </a:rPr>
              <a:t>e</a:t>
            </a:r>
            <a:r>
              <a:rPr dirty="0" sz="3850" spc="120">
                <a:solidFill>
                  <a:srgbClr val="BF0000"/>
                </a:solidFill>
              </a:rPr>
              <a:t>n</a:t>
            </a:r>
            <a:r>
              <a:rPr dirty="0" sz="3850" spc="-425">
                <a:solidFill>
                  <a:srgbClr val="BF0000"/>
                </a:solidFill>
              </a:rPr>
              <a:t>s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-650">
                <a:solidFill>
                  <a:srgbClr val="BF0000"/>
                </a:solidFill>
              </a:rPr>
              <a:t>r</a:t>
            </a:r>
            <a:r>
              <a:rPr dirty="0" sz="3850" spc="-114">
                <a:solidFill>
                  <a:srgbClr val="BF0000"/>
                </a:solidFill>
              </a:rPr>
              <a:t>F</a:t>
            </a:r>
            <a:r>
              <a:rPr dirty="0" sz="3850" spc="-1155">
                <a:solidFill>
                  <a:srgbClr val="BF0000"/>
                </a:solidFill>
              </a:rPr>
              <a:t>l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700">
                <a:solidFill>
                  <a:srgbClr val="BF0000"/>
                </a:solidFill>
              </a:rPr>
              <a:t>w</a:t>
            </a:r>
            <a:r>
              <a:rPr dirty="0" sz="3850" spc="10">
                <a:solidFill>
                  <a:srgbClr val="BF0000"/>
                </a:solidFill>
              </a:rPr>
              <a:t>补</a:t>
            </a:r>
            <a:r>
              <a:rPr dirty="0" sz="3850" spc="-30">
                <a:solidFill>
                  <a:srgbClr val="BF0000"/>
                </a:solidFill>
              </a:rPr>
              <a:t>充</a:t>
            </a:r>
            <a:r>
              <a:rPr dirty="0" sz="3850" spc="10">
                <a:solidFill>
                  <a:srgbClr val="BF0000"/>
                </a:solidFill>
              </a:rPr>
              <a:t>知识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1978306" y="4113276"/>
            <a:ext cx="2560571" cy="1996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65936" y="4171188"/>
            <a:ext cx="2540706" cy="1963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4150" y="2187138"/>
            <a:ext cx="8973820" cy="190309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550" spc="90">
                <a:latin typeface="宋体"/>
                <a:cs typeface="宋体"/>
              </a:rPr>
              <a:t>4</a:t>
            </a:r>
            <a:r>
              <a:rPr dirty="0" sz="1550" spc="30">
                <a:latin typeface="宋体"/>
                <a:cs typeface="宋体"/>
              </a:rPr>
              <a:t>、</a:t>
            </a:r>
            <a:r>
              <a:rPr dirty="0" sz="1550" spc="60">
                <a:latin typeface="宋体"/>
                <a:cs typeface="宋体"/>
              </a:rPr>
              <a:t>dropout</a:t>
            </a:r>
            <a:r>
              <a:rPr dirty="0" sz="1550" spc="30">
                <a:latin typeface="宋体"/>
                <a:cs typeface="宋体"/>
              </a:rPr>
              <a:t>防止过</a:t>
            </a:r>
            <a:r>
              <a:rPr dirty="0" sz="1550" spc="10">
                <a:latin typeface="宋体"/>
                <a:cs typeface="宋体"/>
              </a:rPr>
              <a:t>拟</a:t>
            </a:r>
            <a:r>
              <a:rPr dirty="0" sz="1550" spc="30">
                <a:latin typeface="宋体"/>
                <a:cs typeface="宋体"/>
              </a:rPr>
              <a:t>合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550" spc="-90">
                <a:latin typeface="宋体"/>
                <a:cs typeface="宋体"/>
              </a:rPr>
              <a:t>tf.nn.dropout</a:t>
            </a:r>
            <a:r>
              <a:rPr dirty="0" sz="1550" spc="30">
                <a:latin typeface="宋体"/>
                <a:cs typeface="宋体"/>
              </a:rPr>
              <a:t>是</a:t>
            </a:r>
            <a:r>
              <a:rPr dirty="0" sz="1550" spc="-10">
                <a:latin typeface="宋体"/>
                <a:cs typeface="宋体"/>
              </a:rPr>
              <a:t>TensorFlow</a:t>
            </a:r>
            <a:r>
              <a:rPr dirty="0" sz="1550" spc="30">
                <a:latin typeface="宋体"/>
                <a:cs typeface="宋体"/>
              </a:rPr>
              <a:t>里面</a:t>
            </a:r>
            <a:r>
              <a:rPr dirty="0" sz="1550" spc="10">
                <a:latin typeface="宋体"/>
                <a:cs typeface="宋体"/>
              </a:rPr>
              <a:t>为</a:t>
            </a:r>
            <a:r>
              <a:rPr dirty="0" sz="1550" spc="30">
                <a:latin typeface="宋体"/>
                <a:cs typeface="宋体"/>
              </a:rPr>
              <a:t>了防止</a:t>
            </a:r>
            <a:r>
              <a:rPr dirty="0" sz="1550" spc="10">
                <a:latin typeface="宋体"/>
                <a:cs typeface="宋体"/>
              </a:rPr>
              <a:t>或</a:t>
            </a:r>
            <a:r>
              <a:rPr dirty="0" sz="1550" spc="30">
                <a:latin typeface="宋体"/>
                <a:cs typeface="宋体"/>
              </a:rPr>
              <a:t>减</a:t>
            </a:r>
            <a:r>
              <a:rPr dirty="0" sz="1550" spc="10">
                <a:latin typeface="宋体"/>
                <a:cs typeface="宋体"/>
              </a:rPr>
              <a:t>轻</a:t>
            </a:r>
            <a:r>
              <a:rPr dirty="0" sz="1550" spc="30">
                <a:latin typeface="宋体"/>
                <a:cs typeface="宋体"/>
              </a:rPr>
              <a:t>过</a:t>
            </a:r>
            <a:r>
              <a:rPr dirty="0" sz="1550" spc="10">
                <a:latin typeface="宋体"/>
                <a:cs typeface="宋体"/>
              </a:rPr>
              <a:t>拟</a:t>
            </a:r>
            <a:r>
              <a:rPr dirty="0" sz="1550" spc="30">
                <a:latin typeface="宋体"/>
                <a:cs typeface="宋体"/>
              </a:rPr>
              <a:t>合</a:t>
            </a:r>
            <a:r>
              <a:rPr dirty="0" sz="1550" spc="10">
                <a:latin typeface="宋体"/>
                <a:cs typeface="宋体"/>
              </a:rPr>
              <a:t>而</a:t>
            </a:r>
            <a:r>
              <a:rPr dirty="0" sz="1550" spc="30">
                <a:latin typeface="宋体"/>
                <a:cs typeface="宋体"/>
              </a:rPr>
              <a:t>使用的</a:t>
            </a:r>
            <a:r>
              <a:rPr dirty="0" sz="1550" spc="10">
                <a:latin typeface="宋体"/>
                <a:cs typeface="宋体"/>
              </a:rPr>
              <a:t>函</a:t>
            </a:r>
            <a:r>
              <a:rPr dirty="0" sz="1550" spc="30">
                <a:latin typeface="宋体"/>
                <a:cs typeface="宋体"/>
              </a:rPr>
              <a:t>数</a:t>
            </a:r>
            <a:r>
              <a:rPr dirty="0" sz="1550" spc="10">
                <a:latin typeface="宋体"/>
                <a:cs typeface="宋体"/>
              </a:rPr>
              <a:t>，</a:t>
            </a:r>
            <a:r>
              <a:rPr dirty="0" sz="1550" spc="30">
                <a:latin typeface="宋体"/>
                <a:cs typeface="宋体"/>
              </a:rPr>
              <a:t>它</a:t>
            </a:r>
            <a:r>
              <a:rPr dirty="0" sz="1550" spc="10">
                <a:latin typeface="宋体"/>
                <a:cs typeface="宋体"/>
              </a:rPr>
              <a:t>一</a:t>
            </a:r>
            <a:r>
              <a:rPr dirty="0" sz="1550" spc="30">
                <a:latin typeface="宋体"/>
                <a:cs typeface="宋体"/>
              </a:rPr>
              <a:t>般用在</a:t>
            </a:r>
            <a:r>
              <a:rPr dirty="0" sz="1550" spc="10">
                <a:latin typeface="宋体"/>
                <a:cs typeface="宋体"/>
              </a:rPr>
              <a:t>全</a:t>
            </a:r>
            <a:r>
              <a:rPr dirty="0" sz="1550" spc="30">
                <a:latin typeface="宋体"/>
                <a:cs typeface="宋体"/>
              </a:rPr>
              <a:t>连</a:t>
            </a:r>
            <a:r>
              <a:rPr dirty="0" sz="1550" spc="10">
                <a:latin typeface="宋体"/>
                <a:cs typeface="宋体"/>
              </a:rPr>
              <a:t>接</a:t>
            </a:r>
            <a:r>
              <a:rPr dirty="0" sz="1550" spc="30">
                <a:latin typeface="宋体"/>
                <a:cs typeface="宋体"/>
              </a:rPr>
              <a:t>层。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50" spc="40">
                <a:latin typeface="宋体"/>
                <a:cs typeface="宋体"/>
              </a:rPr>
              <a:t>Dropout</a:t>
            </a:r>
            <a:r>
              <a:rPr dirty="0" sz="1550" spc="30">
                <a:latin typeface="宋体"/>
                <a:cs typeface="宋体"/>
              </a:rPr>
              <a:t>就是</a:t>
            </a:r>
            <a:r>
              <a:rPr dirty="0" sz="1550" spc="10">
                <a:latin typeface="宋体"/>
                <a:cs typeface="宋体"/>
              </a:rPr>
              <a:t>在</a:t>
            </a:r>
            <a:r>
              <a:rPr dirty="0" sz="1550" spc="30">
                <a:latin typeface="宋体"/>
                <a:cs typeface="宋体"/>
              </a:rPr>
              <a:t>不</a:t>
            </a:r>
            <a:r>
              <a:rPr dirty="0" sz="1550" spc="10">
                <a:latin typeface="宋体"/>
                <a:cs typeface="宋体"/>
              </a:rPr>
              <a:t>同</a:t>
            </a:r>
            <a:r>
              <a:rPr dirty="0" sz="1550" spc="30">
                <a:latin typeface="宋体"/>
                <a:cs typeface="宋体"/>
              </a:rPr>
              <a:t>的训练</a:t>
            </a:r>
            <a:r>
              <a:rPr dirty="0" sz="1550" spc="10">
                <a:latin typeface="宋体"/>
                <a:cs typeface="宋体"/>
              </a:rPr>
              <a:t>过</a:t>
            </a:r>
            <a:r>
              <a:rPr dirty="0" sz="1550" spc="30">
                <a:latin typeface="宋体"/>
                <a:cs typeface="宋体"/>
              </a:rPr>
              <a:t>程</a:t>
            </a:r>
            <a:r>
              <a:rPr dirty="0" sz="1550" spc="10">
                <a:latin typeface="宋体"/>
                <a:cs typeface="宋体"/>
              </a:rPr>
              <a:t>中</a:t>
            </a:r>
            <a:r>
              <a:rPr dirty="0" sz="1550" spc="30">
                <a:latin typeface="宋体"/>
                <a:cs typeface="宋体"/>
              </a:rPr>
              <a:t>随</a:t>
            </a:r>
            <a:r>
              <a:rPr dirty="0" sz="1550" spc="10">
                <a:latin typeface="宋体"/>
                <a:cs typeface="宋体"/>
              </a:rPr>
              <a:t>机</a:t>
            </a:r>
            <a:r>
              <a:rPr dirty="0" sz="1550" spc="30">
                <a:latin typeface="宋体"/>
                <a:cs typeface="宋体"/>
              </a:rPr>
              <a:t>扔掉一</a:t>
            </a:r>
            <a:r>
              <a:rPr dirty="0" sz="1550" spc="10">
                <a:latin typeface="宋体"/>
                <a:cs typeface="宋体"/>
              </a:rPr>
              <a:t>部</a:t>
            </a:r>
            <a:r>
              <a:rPr dirty="0" sz="1550" spc="30">
                <a:latin typeface="宋体"/>
                <a:cs typeface="宋体"/>
              </a:rPr>
              <a:t>分</a:t>
            </a:r>
            <a:r>
              <a:rPr dirty="0" sz="1550" spc="10">
                <a:latin typeface="宋体"/>
                <a:cs typeface="宋体"/>
              </a:rPr>
              <a:t>神</a:t>
            </a:r>
            <a:r>
              <a:rPr dirty="0" sz="1550" spc="30">
                <a:latin typeface="宋体"/>
                <a:cs typeface="宋体"/>
              </a:rPr>
              <a:t>经</a:t>
            </a:r>
            <a:r>
              <a:rPr dirty="0" sz="1550" spc="10">
                <a:latin typeface="宋体"/>
                <a:cs typeface="宋体"/>
              </a:rPr>
              <a:t>元</a:t>
            </a:r>
            <a:r>
              <a:rPr dirty="0" sz="1550" spc="30">
                <a:latin typeface="宋体"/>
                <a:cs typeface="宋体"/>
              </a:rPr>
              <a:t>。也就</a:t>
            </a:r>
            <a:r>
              <a:rPr dirty="0" sz="1550" spc="10">
                <a:latin typeface="宋体"/>
                <a:cs typeface="宋体"/>
              </a:rPr>
              <a:t>是</a:t>
            </a:r>
            <a:r>
              <a:rPr dirty="0" sz="1550" spc="30">
                <a:latin typeface="宋体"/>
                <a:cs typeface="宋体"/>
              </a:rPr>
              <a:t>让</a:t>
            </a:r>
            <a:r>
              <a:rPr dirty="0" sz="1550" spc="10">
                <a:latin typeface="宋体"/>
                <a:cs typeface="宋体"/>
              </a:rPr>
              <a:t>某</a:t>
            </a:r>
            <a:r>
              <a:rPr dirty="0" sz="1550" spc="30">
                <a:latin typeface="宋体"/>
                <a:cs typeface="宋体"/>
              </a:rPr>
              <a:t>个</a:t>
            </a:r>
            <a:r>
              <a:rPr dirty="0" sz="1550" spc="10">
                <a:latin typeface="宋体"/>
                <a:cs typeface="宋体"/>
              </a:rPr>
              <a:t>神</a:t>
            </a:r>
            <a:r>
              <a:rPr dirty="0" sz="1550" spc="30">
                <a:latin typeface="宋体"/>
                <a:cs typeface="宋体"/>
              </a:rPr>
              <a:t>经元的</a:t>
            </a:r>
            <a:r>
              <a:rPr dirty="0" sz="1550" spc="10">
                <a:latin typeface="宋体"/>
                <a:cs typeface="宋体"/>
              </a:rPr>
              <a:t>激</a:t>
            </a:r>
            <a:r>
              <a:rPr dirty="0" sz="1550" spc="30">
                <a:latin typeface="宋体"/>
                <a:cs typeface="宋体"/>
              </a:rPr>
              <a:t>活</a:t>
            </a:r>
            <a:r>
              <a:rPr dirty="0" sz="1550" spc="10">
                <a:latin typeface="宋体"/>
                <a:cs typeface="宋体"/>
              </a:rPr>
              <a:t>值</a:t>
            </a:r>
            <a:r>
              <a:rPr dirty="0" sz="1550" spc="30">
                <a:latin typeface="宋体"/>
                <a:cs typeface="宋体"/>
              </a:rPr>
              <a:t>以</a:t>
            </a:r>
            <a:r>
              <a:rPr dirty="0" sz="1550" spc="10">
                <a:latin typeface="宋体"/>
                <a:cs typeface="宋体"/>
              </a:rPr>
              <a:t>一</a:t>
            </a:r>
            <a:r>
              <a:rPr dirty="0" sz="1550" spc="30">
                <a:latin typeface="宋体"/>
                <a:cs typeface="宋体"/>
              </a:rPr>
              <a:t>定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概率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85">
                <a:latin typeface="宋体"/>
                <a:cs typeface="宋体"/>
              </a:rPr>
              <a:t>p，</a:t>
            </a:r>
            <a:r>
              <a:rPr dirty="0" sz="1550" spc="30">
                <a:latin typeface="宋体"/>
                <a:cs typeface="宋体"/>
              </a:rPr>
              <a:t>让其停止工</a:t>
            </a:r>
            <a:r>
              <a:rPr dirty="0" sz="1550" spc="10">
                <a:latin typeface="宋体"/>
                <a:cs typeface="宋体"/>
              </a:rPr>
              <a:t>作</a:t>
            </a:r>
            <a:r>
              <a:rPr dirty="0" sz="1550" spc="30">
                <a:latin typeface="宋体"/>
                <a:cs typeface="宋体"/>
              </a:rPr>
              <a:t>，</a:t>
            </a:r>
            <a:r>
              <a:rPr dirty="0" sz="1550" spc="10">
                <a:latin typeface="宋体"/>
                <a:cs typeface="宋体"/>
              </a:rPr>
              <a:t>这</a:t>
            </a:r>
            <a:r>
              <a:rPr dirty="0" sz="1550" spc="30">
                <a:latin typeface="宋体"/>
                <a:cs typeface="宋体"/>
              </a:rPr>
              <a:t>次</a:t>
            </a:r>
            <a:r>
              <a:rPr dirty="0" sz="1550" spc="10">
                <a:latin typeface="宋体"/>
                <a:cs typeface="宋体"/>
              </a:rPr>
              <a:t>训</a:t>
            </a:r>
            <a:r>
              <a:rPr dirty="0" sz="1550" spc="30">
                <a:latin typeface="宋体"/>
                <a:cs typeface="宋体"/>
              </a:rPr>
              <a:t>练过程</a:t>
            </a:r>
            <a:r>
              <a:rPr dirty="0" sz="1550" spc="10">
                <a:latin typeface="宋体"/>
                <a:cs typeface="宋体"/>
              </a:rPr>
              <a:t>中</a:t>
            </a:r>
            <a:r>
              <a:rPr dirty="0" sz="1550" spc="30">
                <a:latin typeface="宋体"/>
                <a:cs typeface="宋体"/>
              </a:rPr>
              <a:t>不</a:t>
            </a:r>
            <a:r>
              <a:rPr dirty="0" sz="1550" spc="10">
                <a:latin typeface="宋体"/>
                <a:cs typeface="宋体"/>
              </a:rPr>
              <a:t>更</a:t>
            </a:r>
            <a:r>
              <a:rPr dirty="0" sz="1550" spc="30">
                <a:latin typeface="宋体"/>
                <a:cs typeface="宋体"/>
              </a:rPr>
              <a:t>新</a:t>
            </a:r>
            <a:r>
              <a:rPr dirty="0" sz="1550" spc="10">
                <a:latin typeface="宋体"/>
                <a:cs typeface="宋体"/>
              </a:rPr>
              <a:t>权</a:t>
            </a:r>
            <a:r>
              <a:rPr dirty="0" sz="1550" spc="30">
                <a:latin typeface="宋体"/>
                <a:cs typeface="宋体"/>
              </a:rPr>
              <a:t>值，也</a:t>
            </a:r>
            <a:r>
              <a:rPr dirty="0" sz="1550" spc="10">
                <a:latin typeface="宋体"/>
                <a:cs typeface="宋体"/>
              </a:rPr>
              <a:t>不</a:t>
            </a:r>
            <a:r>
              <a:rPr dirty="0" sz="1550" spc="30">
                <a:latin typeface="宋体"/>
                <a:cs typeface="宋体"/>
              </a:rPr>
              <a:t>参</a:t>
            </a:r>
            <a:r>
              <a:rPr dirty="0" sz="1550" spc="10">
                <a:latin typeface="宋体"/>
                <a:cs typeface="宋体"/>
              </a:rPr>
              <a:t>加</a:t>
            </a:r>
            <a:r>
              <a:rPr dirty="0" sz="1550" spc="30">
                <a:latin typeface="宋体"/>
                <a:cs typeface="宋体"/>
              </a:rPr>
              <a:t>神</a:t>
            </a:r>
            <a:r>
              <a:rPr dirty="0" sz="1550" spc="10">
                <a:latin typeface="宋体"/>
                <a:cs typeface="宋体"/>
              </a:rPr>
              <a:t>经</a:t>
            </a:r>
            <a:r>
              <a:rPr dirty="0" sz="1550" spc="30">
                <a:latin typeface="宋体"/>
                <a:cs typeface="宋体"/>
              </a:rPr>
              <a:t>网</a:t>
            </a:r>
            <a:r>
              <a:rPr dirty="0" sz="1550" spc="10">
                <a:latin typeface="宋体"/>
                <a:cs typeface="宋体"/>
              </a:rPr>
              <a:t>络</a:t>
            </a:r>
            <a:r>
              <a:rPr dirty="0" sz="1550" spc="30">
                <a:latin typeface="宋体"/>
                <a:cs typeface="宋体"/>
              </a:rPr>
              <a:t>的计算</a:t>
            </a:r>
            <a:r>
              <a:rPr dirty="0" sz="1550" spc="10">
                <a:latin typeface="宋体"/>
                <a:cs typeface="宋体"/>
              </a:rPr>
              <a:t>。</a:t>
            </a:r>
            <a:r>
              <a:rPr dirty="0" sz="1550" spc="30">
                <a:latin typeface="宋体"/>
                <a:cs typeface="宋体"/>
              </a:rPr>
              <a:t>但</a:t>
            </a:r>
            <a:r>
              <a:rPr dirty="0" sz="1550" spc="10">
                <a:latin typeface="宋体"/>
                <a:cs typeface="宋体"/>
              </a:rPr>
              <a:t>是</a:t>
            </a:r>
            <a:r>
              <a:rPr dirty="0" sz="1550" spc="30">
                <a:latin typeface="宋体"/>
                <a:cs typeface="宋体"/>
              </a:rPr>
              <a:t>它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权重得</a:t>
            </a:r>
            <a:r>
              <a:rPr dirty="0" sz="1550" spc="10">
                <a:latin typeface="宋体"/>
                <a:cs typeface="宋体"/>
              </a:rPr>
              <a:t>保</a:t>
            </a:r>
            <a:r>
              <a:rPr dirty="0" sz="1550" spc="30">
                <a:latin typeface="宋体"/>
                <a:cs typeface="宋体"/>
              </a:rPr>
              <a:t>留</a:t>
            </a:r>
            <a:r>
              <a:rPr dirty="0" sz="1550" spc="10">
                <a:latin typeface="宋体"/>
                <a:cs typeface="宋体"/>
              </a:rPr>
              <a:t>下</a:t>
            </a:r>
            <a:r>
              <a:rPr dirty="0" sz="1550" spc="30">
                <a:latin typeface="宋体"/>
                <a:cs typeface="宋体"/>
              </a:rPr>
              <a:t>来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宋体"/>
                <a:cs typeface="宋体"/>
              </a:rPr>
              <a:t>（只是暂时不</a:t>
            </a:r>
            <a:r>
              <a:rPr dirty="0" sz="1550" spc="10">
                <a:latin typeface="宋体"/>
                <a:cs typeface="宋体"/>
              </a:rPr>
              <a:t>更</a:t>
            </a:r>
            <a:r>
              <a:rPr dirty="0" sz="1550" spc="30">
                <a:latin typeface="宋体"/>
                <a:cs typeface="宋体"/>
              </a:rPr>
              <a:t>新而</a:t>
            </a:r>
            <a:r>
              <a:rPr dirty="0" sz="1550" spc="10">
                <a:latin typeface="宋体"/>
                <a:cs typeface="宋体"/>
              </a:rPr>
              <a:t>已</a:t>
            </a:r>
            <a:r>
              <a:rPr dirty="0" sz="1550" spc="30">
                <a:latin typeface="宋体"/>
                <a:cs typeface="宋体"/>
              </a:rPr>
              <a:t>），因</a:t>
            </a:r>
            <a:r>
              <a:rPr dirty="0" sz="1550" spc="10">
                <a:latin typeface="宋体"/>
                <a:cs typeface="宋体"/>
              </a:rPr>
              <a:t>为</a:t>
            </a:r>
            <a:r>
              <a:rPr dirty="0" sz="1550" spc="30">
                <a:latin typeface="宋体"/>
                <a:cs typeface="宋体"/>
              </a:rPr>
              <a:t>下</a:t>
            </a:r>
            <a:r>
              <a:rPr dirty="0" sz="1550" spc="10">
                <a:latin typeface="宋体"/>
                <a:cs typeface="宋体"/>
              </a:rPr>
              <a:t>次</a:t>
            </a:r>
            <a:r>
              <a:rPr dirty="0" sz="1550" spc="30">
                <a:latin typeface="宋体"/>
                <a:cs typeface="宋体"/>
              </a:rPr>
              <a:t>样</a:t>
            </a:r>
            <a:r>
              <a:rPr dirty="0" sz="1550" spc="10">
                <a:latin typeface="宋体"/>
                <a:cs typeface="宋体"/>
              </a:rPr>
              <a:t>本</a:t>
            </a:r>
            <a:r>
              <a:rPr dirty="0" sz="1550" spc="30">
                <a:latin typeface="宋体"/>
                <a:cs typeface="宋体"/>
              </a:rPr>
              <a:t>输入时</a:t>
            </a:r>
            <a:r>
              <a:rPr dirty="0" sz="1550" spc="10">
                <a:latin typeface="宋体"/>
                <a:cs typeface="宋体"/>
              </a:rPr>
              <a:t>它</a:t>
            </a:r>
            <a:r>
              <a:rPr dirty="0" sz="1550" spc="30">
                <a:latin typeface="宋体"/>
                <a:cs typeface="宋体"/>
              </a:rPr>
              <a:t>可</a:t>
            </a:r>
            <a:r>
              <a:rPr dirty="0" sz="1550" spc="10">
                <a:latin typeface="宋体"/>
                <a:cs typeface="宋体"/>
              </a:rPr>
              <a:t>能</a:t>
            </a:r>
            <a:r>
              <a:rPr dirty="0" sz="1550" spc="30">
                <a:latin typeface="宋体"/>
                <a:cs typeface="宋体"/>
              </a:rPr>
              <a:t>又</a:t>
            </a:r>
            <a:r>
              <a:rPr dirty="0" sz="1550" spc="10">
                <a:latin typeface="宋体"/>
                <a:cs typeface="宋体"/>
              </a:rPr>
              <a:t>得</a:t>
            </a:r>
            <a:r>
              <a:rPr dirty="0" sz="1550" spc="30">
                <a:latin typeface="宋体"/>
                <a:cs typeface="宋体"/>
              </a:rPr>
              <a:t>工作了</a:t>
            </a:r>
            <a:r>
              <a:rPr dirty="0" sz="1550" spc="10">
                <a:latin typeface="宋体"/>
                <a:cs typeface="宋体"/>
              </a:rPr>
              <a:t>。</a:t>
            </a:r>
            <a:r>
              <a:rPr dirty="0" sz="1550" spc="30">
                <a:latin typeface="宋体"/>
                <a:cs typeface="宋体"/>
              </a:rPr>
              <a:t>示</a:t>
            </a:r>
            <a:r>
              <a:rPr dirty="0" sz="1550" spc="10">
                <a:latin typeface="宋体"/>
                <a:cs typeface="宋体"/>
              </a:rPr>
              <a:t>意</a:t>
            </a:r>
            <a:r>
              <a:rPr dirty="0" sz="1550" spc="30">
                <a:latin typeface="宋体"/>
                <a:cs typeface="宋体"/>
              </a:rPr>
              <a:t>图</a:t>
            </a:r>
            <a:r>
              <a:rPr dirty="0" sz="1550" spc="10">
                <a:latin typeface="宋体"/>
                <a:cs typeface="宋体"/>
              </a:rPr>
              <a:t>如</a:t>
            </a:r>
            <a:r>
              <a:rPr dirty="0" sz="1550" spc="30">
                <a:latin typeface="宋体"/>
                <a:cs typeface="宋体"/>
              </a:rPr>
              <a:t>下：</a:t>
            </a:r>
            <a:endParaRPr sz="1550">
              <a:latin typeface="宋体"/>
              <a:cs typeface="宋体"/>
            </a:endParaRPr>
          </a:p>
          <a:p>
            <a:pPr algn="ctr" marR="746125">
              <a:lnSpc>
                <a:spcPct val="100000"/>
              </a:lnSpc>
              <a:spcBef>
                <a:spcPts val="244"/>
              </a:spcBef>
              <a:tabLst>
                <a:tab pos="3345179" algn="l"/>
              </a:tabLst>
            </a:pPr>
            <a:r>
              <a:rPr dirty="0" sz="1550" spc="85">
                <a:latin typeface="宋体"/>
                <a:cs typeface="宋体"/>
              </a:rPr>
              <a:t>Dropout</a:t>
            </a:r>
            <a:r>
              <a:rPr dirty="0" sz="1550" spc="30">
                <a:latin typeface="宋体"/>
                <a:cs typeface="宋体"/>
              </a:rPr>
              <a:t>前	</a:t>
            </a:r>
            <a:r>
              <a:rPr dirty="0" sz="1550" spc="85">
                <a:latin typeface="宋体"/>
                <a:cs typeface="宋体"/>
              </a:rPr>
              <a:t>Dropout</a:t>
            </a:r>
            <a:r>
              <a:rPr dirty="0" sz="1550" spc="30">
                <a:latin typeface="宋体"/>
                <a:cs typeface="宋体"/>
              </a:rPr>
              <a:t>后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150" y="6121365"/>
            <a:ext cx="867410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185">
                <a:solidFill>
                  <a:srgbClr val="3F3F3F"/>
                </a:solidFill>
                <a:latin typeface="Courier New"/>
                <a:cs typeface="Courier New"/>
              </a:rPr>
              <a:t>TF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中</a:t>
            </a:r>
            <a:r>
              <a:rPr dirty="0" sz="1550" spc="-190">
                <a:solidFill>
                  <a:srgbClr val="3F3F3F"/>
                </a:solidFill>
                <a:latin typeface="Courier New"/>
                <a:cs typeface="Courier New"/>
              </a:rPr>
              <a:t>dropout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就是：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使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输</a:t>
            </a:r>
            <a:r>
              <a:rPr dirty="0" sz="1550" spc="20">
                <a:solidFill>
                  <a:srgbClr val="3F3F3F"/>
                </a:solidFill>
                <a:latin typeface="宋体"/>
                <a:cs typeface="宋体"/>
              </a:rPr>
              <a:t>入</a:t>
            </a:r>
            <a:r>
              <a:rPr dirty="0" sz="1550" spc="-250">
                <a:solidFill>
                  <a:srgbClr val="3F3F3F"/>
                </a:solidFill>
                <a:latin typeface="Courier New"/>
                <a:cs typeface="Courier New"/>
              </a:rPr>
              <a:t>tensor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中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某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些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元素变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为</a:t>
            </a:r>
            <a:r>
              <a:rPr dirty="0" sz="1550" spc="-50">
                <a:solidFill>
                  <a:srgbClr val="3F3F3F"/>
                </a:solidFill>
                <a:latin typeface="Courier New"/>
                <a:cs typeface="Courier New"/>
              </a:rPr>
              <a:t>0</a:t>
            </a:r>
            <a:r>
              <a:rPr dirty="0" sz="1550" spc="-50">
                <a:solidFill>
                  <a:srgbClr val="3F3F3F"/>
                </a:solidFill>
                <a:latin typeface="宋体"/>
                <a:cs typeface="宋体"/>
              </a:rPr>
              <a:t>，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其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它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没</a:t>
            </a:r>
            <a:r>
              <a:rPr dirty="0" sz="1550" spc="35">
                <a:solidFill>
                  <a:srgbClr val="3F3F3F"/>
                </a:solidFill>
                <a:latin typeface="宋体"/>
                <a:cs typeface="宋体"/>
              </a:rPr>
              <a:t>变</a:t>
            </a:r>
            <a:r>
              <a:rPr dirty="0" sz="1550" spc="-140">
                <a:solidFill>
                  <a:srgbClr val="3F3F3F"/>
                </a:solidFill>
                <a:latin typeface="Courier New"/>
                <a:cs typeface="Courier New"/>
              </a:rPr>
              <a:t>0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的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元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素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值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变为原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来</a:t>
            </a:r>
            <a:r>
              <a:rPr dirty="0" sz="1550" spc="25">
                <a:solidFill>
                  <a:srgbClr val="3F3F3F"/>
                </a:solidFill>
                <a:latin typeface="宋体"/>
                <a:cs typeface="宋体"/>
              </a:rPr>
              <a:t>的</a:t>
            </a:r>
            <a:r>
              <a:rPr dirty="0" sz="1550" spc="-180">
                <a:solidFill>
                  <a:srgbClr val="3F3F3F"/>
                </a:solidFill>
                <a:latin typeface="Courier New"/>
                <a:cs typeface="Courier New"/>
              </a:rPr>
              <a:t>1/keep_prob</a:t>
            </a:r>
            <a:r>
              <a:rPr dirty="0" sz="1550" spc="10">
                <a:solidFill>
                  <a:srgbClr val="3F3F3F"/>
                </a:solidFill>
                <a:latin typeface="宋体"/>
                <a:cs typeface="宋体"/>
              </a:rPr>
              <a:t>大</a:t>
            </a:r>
            <a:r>
              <a:rPr dirty="0" sz="1550" spc="30">
                <a:solidFill>
                  <a:srgbClr val="3F3F3F"/>
                </a:solidFill>
                <a:latin typeface="宋体"/>
                <a:cs typeface="宋体"/>
              </a:rPr>
              <a:t>小</a:t>
            </a:r>
            <a:endParaRPr sz="1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30974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40">
                <a:solidFill>
                  <a:srgbClr val="BF0000"/>
                </a:solidFill>
              </a:rPr>
              <a:t>T</a:t>
            </a:r>
            <a:r>
              <a:rPr dirty="0" sz="3850" spc="40">
                <a:solidFill>
                  <a:srgbClr val="BF0000"/>
                </a:solidFill>
              </a:rPr>
              <a:t>e</a:t>
            </a:r>
            <a:r>
              <a:rPr dirty="0" sz="3850" spc="120">
                <a:solidFill>
                  <a:srgbClr val="BF0000"/>
                </a:solidFill>
              </a:rPr>
              <a:t>n</a:t>
            </a:r>
            <a:r>
              <a:rPr dirty="0" sz="3850" spc="-425">
                <a:solidFill>
                  <a:srgbClr val="BF0000"/>
                </a:solidFill>
              </a:rPr>
              <a:t>s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-650">
                <a:solidFill>
                  <a:srgbClr val="BF0000"/>
                </a:solidFill>
              </a:rPr>
              <a:t>r</a:t>
            </a:r>
            <a:r>
              <a:rPr dirty="0" sz="3850" spc="-114">
                <a:solidFill>
                  <a:srgbClr val="BF0000"/>
                </a:solidFill>
              </a:rPr>
              <a:t>F</a:t>
            </a:r>
            <a:r>
              <a:rPr dirty="0" sz="3850" spc="-1155">
                <a:solidFill>
                  <a:srgbClr val="BF0000"/>
                </a:solidFill>
              </a:rPr>
              <a:t>l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700">
                <a:solidFill>
                  <a:srgbClr val="BF0000"/>
                </a:solidFill>
              </a:rPr>
              <a:t>w</a:t>
            </a:r>
            <a:r>
              <a:rPr dirty="0" sz="3850" spc="10">
                <a:solidFill>
                  <a:srgbClr val="BF0000"/>
                </a:solidFill>
              </a:rPr>
              <a:t>补</a:t>
            </a:r>
            <a:r>
              <a:rPr dirty="0" sz="3850" spc="-30">
                <a:solidFill>
                  <a:srgbClr val="BF0000"/>
                </a:solidFill>
              </a:rPr>
              <a:t>充</a:t>
            </a:r>
            <a:r>
              <a:rPr dirty="0" sz="3850" spc="10">
                <a:solidFill>
                  <a:srgbClr val="BF0000"/>
                </a:solidFill>
              </a:rPr>
              <a:t>知识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747768" y="2156492"/>
            <a:ext cx="7581265" cy="97218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15"/>
              </a:spcBef>
            </a:pPr>
            <a:r>
              <a:rPr dirty="0" sz="1550" spc="90">
                <a:solidFill>
                  <a:srgbClr val="212126"/>
                </a:solidFill>
                <a:latin typeface="宋体"/>
                <a:cs typeface="宋体"/>
              </a:rPr>
              <a:t>5</a:t>
            </a:r>
            <a:r>
              <a:rPr dirty="0" sz="1550" spc="30">
                <a:solidFill>
                  <a:srgbClr val="212126"/>
                </a:solidFill>
                <a:latin typeface="宋体"/>
                <a:cs typeface="宋体"/>
              </a:rPr>
              <a:t>、对</a:t>
            </a:r>
            <a:r>
              <a:rPr dirty="0" sz="1550" spc="-50">
                <a:solidFill>
                  <a:srgbClr val="212126"/>
                </a:solidFill>
                <a:latin typeface="宋体"/>
                <a:cs typeface="宋体"/>
              </a:rPr>
              <a:t>tf.nn.softmax</a:t>
            </a:r>
            <a:r>
              <a:rPr dirty="0" sz="1550" spc="30">
                <a:solidFill>
                  <a:srgbClr val="212126"/>
                </a:solidFill>
                <a:latin typeface="宋体"/>
                <a:cs typeface="宋体"/>
              </a:rPr>
              <a:t>的理解</a:t>
            </a:r>
            <a:endParaRPr sz="1550">
              <a:latin typeface="宋体"/>
              <a:cs typeface="宋体"/>
            </a:endParaRPr>
          </a:p>
          <a:p>
            <a:pPr marL="12700" marR="5080">
              <a:lnSpc>
                <a:spcPct val="101299"/>
              </a:lnSpc>
              <a:spcBef>
                <a:spcPts val="900"/>
              </a:spcBef>
            </a:pPr>
            <a:r>
              <a:rPr dirty="0" sz="1550" spc="5">
                <a:latin typeface="宋体"/>
                <a:cs typeface="宋体"/>
              </a:rPr>
              <a:t>Softmax</a:t>
            </a:r>
            <a:r>
              <a:rPr dirty="0" sz="1550" spc="30">
                <a:latin typeface="宋体"/>
                <a:cs typeface="宋体"/>
              </a:rPr>
              <a:t>的含义</a:t>
            </a:r>
            <a:r>
              <a:rPr dirty="0" sz="1550" spc="5">
                <a:latin typeface="宋体"/>
                <a:cs typeface="宋体"/>
              </a:rPr>
              <a:t>：Softmax</a:t>
            </a:r>
            <a:r>
              <a:rPr dirty="0" sz="1550" spc="30">
                <a:latin typeface="宋体"/>
                <a:cs typeface="宋体"/>
              </a:rPr>
              <a:t>简</a:t>
            </a:r>
            <a:r>
              <a:rPr dirty="0" sz="1550" spc="10">
                <a:latin typeface="宋体"/>
                <a:cs typeface="宋体"/>
              </a:rPr>
              <a:t>单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说</a:t>
            </a:r>
            <a:r>
              <a:rPr dirty="0" sz="1550" spc="30">
                <a:latin typeface="宋体"/>
                <a:cs typeface="宋体"/>
              </a:rPr>
              <a:t>就是把</a:t>
            </a:r>
            <a:r>
              <a:rPr dirty="0" sz="1550" spc="10">
                <a:latin typeface="宋体"/>
                <a:cs typeface="宋体"/>
              </a:rPr>
              <a:t>一</a:t>
            </a:r>
            <a:r>
              <a:rPr dirty="0" sz="1550" spc="30">
                <a:latin typeface="宋体"/>
                <a:cs typeface="宋体"/>
              </a:rPr>
              <a:t>个</a:t>
            </a:r>
            <a:r>
              <a:rPr dirty="0" sz="1550" spc="95">
                <a:latin typeface="宋体"/>
                <a:cs typeface="宋体"/>
              </a:rPr>
              <a:t>N*1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向</a:t>
            </a:r>
            <a:r>
              <a:rPr dirty="0" sz="1550" spc="10">
                <a:latin typeface="宋体"/>
                <a:cs typeface="宋体"/>
              </a:rPr>
              <a:t>量</a:t>
            </a:r>
            <a:r>
              <a:rPr dirty="0" sz="1550" spc="30">
                <a:latin typeface="宋体"/>
                <a:cs typeface="宋体"/>
              </a:rPr>
              <a:t>归一化</a:t>
            </a:r>
            <a:r>
              <a:rPr dirty="0" sz="1550" spc="10">
                <a:latin typeface="宋体"/>
                <a:cs typeface="宋体"/>
              </a:rPr>
              <a:t>为</a:t>
            </a:r>
            <a:r>
              <a:rPr dirty="0" sz="1550" spc="35">
                <a:latin typeface="宋体"/>
                <a:cs typeface="宋体"/>
              </a:rPr>
              <a:t>（0，1）</a:t>
            </a:r>
            <a:r>
              <a:rPr dirty="0" sz="1550" spc="30">
                <a:latin typeface="宋体"/>
                <a:cs typeface="宋体"/>
              </a:rPr>
              <a:t>之</a:t>
            </a:r>
            <a:r>
              <a:rPr dirty="0" sz="1550" spc="10">
                <a:latin typeface="宋体"/>
                <a:cs typeface="宋体"/>
              </a:rPr>
              <a:t>间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值</a:t>
            </a:r>
            <a:r>
              <a:rPr dirty="0" sz="1550" spc="30">
                <a:latin typeface="宋体"/>
                <a:cs typeface="宋体"/>
              </a:rPr>
              <a:t>，  由于其中采用</a:t>
            </a:r>
            <a:r>
              <a:rPr dirty="0" sz="1550" spc="10">
                <a:latin typeface="宋体"/>
                <a:cs typeface="宋体"/>
              </a:rPr>
              <a:t>指</a:t>
            </a:r>
            <a:r>
              <a:rPr dirty="0" sz="1550" spc="30">
                <a:latin typeface="宋体"/>
                <a:cs typeface="宋体"/>
              </a:rPr>
              <a:t>数运</a:t>
            </a:r>
            <a:r>
              <a:rPr dirty="0" sz="1550" spc="10">
                <a:latin typeface="宋体"/>
                <a:cs typeface="宋体"/>
              </a:rPr>
              <a:t>算</a:t>
            </a:r>
            <a:r>
              <a:rPr dirty="0" sz="1550" spc="30">
                <a:latin typeface="宋体"/>
                <a:cs typeface="宋体"/>
              </a:rPr>
              <a:t>，使得</a:t>
            </a:r>
            <a:r>
              <a:rPr dirty="0" sz="1550" spc="10">
                <a:latin typeface="宋体"/>
                <a:cs typeface="宋体"/>
              </a:rPr>
              <a:t>向</a:t>
            </a:r>
            <a:r>
              <a:rPr dirty="0" sz="1550" spc="30">
                <a:latin typeface="宋体"/>
                <a:cs typeface="宋体"/>
              </a:rPr>
              <a:t>量</a:t>
            </a:r>
            <a:r>
              <a:rPr dirty="0" sz="1550" spc="10">
                <a:latin typeface="宋体"/>
                <a:cs typeface="宋体"/>
              </a:rPr>
              <a:t>中</a:t>
            </a:r>
            <a:r>
              <a:rPr dirty="0" sz="1550" spc="30">
                <a:latin typeface="宋体"/>
                <a:cs typeface="宋体"/>
              </a:rPr>
              <a:t>数</a:t>
            </a:r>
            <a:r>
              <a:rPr dirty="0" sz="1550" spc="10">
                <a:latin typeface="宋体"/>
                <a:cs typeface="宋体"/>
              </a:rPr>
              <a:t>值</a:t>
            </a:r>
            <a:r>
              <a:rPr dirty="0" sz="1550" spc="30">
                <a:latin typeface="宋体"/>
                <a:cs typeface="宋体"/>
              </a:rPr>
              <a:t>较大的</a:t>
            </a:r>
            <a:r>
              <a:rPr dirty="0" sz="1550" spc="10">
                <a:latin typeface="宋体"/>
                <a:cs typeface="宋体"/>
              </a:rPr>
              <a:t>量</a:t>
            </a:r>
            <a:r>
              <a:rPr dirty="0" sz="1550" spc="30">
                <a:latin typeface="宋体"/>
                <a:cs typeface="宋体"/>
              </a:rPr>
              <a:t>特</a:t>
            </a:r>
            <a:r>
              <a:rPr dirty="0" sz="1550" spc="10">
                <a:latin typeface="宋体"/>
                <a:cs typeface="宋体"/>
              </a:rPr>
              <a:t>征</a:t>
            </a:r>
            <a:r>
              <a:rPr dirty="0" sz="1550" spc="30">
                <a:latin typeface="宋体"/>
                <a:cs typeface="宋体"/>
              </a:rPr>
              <a:t>更</a:t>
            </a:r>
            <a:r>
              <a:rPr dirty="0" sz="1550" spc="10">
                <a:latin typeface="宋体"/>
                <a:cs typeface="宋体"/>
              </a:rPr>
              <a:t>加</a:t>
            </a:r>
            <a:r>
              <a:rPr dirty="0" sz="1550" spc="30">
                <a:latin typeface="宋体"/>
                <a:cs typeface="宋体"/>
              </a:rPr>
              <a:t>明显。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4112" y="3176016"/>
            <a:ext cx="6013510" cy="2939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30974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40">
                <a:solidFill>
                  <a:srgbClr val="BF0000"/>
                </a:solidFill>
              </a:rPr>
              <a:t>T</a:t>
            </a:r>
            <a:r>
              <a:rPr dirty="0" sz="3850" spc="40">
                <a:solidFill>
                  <a:srgbClr val="BF0000"/>
                </a:solidFill>
              </a:rPr>
              <a:t>e</a:t>
            </a:r>
            <a:r>
              <a:rPr dirty="0" sz="3850" spc="120">
                <a:solidFill>
                  <a:srgbClr val="BF0000"/>
                </a:solidFill>
              </a:rPr>
              <a:t>n</a:t>
            </a:r>
            <a:r>
              <a:rPr dirty="0" sz="3850" spc="-425">
                <a:solidFill>
                  <a:srgbClr val="BF0000"/>
                </a:solidFill>
              </a:rPr>
              <a:t>s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-650">
                <a:solidFill>
                  <a:srgbClr val="BF0000"/>
                </a:solidFill>
              </a:rPr>
              <a:t>r</a:t>
            </a:r>
            <a:r>
              <a:rPr dirty="0" sz="3850" spc="-114">
                <a:solidFill>
                  <a:srgbClr val="BF0000"/>
                </a:solidFill>
              </a:rPr>
              <a:t>F</a:t>
            </a:r>
            <a:r>
              <a:rPr dirty="0" sz="3850" spc="-1155">
                <a:solidFill>
                  <a:srgbClr val="BF0000"/>
                </a:solidFill>
              </a:rPr>
              <a:t>l</a:t>
            </a:r>
            <a:r>
              <a:rPr dirty="0" sz="3850" spc="235">
                <a:solidFill>
                  <a:srgbClr val="BF0000"/>
                </a:solidFill>
              </a:rPr>
              <a:t>o</a:t>
            </a:r>
            <a:r>
              <a:rPr dirty="0" sz="3850" spc="700">
                <a:solidFill>
                  <a:srgbClr val="BF0000"/>
                </a:solidFill>
              </a:rPr>
              <a:t>w</a:t>
            </a:r>
            <a:r>
              <a:rPr dirty="0" sz="3850" spc="10">
                <a:solidFill>
                  <a:srgbClr val="BF0000"/>
                </a:solidFill>
              </a:rPr>
              <a:t>补</a:t>
            </a:r>
            <a:r>
              <a:rPr dirty="0" sz="3850" spc="-30">
                <a:solidFill>
                  <a:srgbClr val="BF0000"/>
                </a:solidFill>
              </a:rPr>
              <a:t>充</a:t>
            </a:r>
            <a:r>
              <a:rPr dirty="0" sz="3850" spc="10">
                <a:solidFill>
                  <a:srgbClr val="BF0000"/>
                </a:solidFill>
              </a:rPr>
              <a:t>知识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2677" y="2185468"/>
            <a:ext cx="9050020" cy="155130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550" spc="90">
                <a:solidFill>
                  <a:srgbClr val="212126"/>
                </a:solidFill>
                <a:latin typeface="宋体"/>
                <a:cs typeface="宋体"/>
              </a:rPr>
              <a:t>6</a:t>
            </a:r>
            <a:r>
              <a:rPr dirty="0" sz="1550" spc="30">
                <a:solidFill>
                  <a:srgbClr val="212126"/>
                </a:solidFill>
                <a:latin typeface="宋体"/>
                <a:cs typeface="宋体"/>
              </a:rPr>
              <a:t>、</a:t>
            </a:r>
            <a:r>
              <a:rPr dirty="0" sz="1550" spc="40">
                <a:solidFill>
                  <a:srgbClr val="212126"/>
                </a:solidFill>
                <a:latin typeface="宋体"/>
                <a:cs typeface="宋体"/>
              </a:rPr>
              <a:t>TensorFlow</a:t>
            </a:r>
            <a:r>
              <a:rPr dirty="0" sz="1550" spc="-395">
                <a:solidFill>
                  <a:srgbClr val="212126"/>
                </a:solidFill>
                <a:latin typeface="宋体"/>
                <a:cs typeface="宋体"/>
              </a:rPr>
              <a:t> </a:t>
            </a:r>
            <a:r>
              <a:rPr dirty="0" sz="1550" spc="30">
                <a:solidFill>
                  <a:srgbClr val="212126"/>
                </a:solidFill>
                <a:latin typeface="宋体"/>
                <a:cs typeface="宋体"/>
              </a:rPr>
              <a:t>优化器</a:t>
            </a:r>
            <a:endParaRPr sz="1550">
              <a:latin typeface="宋体"/>
              <a:cs typeface="宋体"/>
            </a:endParaRPr>
          </a:p>
          <a:p>
            <a:pPr algn="just" marL="12700" marR="5080">
              <a:lnSpc>
                <a:spcPct val="101600"/>
              </a:lnSpc>
              <a:spcBef>
                <a:spcPts val="665"/>
              </a:spcBef>
            </a:pPr>
            <a:r>
              <a:rPr dirty="0" sz="1550" spc="30">
                <a:latin typeface="宋体"/>
                <a:cs typeface="宋体"/>
              </a:rPr>
              <a:t>优化器是用来</a:t>
            </a:r>
            <a:r>
              <a:rPr dirty="0" sz="1550" spc="10">
                <a:latin typeface="宋体"/>
                <a:cs typeface="宋体"/>
              </a:rPr>
              <a:t>最</a:t>
            </a:r>
            <a:r>
              <a:rPr dirty="0" sz="1550" spc="30">
                <a:latin typeface="宋体"/>
                <a:cs typeface="宋体"/>
              </a:rPr>
              <a:t>小化</a:t>
            </a:r>
            <a:r>
              <a:rPr dirty="0" sz="1550" spc="10">
                <a:latin typeface="宋体"/>
                <a:cs typeface="宋体"/>
              </a:rPr>
              <a:t>损</a:t>
            </a:r>
            <a:r>
              <a:rPr dirty="0" sz="1550" spc="30">
                <a:latin typeface="宋体"/>
                <a:cs typeface="宋体"/>
              </a:rPr>
              <a:t>失函数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方</a:t>
            </a:r>
            <a:r>
              <a:rPr dirty="0" sz="1550" spc="10">
                <a:latin typeface="宋体"/>
                <a:cs typeface="宋体"/>
              </a:rPr>
              <a:t>法</a:t>
            </a:r>
            <a:r>
              <a:rPr dirty="0" sz="1550" spc="30">
                <a:latin typeface="宋体"/>
                <a:cs typeface="宋体"/>
              </a:rPr>
              <a:t>，</a:t>
            </a:r>
            <a:r>
              <a:rPr dirty="0" sz="1550" spc="10">
                <a:latin typeface="宋体"/>
                <a:cs typeface="宋体"/>
              </a:rPr>
              <a:t>也</a:t>
            </a:r>
            <a:r>
              <a:rPr dirty="0" sz="1550" spc="30">
                <a:latin typeface="宋体"/>
                <a:cs typeface="宋体"/>
              </a:rPr>
              <a:t>就是找</a:t>
            </a:r>
            <a:r>
              <a:rPr dirty="0" sz="1550" spc="10">
                <a:latin typeface="宋体"/>
                <a:cs typeface="宋体"/>
              </a:rPr>
              <a:t>到</a:t>
            </a:r>
            <a:r>
              <a:rPr dirty="0" sz="1550" spc="30">
                <a:latin typeface="宋体"/>
                <a:cs typeface="宋体"/>
              </a:rPr>
              <a:t>定</a:t>
            </a:r>
            <a:r>
              <a:rPr dirty="0" sz="1550" spc="10">
                <a:latin typeface="宋体"/>
                <a:cs typeface="宋体"/>
              </a:rPr>
              <a:t>义</a:t>
            </a:r>
            <a:r>
              <a:rPr dirty="0" sz="1550" spc="30">
                <a:latin typeface="宋体"/>
                <a:cs typeface="宋体"/>
              </a:rPr>
              <a:t>的</a:t>
            </a:r>
            <a:r>
              <a:rPr dirty="0" sz="1550" spc="10">
                <a:latin typeface="宋体"/>
                <a:cs typeface="宋体"/>
              </a:rPr>
              <a:t>模</a:t>
            </a:r>
            <a:r>
              <a:rPr dirty="0" sz="1550" spc="30">
                <a:latin typeface="宋体"/>
                <a:cs typeface="宋体"/>
              </a:rPr>
              <a:t>型中参</a:t>
            </a:r>
            <a:r>
              <a:rPr dirty="0" sz="1550" spc="10">
                <a:latin typeface="宋体"/>
                <a:cs typeface="宋体"/>
              </a:rPr>
              <a:t>数</a:t>
            </a:r>
            <a:r>
              <a:rPr dirty="0" sz="1550" spc="30">
                <a:latin typeface="宋体"/>
                <a:cs typeface="宋体"/>
              </a:rPr>
              <a:t>最</a:t>
            </a:r>
            <a:r>
              <a:rPr dirty="0" sz="1550" spc="10">
                <a:latin typeface="宋体"/>
                <a:cs typeface="宋体"/>
              </a:rPr>
              <a:t>优</a:t>
            </a:r>
            <a:r>
              <a:rPr dirty="0" sz="1550" spc="30">
                <a:latin typeface="宋体"/>
                <a:cs typeface="宋体"/>
              </a:rPr>
              <a:t>值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方法。</a:t>
            </a:r>
            <a:r>
              <a:rPr dirty="0" sz="1550" spc="10">
                <a:latin typeface="宋体"/>
                <a:cs typeface="宋体"/>
              </a:rPr>
              <a:t>开</a:t>
            </a:r>
            <a:r>
              <a:rPr dirty="0" sz="1550" spc="30">
                <a:latin typeface="宋体"/>
                <a:cs typeface="宋体"/>
              </a:rPr>
              <a:t>始</a:t>
            </a:r>
            <a:r>
              <a:rPr dirty="0" sz="1550" spc="10">
                <a:latin typeface="宋体"/>
                <a:cs typeface="宋体"/>
              </a:rPr>
              <a:t>你</a:t>
            </a:r>
            <a:r>
              <a:rPr dirty="0" sz="1550" spc="30">
                <a:latin typeface="宋体"/>
                <a:cs typeface="宋体"/>
              </a:rPr>
              <a:t>假</a:t>
            </a:r>
            <a:r>
              <a:rPr dirty="0" sz="1550" spc="10">
                <a:latin typeface="宋体"/>
                <a:cs typeface="宋体"/>
              </a:rPr>
              <a:t>定</a:t>
            </a:r>
            <a:r>
              <a:rPr dirty="0" sz="1550" spc="30">
                <a:latin typeface="宋体"/>
                <a:cs typeface="宋体"/>
              </a:rPr>
              <a:t>了模型 中权重和偏置</a:t>
            </a:r>
            <a:r>
              <a:rPr dirty="0" sz="1550" spc="10">
                <a:latin typeface="宋体"/>
                <a:cs typeface="宋体"/>
              </a:rPr>
              <a:t>量</a:t>
            </a:r>
            <a:r>
              <a:rPr dirty="0" sz="1550" spc="30">
                <a:latin typeface="宋体"/>
                <a:cs typeface="宋体"/>
              </a:rPr>
              <a:t>的初</a:t>
            </a:r>
            <a:r>
              <a:rPr dirty="0" sz="1550" spc="10">
                <a:latin typeface="宋体"/>
                <a:cs typeface="宋体"/>
              </a:rPr>
              <a:t>始</a:t>
            </a:r>
            <a:r>
              <a:rPr dirty="0" sz="1550" spc="30">
                <a:latin typeface="宋体"/>
                <a:cs typeface="宋体"/>
              </a:rPr>
              <a:t>值，然</a:t>
            </a:r>
            <a:r>
              <a:rPr dirty="0" sz="1550" spc="10">
                <a:latin typeface="宋体"/>
                <a:cs typeface="宋体"/>
              </a:rPr>
              <a:t>后</a:t>
            </a:r>
            <a:r>
              <a:rPr dirty="0" sz="1550" spc="30">
                <a:latin typeface="宋体"/>
                <a:cs typeface="宋体"/>
              </a:rPr>
              <a:t>在</a:t>
            </a:r>
            <a:r>
              <a:rPr dirty="0" sz="1550" spc="10">
                <a:latin typeface="宋体"/>
                <a:cs typeface="宋体"/>
              </a:rPr>
              <a:t>每</a:t>
            </a:r>
            <a:r>
              <a:rPr dirty="0" sz="1550" spc="30">
                <a:latin typeface="宋体"/>
                <a:cs typeface="宋体"/>
              </a:rPr>
              <a:t>一</a:t>
            </a:r>
            <a:r>
              <a:rPr dirty="0" sz="1550" spc="10">
                <a:latin typeface="宋体"/>
                <a:cs typeface="宋体"/>
              </a:rPr>
              <a:t>次</a:t>
            </a:r>
            <a:r>
              <a:rPr dirty="0" sz="1550" spc="30">
                <a:latin typeface="宋体"/>
                <a:cs typeface="宋体"/>
              </a:rPr>
              <a:t>迭代中</a:t>
            </a:r>
            <a:r>
              <a:rPr dirty="0" sz="1550" spc="10">
                <a:latin typeface="宋体"/>
                <a:cs typeface="宋体"/>
              </a:rPr>
              <a:t>，</a:t>
            </a:r>
            <a:r>
              <a:rPr dirty="0" sz="1550" spc="30">
                <a:latin typeface="宋体"/>
                <a:cs typeface="宋体"/>
              </a:rPr>
              <a:t>参</a:t>
            </a:r>
            <a:r>
              <a:rPr dirty="0" sz="1550" spc="10">
                <a:latin typeface="宋体"/>
                <a:cs typeface="宋体"/>
              </a:rPr>
              <a:t>数</a:t>
            </a:r>
            <a:r>
              <a:rPr dirty="0" sz="1550" spc="30">
                <a:latin typeface="宋体"/>
                <a:cs typeface="宋体"/>
              </a:rPr>
              <a:t>值</a:t>
            </a:r>
            <a:r>
              <a:rPr dirty="0" sz="1550" spc="10">
                <a:latin typeface="宋体"/>
                <a:cs typeface="宋体"/>
              </a:rPr>
              <a:t>朝</a:t>
            </a:r>
            <a:r>
              <a:rPr dirty="0" sz="1550" spc="30">
                <a:latin typeface="宋体"/>
                <a:cs typeface="宋体"/>
              </a:rPr>
              <a:t>优化器</a:t>
            </a:r>
            <a:r>
              <a:rPr dirty="0" sz="1550" spc="10">
                <a:latin typeface="宋体"/>
                <a:cs typeface="宋体"/>
              </a:rPr>
              <a:t>指</a:t>
            </a:r>
            <a:r>
              <a:rPr dirty="0" sz="1550" spc="30">
                <a:latin typeface="宋体"/>
                <a:cs typeface="宋体"/>
              </a:rPr>
              <a:t>明</a:t>
            </a:r>
            <a:r>
              <a:rPr dirty="0" sz="1550" spc="10">
                <a:latin typeface="宋体"/>
                <a:cs typeface="宋体"/>
              </a:rPr>
              <a:t>的</a:t>
            </a:r>
            <a:r>
              <a:rPr dirty="0" sz="1550" spc="30">
                <a:latin typeface="宋体"/>
                <a:cs typeface="宋体"/>
              </a:rPr>
              <a:t>方</a:t>
            </a:r>
            <a:r>
              <a:rPr dirty="0" sz="1550" spc="10">
                <a:latin typeface="宋体"/>
                <a:cs typeface="宋体"/>
              </a:rPr>
              <a:t>向</a:t>
            </a:r>
            <a:r>
              <a:rPr dirty="0" sz="1550" spc="30">
                <a:latin typeface="宋体"/>
                <a:cs typeface="宋体"/>
              </a:rPr>
              <a:t>去更新</a:t>
            </a:r>
            <a:r>
              <a:rPr dirty="0" sz="1550" spc="10">
                <a:latin typeface="宋体"/>
                <a:cs typeface="宋体"/>
              </a:rPr>
              <a:t>，</a:t>
            </a:r>
            <a:r>
              <a:rPr dirty="0" sz="1550" spc="30">
                <a:latin typeface="宋体"/>
                <a:cs typeface="宋体"/>
              </a:rPr>
              <a:t>最</a:t>
            </a:r>
            <a:r>
              <a:rPr dirty="0" sz="1550" spc="10">
                <a:latin typeface="宋体"/>
                <a:cs typeface="宋体"/>
              </a:rPr>
              <a:t>终</a:t>
            </a:r>
            <a:r>
              <a:rPr dirty="0" sz="1550" spc="30">
                <a:latin typeface="宋体"/>
                <a:cs typeface="宋体"/>
              </a:rPr>
              <a:t>将</a:t>
            </a:r>
            <a:r>
              <a:rPr dirty="0" sz="1550" spc="10">
                <a:latin typeface="宋体"/>
                <a:cs typeface="宋体"/>
              </a:rPr>
              <a:t>会</a:t>
            </a:r>
            <a:r>
              <a:rPr dirty="0" sz="1550" spc="30">
                <a:latin typeface="宋体"/>
                <a:cs typeface="宋体"/>
              </a:rPr>
              <a:t>稳定到 最优值。</a:t>
            </a:r>
            <a:endParaRPr sz="1550">
              <a:latin typeface="宋体"/>
              <a:cs typeface="宋体"/>
            </a:endParaRPr>
          </a:p>
          <a:p>
            <a:pPr algn="just" marL="12700">
              <a:lnSpc>
                <a:spcPct val="100000"/>
              </a:lnSpc>
              <a:spcBef>
                <a:spcPts val="1260"/>
              </a:spcBef>
            </a:pPr>
            <a:r>
              <a:rPr dirty="0" sz="1550" spc="30">
                <a:latin typeface="宋体"/>
                <a:cs typeface="宋体"/>
              </a:rPr>
              <a:t>常用的优化器</a:t>
            </a:r>
            <a:r>
              <a:rPr dirty="0" sz="1550" spc="10">
                <a:latin typeface="宋体"/>
                <a:cs typeface="宋体"/>
              </a:rPr>
              <a:t>（Optimizer）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8311" y="3214116"/>
            <a:ext cx="6100571" cy="325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4044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>
                <a:solidFill>
                  <a:srgbClr val="BF0000"/>
                </a:solidFill>
              </a:rPr>
              <a:t>TensorFlow</a:t>
            </a:r>
            <a:r>
              <a:rPr dirty="0" sz="3500" spc="-780">
                <a:solidFill>
                  <a:srgbClr val="BF0000"/>
                </a:solidFill>
              </a:rPr>
              <a:t> </a:t>
            </a:r>
            <a:r>
              <a:rPr dirty="0" sz="3500">
                <a:solidFill>
                  <a:srgbClr val="BF0000"/>
                </a:solidFill>
              </a:rPr>
              <a:t>项目实战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98045" y="2164153"/>
            <a:ext cx="7867650" cy="224155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550" spc="40">
                <a:latin typeface="宋体"/>
                <a:cs typeface="宋体"/>
              </a:rPr>
              <a:t>TensorFlow</a:t>
            </a:r>
            <a:r>
              <a:rPr dirty="0" sz="1550" spc="-365">
                <a:latin typeface="宋体"/>
                <a:cs typeface="宋体"/>
              </a:rPr>
              <a:t> </a:t>
            </a:r>
            <a:r>
              <a:rPr dirty="0" sz="1550" spc="30">
                <a:latin typeface="宋体"/>
                <a:cs typeface="宋体"/>
              </a:rPr>
              <a:t>人脸识别</a:t>
            </a:r>
            <a:endParaRPr sz="1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550" spc="90">
                <a:latin typeface="宋体"/>
                <a:cs typeface="宋体"/>
              </a:rPr>
              <a:t>1</a:t>
            </a:r>
            <a:r>
              <a:rPr dirty="0" sz="1550" spc="30">
                <a:latin typeface="宋体"/>
                <a:cs typeface="宋体"/>
              </a:rPr>
              <a:t>、什么是人脸识别？</a:t>
            </a:r>
            <a:endParaRPr sz="1550">
              <a:latin typeface="宋体"/>
              <a:cs typeface="宋体"/>
            </a:endParaRPr>
          </a:p>
          <a:p>
            <a:pPr algn="just" marL="12700" marR="508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宋体"/>
                <a:cs typeface="宋体"/>
              </a:rPr>
              <a:t>人脸识别，是基于人的脸部特征信息进行身份识别的一种生物识别技术</a:t>
            </a:r>
            <a:r>
              <a:rPr dirty="0" sz="1400" spc="-15">
                <a:latin typeface="宋体"/>
                <a:cs typeface="宋体"/>
              </a:rPr>
              <a:t>。</a:t>
            </a:r>
            <a:r>
              <a:rPr dirty="0" sz="1400">
                <a:latin typeface="宋体"/>
                <a:cs typeface="宋体"/>
              </a:rPr>
              <a:t>用摄像机或摄像头</a:t>
            </a:r>
            <a:r>
              <a:rPr dirty="0" sz="1400" spc="-15">
                <a:latin typeface="宋体"/>
                <a:cs typeface="宋体"/>
              </a:rPr>
              <a:t>采</a:t>
            </a:r>
            <a:r>
              <a:rPr dirty="0" sz="1400">
                <a:latin typeface="宋体"/>
                <a:cs typeface="宋体"/>
              </a:rPr>
              <a:t>集含有 人脸的图像或视频流，并自动在图像中检测和跟踪人脸，进而对检测到</a:t>
            </a:r>
            <a:r>
              <a:rPr dirty="0" sz="1400" spc="-15">
                <a:latin typeface="宋体"/>
                <a:cs typeface="宋体"/>
              </a:rPr>
              <a:t>的</a:t>
            </a:r>
            <a:r>
              <a:rPr dirty="0" sz="1400">
                <a:latin typeface="宋体"/>
                <a:cs typeface="宋体"/>
              </a:rPr>
              <a:t>人脸进行脸部识别</a:t>
            </a:r>
            <a:r>
              <a:rPr dirty="0" sz="1400" spc="-15">
                <a:latin typeface="宋体"/>
                <a:cs typeface="宋体"/>
              </a:rPr>
              <a:t>的</a:t>
            </a:r>
            <a:r>
              <a:rPr dirty="0" sz="1400">
                <a:latin typeface="宋体"/>
                <a:cs typeface="宋体"/>
              </a:rPr>
              <a:t>一系列 相关技术，通常也叫做人像识别、面部识别。</a:t>
            </a:r>
            <a:endParaRPr sz="1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550" spc="90">
                <a:latin typeface="宋体"/>
                <a:cs typeface="宋体"/>
              </a:rPr>
              <a:t>2</a:t>
            </a:r>
            <a:r>
              <a:rPr dirty="0" sz="1550" spc="30">
                <a:latin typeface="宋体"/>
                <a:cs typeface="宋体"/>
              </a:rPr>
              <a:t>、人脸识别系统的构成</a:t>
            </a:r>
            <a:endParaRPr sz="1550">
              <a:latin typeface="宋体"/>
              <a:cs typeface="宋体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宋体"/>
                <a:cs typeface="宋体"/>
              </a:rPr>
              <a:t>主要包括四个组成部分，分别为：</a:t>
            </a:r>
            <a:endParaRPr sz="1400">
              <a:latin typeface="宋体"/>
              <a:cs typeface="宋体"/>
            </a:endParaRPr>
          </a:p>
          <a:p>
            <a:pPr algn="just" marL="12700">
              <a:lnSpc>
                <a:spcPct val="100000"/>
              </a:lnSpc>
            </a:pPr>
            <a:r>
              <a:rPr dirty="0" sz="1400">
                <a:latin typeface="宋体"/>
                <a:cs typeface="宋体"/>
              </a:rPr>
              <a:t>人脸图像采集及检测、人脸图像预处理、人脸图像特征提取以及匹配与</a:t>
            </a:r>
            <a:r>
              <a:rPr dirty="0" sz="1400" spc="-15">
                <a:latin typeface="宋体"/>
                <a:cs typeface="宋体"/>
              </a:rPr>
              <a:t>识</a:t>
            </a:r>
            <a:r>
              <a:rPr dirty="0" sz="1400">
                <a:latin typeface="宋体"/>
                <a:cs typeface="宋体"/>
              </a:rPr>
              <a:t>别。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9700" y="4728971"/>
            <a:ext cx="1447800" cy="489584"/>
          </a:xfrm>
          <a:custGeom>
            <a:avLst/>
            <a:gdLst/>
            <a:ahLst/>
            <a:cxnLst/>
            <a:rect l="l" t="t" r="r" b="b"/>
            <a:pathLst>
              <a:path w="1447800" h="489585">
                <a:moveTo>
                  <a:pt x="0" y="80772"/>
                </a:moveTo>
                <a:lnTo>
                  <a:pt x="6429" y="49506"/>
                </a:lnTo>
                <a:lnTo>
                  <a:pt x="24003" y="23812"/>
                </a:lnTo>
                <a:lnTo>
                  <a:pt x="50149" y="6405"/>
                </a:lnTo>
                <a:lnTo>
                  <a:pt x="82296" y="0"/>
                </a:lnTo>
                <a:lnTo>
                  <a:pt x="1367028" y="0"/>
                </a:lnTo>
                <a:lnTo>
                  <a:pt x="1398293" y="6405"/>
                </a:lnTo>
                <a:lnTo>
                  <a:pt x="1423987" y="23812"/>
                </a:lnTo>
                <a:lnTo>
                  <a:pt x="1441394" y="49506"/>
                </a:lnTo>
                <a:lnTo>
                  <a:pt x="1447800" y="80772"/>
                </a:lnTo>
                <a:lnTo>
                  <a:pt x="1447800" y="408432"/>
                </a:lnTo>
                <a:lnTo>
                  <a:pt x="1441394" y="439697"/>
                </a:lnTo>
                <a:lnTo>
                  <a:pt x="1423987" y="465391"/>
                </a:lnTo>
                <a:lnTo>
                  <a:pt x="1398293" y="482798"/>
                </a:lnTo>
                <a:lnTo>
                  <a:pt x="1367028" y="489204"/>
                </a:lnTo>
                <a:lnTo>
                  <a:pt x="82296" y="489204"/>
                </a:lnTo>
                <a:lnTo>
                  <a:pt x="50149" y="482798"/>
                </a:lnTo>
                <a:lnTo>
                  <a:pt x="24003" y="465391"/>
                </a:lnTo>
                <a:lnTo>
                  <a:pt x="6429" y="439697"/>
                </a:lnTo>
                <a:lnTo>
                  <a:pt x="0" y="408432"/>
                </a:lnTo>
                <a:lnTo>
                  <a:pt x="0" y="80772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16482" y="4705603"/>
            <a:ext cx="1031240" cy="506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00330">
              <a:lnSpc>
                <a:spcPct val="101299"/>
              </a:lnSpc>
              <a:spcBef>
                <a:spcPts val="110"/>
              </a:spcBef>
            </a:pPr>
            <a:r>
              <a:rPr dirty="0" sz="1550" spc="30">
                <a:latin typeface="宋体"/>
                <a:cs typeface="宋体"/>
              </a:rPr>
              <a:t>人脸图像 </a:t>
            </a:r>
            <a:r>
              <a:rPr dirty="0" sz="1550" spc="30">
                <a:latin typeface="宋体"/>
                <a:cs typeface="宋体"/>
              </a:rPr>
              <a:t>采集及检测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9940" y="4728971"/>
            <a:ext cx="1449705" cy="490855"/>
          </a:xfrm>
          <a:custGeom>
            <a:avLst/>
            <a:gdLst/>
            <a:ahLst/>
            <a:cxnLst/>
            <a:rect l="l" t="t" r="r" b="b"/>
            <a:pathLst>
              <a:path w="1449704" h="490854">
                <a:moveTo>
                  <a:pt x="0" y="82296"/>
                </a:moveTo>
                <a:lnTo>
                  <a:pt x="6429" y="50149"/>
                </a:lnTo>
                <a:lnTo>
                  <a:pt x="24003" y="24003"/>
                </a:lnTo>
                <a:lnTo>
                  <a:pt x="50149" y="6429"/>
                </a:lnTo>
                <a:lnTo>
                  <a:pt x="82296" y="0"/>
                </a:lnTo>
                <a:lnTo>
                  <a:pt x="1367028" y="0"/>
                </a:lnTo>
                <a:lnTo>
                  <a:pt x="1399174" y="6429"/>
                </a:lnTo>
                <a:lnTo>
                  <a:pt x="1425321" y="24003"/>
                </a:lnTo>
                <a:lnTo>
                  <a:pt x="1442894" y="50149"/>
                </a:lnTo>
                <a:lnTo>
                  <a:pt x="1449324" y="82296"/>
                </a:lnTo>
                <a:lnTo>
                  <a:pt x="1449324" y="409956"/>
                </a:lnTo>
                <a:lnTo>
                  <a:pt x="1442894" y="441221"/>
                </a:lnTo>
                <a:lnTo>
                  <a:pt x="1425321" y="466915"/>
                </a:lnTo>
                <a:lnTo>
                  <a:pt x="1399174" y="484322"/>
                </a:lnTo>
                <a:lnTo>
                  <a:pt x="1367028" y="490728"/>
                </a:lnTo>
                <a:lnTo>
                  <a:pt x="82296" y="490728"/>
                </a:lnTo>
                <a:lnTo>
                  <a:pt x="50149" y="484322"/>
                </a:lnTo>
                <a:lnTo>
                  <a:pt x="24003" y="466915"/>
                </a:lnTo>
                <a:lnTo>
                  <a:pt x="6429" y="441221"/>
                </a:lnTo>
                <a:lnTo>
                  <a:pt x="0" y="409956"/>
                </a:lnTo>
                <a:lnTo>
                  <a:pt x="0" y="82296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38767" y="4707077"/>
            <a:ext cx="830580" cy="506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3030" marR="5080" indent="-100965">
              <a:lnSpc>
                <a:spcPct val="101299"/>
              </a:lnSpc>
              <a:spcBef>
                <a:spcPts val="110"/>
              </a:spcBef>
            </a:pPr>
            <a:r>
              <a:rPr dirty="0" sz="1550" spc="30">
                <a:latin typeface="宋体"/>
                <a:cs typeface="宋体"/>
              </a:rPr>
              <a:t>人脸图像 </a:t>
            </a:r>
            <a:r>
              <a:rPr dirty="0" sz="1550" spc="30">
                <a:latin typeface="宋体"/>
                <a:cs typeface="宋体"/>
              </a:rPr>
              <a:t>预处理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1703" y="4728971"/>
            <a:ext cx="1447800" cy="489584"/>
          </a:xfrm>
          <a:custGeom>
            <a:avLst/>
            <a:gdLst/>
            <a:ahLst/>
            <a:cxnLst/>
            <a:rect l="l" t="t" r="r" b="b"/>
            <a:pathLst>
              <a:path w="1447800" h="489585">
                <a:moveTo>
                  <a:pt x="0" y="80772"/>
                </a:moveTo>
                <a:lnTo>
                  <a:pt x="6405" y="49506"/>
                </a:lnTo>
                <a:lnTo>
                  <a:pt x="23812" y="23812"/>
                </a:lnTo>
                <a:lnTo>
                  <a:pt x="49506" y="6405"/>
                </a:lnTo>
                <a:lnTo>
                  <a:pt x="80772" y="0"/>
                </a:lnTo>
                <a:lnTo>
                  <a:pt x="1365504" y="0"/>
                </a:lnTo>
                <a:lnTo>
                  <a:pt x="1397650" y="6405"/>
                </a:lnTo>
                <a:lnTo>
                  <a:pt x="1423797" y="23812"/>
                </a:lnTo>
                <a:lnTo>
                  <a:pt x="1441370" y="49506"/>
                </a:lnTo>
                <a:lnTo>
                  <a:pt x="1447800" y="80772"/>
                </a:lnTo>
                <a:lnTo>
                  <a:pt x="1447800" y="408432"/>
                </a:lnTo>
                <a:lnTo>
                  <a:pt x="1441370" y="439697"/>
                </a:lnTo>
                <a:lnTo>
                  <a:pt x="1423797" y="465391"/>
                </a:lnTo>
                <a:lnTo>
                  <a:pt x="1397650" y="482798"/>
                </a:lnTo>
                <a:lnTo>
                  <a:pt x="1365504" y="489204"/>
                </a:lnTo>
                <a:lnTo>
                  <a:pt x="80772" y="489204"/>
                </a:lnTo>
                <a:lnTo>
                  <a:pt x="49506" y="482798"/>
                </a:lnTo>
                <a:lnTo>
                  <a:pt x="23812" y="465391"/>
                </a:lnTo>
                <a:lnTo>
                  <a:pt x="6405" y="439697"/>
                </a:lnTo>
                <a:lnTo>
                  <a:pt x="0" y="408432"/>
                </a:lnTo>
                <a:lnTo>
                  <a:pt x="0" y="80772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558994" y="4705603"/>
            <a:ext cx="830580" cy="506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10"/>
              </a:spcBef>
            </a:pPr>
            <a:r>
              <a:rPr dirty="0" sz="1550" spc="30">
                <a:latin typeface="宋体"/>
                <a:cs typeface="宋体"/>
              </a:rPr>
              <a:t>人脸图像 特征提取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71944" y="4728971"/>
            <a:ext cx="1447800" cy="489584"/>
          </a:xfrm>
          <a:custGeom>
            <a:avLst/>
            <a:gdLst/>
            <a:ahLst/>
            <a:cxnLst/>
            <a:rect l="l" t="t" r="r" b="b"/>
            <a:pathLst>
              <a:path w="1447800" h="489585">
                <a:moveTo>
                  <a:pt x="0" y="80772"/>
                </a:moveTo>
                <a:lnTo>
                  <a:pt x="6429" y="49506"/>
                </a:lnTo>
                <a:lnTo>
                  <a:pt x="24003" y="23812"/>
                </a:lnTo>
                <a:lnTo>
                  <a:pt x="50149" y="6405"/>
                </a:lnTo>
                <a:lnTo>
                  <a:pt x="82296" y="0"/>
                </a:lnTo>
                <a:lnTo>
                  <a:pt x="1367028" y="0"/>
                </a:lnTo>
                <a:lnTo>
                  <a:pt x="1398293" y="6405"/>
                </a:lnTo>
                <a:lnTo>
                  <a:pt x="1423987" y="23812"/>
                </a:lnTo>
                <a:lnTo>
                  <a:pt x="1441394" y="49506"/>
                </a:lnTo>
                <a:lnTo>
                  <a:pt x="1447800" y="80772"/>
                </a:lnTo>
                <a:lnTo>
                  <a:pt x="1447800" y="408432"/>
                </a:lnTo>
                <a:lnTo>
                  <a:pt x="1441394" y="439697"/>
                </a:lnTo>
                <a:lnTo>
                  <a:pt x="1423987" y="465391"/>
                </a:lnTo>
                <a:lnTo>
                  <a:pt x="1398293" y="482798"/>
                </a:lnTo>
                <a:lnTo>
                  <a:pt x="1367028" y="489204"/>
                </a:lnTo>
                <a:lnTo>
                  <a:pt x="82296" y="489204"/>
                </a:lnTo>
                <a:lnTo>
                  <a:pt x="50149" y="482798"/>
                </a:lnTo>
                <a:lnTo>
                  <a:pt x="24003" y="465391"/>
                </a:lnTo>
                <a:lnTo>
                  <a:pt x="6429" y="439697"/>
                </a:lnTo>
                <a:lnTo>
                  <a:pt x="0" y="408432"/>
                </a:lnTo>
                <a:lnTo>
                  <a:pt x="0" y="80772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78650" y="4705603"/>
            <a:ext cx="1031240" cy="506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00330">
              <a:lnSpc>
                <a:spcPct val="101299"/>
              </a:lnSpc>
              <a:spcBef>
                <a:spcPts val="110"/>
              </a:spcBef>
            </a:pPr>
            <a:r>
              <a:rPr dirty="0" sz="1550" spc="30">
                <a:latin typeface="宋体"/>
                <a:cs typeface="宋体"/>
              </a:rPr>
              <a:t>人脸图像 </a:t>
            </a:r>
            <a:r>
              <a:rPr dirty="0" sz="1550" spc="30">
                <a:latin typeface="宋体"/>
                <a:cs typeface="宋体"/>
              </a:rPr>
              <a:t>匹配与识别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0" y="4919471"/>
            <a:ext cx="474345" cy="111760"/>
          </a:xfrm>
          <a:custGeom>
            <a:avLst/>
            <a:gdLst/>
            <a:ahLst/>
            <a:cxnLst/>
            <a:rect l="l" t="t" r="r" b="b"/>
            <a:pathLst>
              <a:path w="474345" h="111760">
                <a:moveTo>
                  <a:pt x="467867" y="57912"/>
                </a:moveTo>
                <a:lnTo>
                  <a:pt x="406908" y="57912"/>
                </a:lnTo>
                <a:lnTo>
                  <a:pt x="406908" y="53340"/>
                </a:lnTo>
                <a:lnTo>
                  <a:pt x="405551" y="53235"/>
                </a:lnTo>
                <a:lnTo>
                  <a:pt x="361187" y="0"/>
                </a:lnTo>
                <a:lnTo>
                  <a:pt x="473963" y="54864"/>
                </a:lnTo>
                <a:lnTo>
                  <a:pt x="467867" y="57912"/>
                </a:lnTo>
                <a:close/>
              </a:path>
              <a:path w="474345" h="111760">
                <a:moveTo>
                  <a:pt x="404436" y="57912"/>
                </a:moveTo>
                <a:lnTo>
                  <a:pt x="193548" y="57912"/>
                </a:lnTo>
                <a:lnTo>
                  <a:pt x="178307" y="56388"/>
                </a:lnTo>
                <a:lnTo>
                  <a:pt x="0" y="56388"/>
                </a:lnTo>
                <a:lnTo>
                  <a:pt x="0" y="51816"/>
                </a:lnTo>
                <a:lnTo>
                  <a:pt x="387096" y="51816"/>
                </a:lnTo>
                <a:lnTo>
                  <a:pt x="405551" y="53235"/>
                </a:lnTo>
                <a:lnTo>
                  <a:pt x="406908" y="54864"/>
                </a:lnTo>
                <a:lnTo>
                  <a:pt x="404436" y="57912"/>
                </a:lnTo>
                <a:close/>
              </a:path>
              <a:path w="474345" h="111760">
                <a:moveTo>
                  <a:pt x="406908" y="54864"/>
                </a:moveTo>
                <a:lnTo>
                  <a:pt x="405551" y="53235"/>
                </a:lnTo>
                <a:lnTo>
                  <a:pt x="406908" y="53340"/>
                </a:lnTo>
                <a:lnTo>
                  <a:pt x="406908" y="54864"/>
                </a:lnTo>
                <a:close/>
              </a:path>
              <a:path w="474345" h="111760">
                <a:moveTo>
                  <a:pt x="361187" y="111252"/>
                </a:moveTo>
                <a:lnTo>
                  <a:pt x="406908" y="54864"/>
                </a:lnTo>
                <a:lnTo>
                  <a:pt x="406908" y="57912"/>
                </a:lnTo>
                <a:lnTo>
                  <a:pt x="467867" y="57912"/>
                </a:lnTo>
                <a:lnTo>
                  <a:pt x="361187" y="11125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79264" y="4917948"/>
            <a:ext cx="472440" cy="111760"/>
          </a:xfrm>
          <a:custGeom>
            <a:avLst/>
            <a:gdLst/>
            <a:ahLst/>
            <a:cxnLst/>
            <a:rect l="l" t="t" r="r" b="b"/>
            <a:pathLst>
              <a:path w="472439" h="111760">
                <a:moveTo>
                  <a:pt x="405384" y="54864"/>
                </a:moveTo>
                <a:lnTo>
                  <a:pt x="361187" y="0"/>
                </a:lnTo>
                <a:lnTo>
                  <a:pt x="466426" y="53340"/>
                </a:lnTo>
                <a:lnTo>
                  <a:pt x="405384" y="53340"/>
                </a:lnTo>
                <a:lnTo>
                  <a:pt x="405384" y="54864"/>
                </a:lnTo>
                <a:close/>
              </a:path>
              <a:path w="472439" h="111760">
                <a:moveTo>
                  <a:pt x="402995" y="57912"/>
                </a:moveTo>
                <a:lnTo>
                  <a:pt x="86868" y="57912"/>
                </a:lnTo>
                <a:lnTo>
                  <a:pt x="65532" y="56388"/>
                </a:lnTo>
                <a:lnTo>
                  <a:pt x="0" y="56388"/>
                </a:lnTo>
                <a:lnTo>
                  <a:pt x="0" y="51816"/>
                </a:lnTo>
                <a:lnTo>
                  <a:pt x="266700" y="51816"/>
                </a:lnTo>
                <a:lnTo>
                  <a:pt x="278892" y="53340"/>
                </a:lnTo>
                <a:lnTo>
                  <a:pt x="404156" y="53340"/>
                </a:lnTo>
                <a:lnTo>
                  <a:pt x="405384" y="54864"/>
                </a:lnTo>
                <a:lnTo>
                  <a:pt x="402995" y="57912"/>
                </a:lnTo>
                <a:close/>
              </a:path>
              <a:path w="472439" h="111760">
                <a:moveTo>
                  <a:pt x="469349" y="57912"/>
                </a:moveTo>
                <a:lnTo>
                  <a:pt x="405384" y="57912"/>
                </a:lnTo>
                <a:lnTo>
                  <a:pt x="405384" y="53340"/>
                </a:lnTo>
                <a:lnTo>
                  <a:pt x="466426" y="53340"/>
                </a:lnTo>
                <a:lnTo>
                  <a:pt x="472439" y="56388"/>
                </a:lnTo>
                <a:lnTo>
                  <a:pt x="469349" y="57912"/>
                </a:lnTo>
                <a:close/>
              </a:path>
              <a:path w="472439" h="111760">
                <a:moveTo>
                  <a:pt x="361187" y="111252"/>
                </a:moveTo>
                <a:lnTo>
                  <a:pt x="405384" y="54864"/>
                </a:lnTo>
                <a:lnTo>
                  <a:pt x="405384" y="57912"/>
                </a:lnTo>
                <a:lnTo>
                  <a:pt x="469349" y="57912"/>
                </a:lnTo>
                <a:lnTo>
                  <a:pt x="361187" y="11125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99503" y="4917948"/>
            <a:ext cx="472440" cy="111760"/>
          </a:xfrm>
          <a:custGeom>
            <a:avLst/>
            <a:gdLst/>
            <a:ahLst/>
            <a:cxnLst/>
            <a:rect l="l" t="t" r="r" b="b"/>
            <a:pathLst>
              <a:path w="472440" h="111760">
                <a:moveTo>
                  <a:pt x="405384" y="54864"/>
                </a:moveTo>
                <a:lnTo>
                  <a:pt x="361187" y="0"/>
                </a:lnTo>
                <a:lnTo>
                  <a:pt x="466426" y="53340"/>
                </a:lnTo>
                <a:lnTo>
                  <a:pt x="405384" y="53340"/>
                </a:lnTo>
                <a:lnTo>
                  <a:pt x="405384" y="54864"/>
                </a:lnTo>
                <a:close/>
              </a:path>
              <a:path w="472440" h="111760">
                <a:moveTo>
                  <a:pt x="402995" y="57912"/>
                </a:moveTo>
                <a:lnTo>
                  <a:pt x="86868" y="57912"/>
                </a:lnTo>
                <a:lnTo>
                  <a:pt x="65532" y="56388"/>
                </a:lnTo>
                <a:lnTo>
                  <a:pt x="0" y="56388"/>
                </a:lnTo>
                <a:lnTo>
                  <a:pt x="0" y="51816"/>
                </a:lnTo>
                <a:lnTo>
                  <a:pt x="268224" y="51816"/>
                </a:lnTo>
                <a:lnTo>
                  <a:pt x="280416" y="53340"/>
                </a:lnTo>
                <a:lnTo>
                  <a:pt x="404156" y="53340"/>
                </a:lnTo>
                <a:lnTo>
                  <a:pt x="405384" y="54864"/>
                </a:lnTo>
                <a:lnTo>
                  <a:pt x="402995" y="57912"/>
                </a:lnTo>
                <a:close/>
              </a:path>
              <a:path w="472440" h="111760">
                <a:moveTo>
                  <a:pt x="469349" y="57912"/>
                </a:moveTo>
                <a:lnTo>
                  <a:pt x="405384" y="57912"/>
                </a:lnTo>
                <a:lnTo>
                  <a:pt x="405384" y="53340"/>
                </a:lnTo>
                <a:lnTo>
                  <a:pt x="466426" y="53340"/>
                </a:lnTo>
                <a:lnTo>
                  <a:pt x="472439" y="56388"/>
                </a:lnTo>
                <a:lnTo>
                  <a:pt x="469349" y="57912"/>
                </a:lnTo>
                <a:close/>
              </a:path>
              <a:path w="472440" h="111760">
                <a:moveTo>
                  <a:pt x="361187" y="111252"/>
                </a:moveTo>
                <a:lnTo>
                  <a:pt x="405384" y="54864"/>
                </a:lnTo>
                <a:lnTo>
                  <a:pt x="405384" y="57912"/>
                </a:lnTo>
                <a:lnTo>
                  <a:pt x="469349" y="57912"/>
                </a:lnTo>
                <a:lnTo>
                  <a:pt x="361187" y="11125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2020-07-29T05:07:50Z</dcterms:created>
  <dcterms:modified xsi:type="dcterms:W3CDTF">2020-07-29T05:07:50Z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Xpdf - https://xpdf.net</vt:lpwstr>
  </property>
</Properties>
</file>